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76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8" d="100"/>
          <a:sy n="58" d="100"/>
        </p:scale>
        <p:origin x="-1632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6F3FC-206E-4113-BC2F-E1233E902269}" type="datetimeFigureOut">
              <a:rPr lang="tr-TR" smtClean="0"/>
              <a:t>20.10.2019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C74E7-97C9-402C-933D-C92294ABA8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4786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6F3FC-206E-4113-BC2F-E1233E902269}" type="datetimeFigureOut">
              <a:rPr lang="tr-TR" smtClean="0"/>
              <a:t>20.10.2019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C74E7-97C9-402C-933D-C92294ABA8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6668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6F3FC-206E-4113-BC2F-E1233E902269}" type="datetimeFigureOut">
              <a:rPr lang="tr-TR" smtClean="0"/>
              <a:t>20.10.2019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C74E7-97C9-402C-933D-C92294ABA8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9692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6F3FC-206E-4113-BC2F-E1233E902269}" type="datetimeFigureOut">
              <a:rPr lang="tr-TR" smtClean="0"/>
              <a:t>20.10.2019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C74E7-97C9-402C-933D-C92294ABA8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3556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6F3FC-206E-4113-BC2F-E1233E902269}" type="datetimeFigureOut">
              <a:rPr lang="tr-TR" smtClean="0"/>
              <a:t>20.10.2019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C74E7-97C9-402C-933D-C92294ABA8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6068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6F3FC-206E-4113-BC2F-E1233E902269}" type="datetimeFigureOut">
              <a:rPr lang="tr-TR" smtClean="0"/>
              <a:t>20.10.2019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C74E7-97C9-402C-933D-C92294ABA8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7703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6F3FC-206E-4113-BC2F-E1233E902269}" type="datetimeFigureOut">
              <a:rPr lang="tr-TR" smtClean="0"/>
              <a:t>20.10.2019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C74E7-97C9-402C-933D-C92294ABA8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1289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6F3FC-206E-4113-BC2F-E1233E902269}" type="datetimeFigureOut">
              <a:rPr lang="tr-TR" smtClean="0"/>
              <a:t>20.10.2019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C74E7-97C9-402C-933D-C92294ABA8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7811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6F3FC-206E-4113-BC2F-E1233E902269}" type="datetimeFigureOut">
              <a:rPr lang="tr-TR" smtClean="0"/>
              <a:t>20.10.2019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C74E7-97C9-402C-933D-C92294ABA8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5168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6F3FC-206E-4113-BC2F-E1233E902269}" type="datetimeFigureOut">
              <a:rPr lang="tr-TR" smtClean="0"/>
              <a:t>20.10.2019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C74E7-97C9-402C-933D-C92294ABA8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6723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6F3FC-206E-4113-BC2F-E1233E902269}" type="datetimeFigureOut">
              <a:rPr lang="tr-TR" smtClean="0"/>
              <a:t>20.10.2019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C74E7-97C9-402C-933D-C92294ABA8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275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6F3FC-206E-4113-BC2F-E1233E902269}" type="datetimeFigureOut">
              <a:rPr lang="tr-TR" smtClean="0"/>
              <a:t>20.10.2019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C74E7-97C9-402C-933D-C92294ABA8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0067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/>
            </a:r>
            <a:br>
              <a:rPr lang="tr-TR" dirty="0"/>
            </a:br>
            <a:r>
              <a:rPr lang="tr-TR" dirty="0"/>
              <a:t> </a:t>
            </a:r>
            <a:r>
              <a:rPr lang="tr-TR" b="1" i="1" dirty="0" err="1"/>
              <a:t>Introduction</a:t>
            </a:r>
            <a:r>
              <a:rPr lang="tr-TR" b="1" i="1" dirty="0"/>
              <a:t> </a:t>
            </a:r>
            <a:r>
              <a:rPr lang="tr-TR" b="1" i="1" dirty="0" err="1"/>
              <a:t>to</a:t>
            </a:r>
            <a:r>
              <a:rPr lang="tr-TR" b="1" i="1" dirty="0"/>
              <a:t> </a:t>
            </a:r>
            <a:r>
              <a:rPr lang="tr-TR" b="1" i="1" dirty="0" err="1"/>
              <a:t>EViews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411878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24" y="511716"/>
            <a:ext cx="8862577" cy="6085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0248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395536" y="836712"/>
            <a:ext cx="842493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 smtClean="0"/>
              <a:t>Workfiles</a:t>
            </a:r>
            <a:r>
              <a:rPr lang="en-US" sz="2400" b="1" dirty="0" smtClean="0"/>
              <a:t> </a:t>
            </a:r>
            <a:r>
              <a:rPr lang="en-US" sz="2400" b="1" dirty="0" smtClean="0"/>
              <a:t>Operations</a:t>
            </a:r>
            <a:endParaRPr lang="tr-TR" sz="2400" b="1" dirty="0" smtClean="0"/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•Any work in </a:t>
            </a:r>
            <a:r>
              <a:rPr lang="en-US" sz="2400" dirty="0" err="1" smtClean="0"/>
              <a:t>EViews</a:t>
            </a:r>
            <a:r>
              <a:rPr lang="en-US" sz="2400" dirty="0" smtClean="0"/>
              <a:t> is created in </a:t>
            </a:r>
            <a:r>
              <a:rPr lang="en-US" sz="2400" dirty="0" err="1" smtClean="0"/>
              <a:t>workfiles</a:t>
            </a:r>
            <a:r>
              <a:rPr lang="en-US" sz="2400" dirty="0" smtClean="0"/>
              <a:t> – </a:t>
            </a:r>
            <a:r>
              <a:rPr lang="en-US" sz="2400" dirty="0" smtClean="0"/>
              <a:t>which</a:t>
            </a:r>
            <a:r>
              <a:rPr lang="tr-TR" sz="2400" dirty="0" smtClean="0"/>
              <a:t> </a:t>
            </a:r>
            <a:r>
              <a:rPr lang="en-US" sz="2400" dirty="0" smtClean="0"/>
              <a:t>are </a:t>
            </a:r>
            <a:r>
              <a:rPr lang="en-US" sz="2400" dirty="0" smtClean="0"/>
              <a:t>place-holders of </a:t>
            </a:r>
            <a:r>
              <a:rPr lang="en-US" sz="2400" dirty="0" err="1" smtClean="0"/>
              <a:t>EViews</a:t>
            </a:r>
            <a:r>
              <a:rPr lang="en-US" sz="2400" dirty="0" smtClean="0"/>
              <a:t> objects</a:t>
            </a:r>
            <a:r>
              <a:rPr lang="en-US" sz="2400" dirty="0" smtClean="0"/>
              <a:t>.</a:t>
            </a:r>
            <a:endParaRPr lang="tr-TR" sz="2400" dirty="0" smtClean="0"/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•Unlike other types of programs, an </a:t>
            </a:r>
            <a:r>
              <a:rPr lang="en-US" sz="2400" dirty="0" err="1" smtClean="0"/>
              <a:t>EViews</a:t>
            </a:r>
            <a:r>
              <a:rPr lang="en-US" sz="2400" dirty="0" smtClean="0"/>
              <a:t> </a:t>
            </a:r>
            <a:r>
              <a:rPr lang="en-US" sz="2400" dirty="0" err="1" smtClean="0"/>
              <a:t>workfile</a:t>
            </a:r>
            <a:r>
              <a:rPr lang="tr-TR" sz="2400" dirty="0" smtClean="0"/>
              <a:t> </a:t>
            </a:r>
            <a:r>
              <a:rPr lang="en-US" sz="2400" dirty="0" smtClean="0"/>
              <a:t>must </a:t>
            </a:r>
            <a:r>
              <a:rPr lang="en-US" sz="2400" dirty="0" smtClean="0"/>
              <a:t>be created.</a:t>
            </a:r>
          </a:p>
          <a:p>
            <a:pPr algn="just"/>
            <a:r>
              <a:rPr lang="en-US" sz="2400" dirty="0" smtClean="0"/>
              <a:t>•Every </a:t>
            </a:r>
            <a:r>
              <a:rPr lang="en-US" sz="2400" dirty="0" err="1" smtClean="0"/>
              <a:t>workfile</a:t>
            </a:r>
            <a:r>
              <a:rPr lang="en-US" sz="2400" dirty="0" smtClean="0"/>
              <a:t> contains one or more </a:t>
            </a:r>
            <a:r>
              <a:rPr lang="en-US" sz="2400" dirty="0" err="1" smtClean="0"/>
              <a:t>workfile</a:t>
            </a:r>
            <a:r>
              <a:rPr lang="tr-TR" sz="2400" dirty="0" smtClean="0"/>
              <a:t> </a:t>
            </a:r>
            <a:r>
              <a:rPr lang="en-US" sz="2400" dirty="0" smtClean="0"/>
              <a:t>pages</a:t>
            </a:r>
            <a:r>
              <a:rPr lang="en-US" sz="2400" dirty="0" smtClean="0"/>
              <a:t>, each with its own objects.</a:t>
            </a:r>
          </a:p>
          <a:p>
            <a:pPr algn="just"/>
            <a:r>
              <a:rPr lang="en-US" sz="2400" dirty="0" smtClean="0"/>
              <a:t>•To set-up a </a:t>
            </a:r>
            <a:r>
              <a:rPr lang="en-US" sz="2400" dirty="0" err="1" smtClean="0"/>
              <a:t>workfile</a:t>
            </a:r>
            <a:r>
              <a:rPr lang="en-US" sz="2400" dirty="0" smtClean="0"/>
              <a:t>, you can either</a:t>
            </a:r>
            <a:r>
              <a:rPr lang="en-US" sz="2400" dirty="0" smtClean="0"/>
              <a:t>:</a:t>
            </a:r>
            <a:endParaRPr lang="tr-TR" sz="2400" dirty="0" smtClean="0"/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Create a “blank” </a:t>
            </a:r>
            <a:r>
              <a:rPr lang="en-US" sz="2400" dirty="0" err="1" smtClean="0"/>
              <a:t>workfile</a:t>
            </a:r>
            <a:r>
              <a:rPr lang="en-US" sz="2400" dirty="0" smtClean="0"/>
              <a:t> (this requires structuring);</a:t>
            </a:r>
          </a:p>
          <a:p>
            <a:pPr algn="just"/>
            <a:r>
              <a:rPr lang="en-US" sz="2400" dirty="0" smtClean="0"/>
              <a:t>Create a </a:t>
            </a:r>
            <a:r>
              <a:rPr lang="en-US" sz="2400" dirty="0" err="1" smtClean="0"/>
              <a:t>workfile</a:t>
            </a:r>
            <a:r>
              <a:rPr lang="en-US" sz="2400" dirty="0" smtClean="0"/>
              <a:t> by reading from a foreign source.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235674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79512" y="548680"/>
            <a:ext cx="87129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/>
              <a:t>Creating a </a:t>
            </a:r>
            <a:r>
              <a:rPr lang="en-US" sz="2400" b="1" dirty="0" err="1" smtClean="0"/>
              <a:t>Workfile</a:t>
            </a:r>
            <a:endParaRPr lang="tr-TR" sz="2400" b="1" dirty="0" smtClean="0"/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• Creating a ‘’blank’’ </a:t>
            </a:r>
            <a:r>
              <a:rPr lang="en-US" sz="2400" dirty="0" err="1" smtClean="0"/>
              <a:t>workfile</a:t>
            </a:r>
            <a:endParaRPr lang="en-US" sz="2400" dirty="0" smtClean="0"/>
          </a:p>
          <a:p>
            <a:pPr algn="just"/>
            <a:r>
              <a:rPr lang="en-US" sz="2400" dirty="0" smtClean="0"/>
              <a:t>– Main menu → File→ New → </a:t>
            </a:r>
            <a:r>
              <a:rPr lang="en-US" sz="2400" dirty="0" err="1" smtClean="0"/>
              <a:t>Workfile</a:t>
            </a:r>
            <a:endParaRPr lang="tr-TR" sz="2400" dirty="0" smtClean="0"/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• Data Structure (Frequency, start/end dates, etc.)</a:t>
            </a:r>
          </a:p>
          <a:p>
            <a:pPr algn="just"/>
            <a:r>
              <a:rPr lang="en-US" sz="2400" dirty="0" smtClean="0"/>
              <a:t>The structure determines how many observations (i.e. </a:t>
            </a:r>
            <a:r>
              <a:rPr lang="en-US" sz="2400" dirty="0" smtClean="0"/>
              <a:t>rows)</a:t>
            </a:r>
            <a:r>
              <a:rPr lang="tr-TR" sz="2400" dirty="0" smtClean="0"/>
              <a:t> </a:t>
            </a:r>
            <a:r>
              <a:rPr lang="en-US" sz="2400" dirty="0" smtClean="0"/>
              <a:t>every </a:t>
            </a:r>
            <a:r>
              <a:rPr lang="en-US" sz="2400" dirty="0" smtClean="0"/>
              <a:t>series in the </a:t>
            </a:r>
            <a:r>
              <a:rPr lang="en-US" sz="2400" dirty="0" err="1" smtClean="0"/>
              <a:t>workfile</a:t>
            </a:r>
            <a:r>
              <a:rPr lang="en-US" sz="2400" dirty="0" smtClean="0"/>
              <a:t> page contains. </a:t>
            </a:r>
            <a:endParaRPr lang="tr-TR" sz="2400" dirty="0" smtClean="0"/>
          </a:p>
          <a:p>
            <a:pPr algn="just"/>
            <a:r>
              <a:rPr lang="en-US" sz="2400" u="sng" dirty="0" smtClean="0"/>
              <a:t>There </a:t>
            </a:r>
            <a:r>
              <a:rPr lang="en-US" sz="2400" u="sng" dirty="0" smtClean="0"/>
              <a:t>are three </a:t>
            </a:r>
            <a:r>
              <a:rPr lang="en-US" sz="2400" u="sng" dirty="0" smtClean="0"/>
              <a:t>general</a:t>
            </a:r>
            <a:r>
              <a:rPr lang="tr-TR" sz="2400" u="sng" dirty="0" smtClean="0"/>
              <a:t> </a:t>
            </a:r>
            <a:r>
              <a:rPr lang="en-US" sz="2400" u="sng" dirty="0" smtClean="0"/>
              <a:t>types </a:t>
            </a:r>
            <a:r>
              <a:rPr lang="en-US" sz="2400" u="sng" dirty="0" smtClean="0"/>
              <a:t>of </a:t>
            </a:r>
            <a:r>
              <a:rPr lang="en-US" sz="2400" u="sng" dirty="0" err="1" smtClean="0"/>
              <a:t>workfile</a:t>
            </a:r>
            <a:r>
              <a:rPr lang="en-US" sz="2400" u="sng" dirty="0" smtClean="0"/>
              <a:t> structure</a:t>
            </a:r>
            <a:r>
              <a:rPr lang="en-US" sz="2400" u="sng" dirty="0" smtClean="0"/>
              <a:t>:</a:t>
            </a:r>
            <a:endParaRPr lang="tr-TR" sz="2400" u="sng" dirty="0" smtClean="0"/>
          </a:p>
          <a:p>
            <a:pPr algn="just"/>
            <a:r>
              <a:rPr lang="tr-TR" sz="2400" dirty="0" smtClean="0"/>
              <a:t>1. </a:t>
            </a:r>
            <a:r>
              <a:rPr lang="en-US" sz="2400" dirty="0" smtClean="0"/>
              <a:t>Time </a:t>
            </a:r>
            <a:r>
              <a:rPr lang="en-US" sz="2400" dirty="0" smtClean="0"/>
              <a:t>Series → Dated/Regular → Frequency + Date Range</a:t>
            </a:r>
          </a:p>
          <a:p>
            <a:pPr algn="just"/>
            <a:r>
              <a:rPr lang="tr-TR" sz="2400" dirty="0" smtClean="0"/>
              <a:t>2. </a:t>
            </a:r>
            <a:r>
              <a:rPr lang="en-US" sz="2400" dirty="0" smtClean="0"/>
              <a:t>Cross-Sectional </a:t>
            </a:r>
            <a:r>
              <a:rPr lang="en-US" sz="2400" dirty="0" smtClean="0"/>
              <a:t>→ Undated/Unstructured → Range of observations</a:t>
            </a:r>
          </a:p>
          <a:p>
            <a:pPr algn="just"/>
            <a:r>
              <a:rPr lang="tr-TR" sz="2400" dirty="0" smtClean="0"/>
              <a:t>3. </a:t>
            </a:r>
            <a:r>
              <a:rPr lang="en-US" sz="2400" dirty="0" smtClean="0"/>
              <a:t>Balanced </a:t>
            </a:r>
            <a:r>
              <a:rPr lang="en-US" sz="2400" dirty="0" smtClean="0"/>
              <a:t>Panel (panel data)</a:t>
            </a:r>
          </a:p>
          <a:p>
            <a:pPr algn="just"/>
            <a:r>
              <a:rPr lang="en-US" sz="2400" dirty="0" smtClean="0"/>
              <a:t>• Save &amp; Name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798928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631062"/>
            <a:ext cx="8712969" cy="5390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840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94" y="332656"/>
            <a:ext cx="8965085" cy="6120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5921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46" y="476672"/>
            <a:ext cx="8763494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0524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50" y="306994"/>
            <a:ext cx="8080506" cy="6146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02283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07504" y="332656"/>
            <a:ext cx="878497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/>
              <a:t>Creating </a:t>
            </a:r>
            <a:r>
              <a:rPr lang="en-US" sz="2400" b="1" dirty="0" err="1" smtClean="0"/>
              <a:t>Workfiles</a:t>
            </a:r>
            <a:r>
              <a:rPr lang="en-US" sz="2400" b="1" dirty="0" smtClean="0"/>
              <a:t> Using Commands</a:t>
            </a:r>
          </a:p>
          <a:p>
            <a:pPr algn="just"/>
            <a:r>
              <a:rPr lang="en-US" sz="2400" b="1" dirty="0" smtClean="0"/>
              <a:t>Example 1</a:t>
            </a:r>
          </a:p>
          <a:p>
            <a:pPr algn="just"/>
            <a:r>
              <a:rPr lang="en-US" sz="2000" dirty="0" smtClean="0"/>
              <a:t>Enter the following command into the command window, then press Enter</a:t>
            </a:r>
          </a:p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wfcreate</a:t>
            </a:r>
            <a:r>
              <a:rPr lang="en-US" sz="2400" b="1" dirty="0" smtClean="0">
                <a:solidFill>
                  <a:srgbClr val="FF0000"/>
                </a:solidFill>
              </a:rPr>
              <a:t>(</a:t>
            </a:r>
            <a:r>
              <a:rPr lang="en-US" sz="2400" b="1" dirty="0" err="1" smtClean="0">
                <a:solidFill>
                  <a:srgbClr val="FF0000"/>
                </a:solidFill>
              </a:rPr>
              <a:t>wf</a:t>
            </a:r>
            <a:r>
              <a:rPr lang="en-US" sz="2400" b="1" dirty="0" smtClean="0">
                <a:solidFill>
                  <a:srgbClr val="FF0000"/>
                </a:solidFill>
              </a:rPr>
              <a:t>=monthly, page=dated) m 1950 2012</a:t>
            </a:r>
          </a:p>
          <a:p>
            <a:pPr algn="just"/>
            <a:r>
              <a:rPr lang="en-US" sz="2000" dirty="0" smtClean="0"/>
              <a:t>The new </a:t>
            </a:r>
            <a:r>
              <a:rPr lang="en-US" sz="2000" dirty="0" err="1" smtClean="0"/>
              <a:t>workfile</a:t>
            </a:r>
            <a:r>
              <a:rPr lang="en-US" sz="2000" dirty="0" smtClean="0"/>
              <a:t> is named MONTHLY containing a single page named DATED,</a:t>
            </a:r>
          </a:p>
          <a:p>
            <a:pPr algn="just"/>
            <a:r>
              <a:rPr lang="en-US" sz="2000" dirty="0" smtClean="0"/>
              <a:t>structured as a monthly </a:t>
            </a:r>
            <a:r>
              <a:rPr lang="en-US" sz="2000" dirty="0" err="1" smtClean="0"/>
              <a:t>workfile</a:t>
            </a:r>
            <a:r>
              <a:rPr lang="en-US" sz="2000" dirty="0" smtClean="0"/>
              <a:t> from 1950-2012.</a:t>
            </a:r>
          </a:p>
          <a:p>
            <a:pPr algn="just"/>
            <a:r>
              <a:rPr lang="en-US" sz="2400" b="1" dirty="0" smtClean="0"/>
              <a:t>Example 2</a:t>
            </a:r>
          </a:p>
          <a:p>
            <a:pPr algn="just"/>
            <a:r>
              <a:rPr lang="en-US" sz="2000" dirty="0" smtClean="0"/>
              <a:t>Enter the following command into the command window, then press Enter</a:t>
            </a:r>
          </a:p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wfcreate</a:t>
            </a:r>
            <a:r>
              <a:rPr lang="en-US" sz="2400" b="1" dirty="0" smtClean="0">
                <a:solidFill>
                  <a:srgbClr val="FF0000"/>
                </a:solidFill>
              </a:rPr>
              <a:t>(</a:t>
            </a:r>
            <a:r>
              <a:rPr lang="en-US" sz="2400" b="1" dirty="0" err="1" smtClean="0">
                <a:solidFill>
                  <a:srgbClr val="FF0000"/>
                </a:solidFill>
              </a:rPr>
              <a:t>wf</a:t>
            </a:r>
            <a:r>
              <a:rPr lang="en-US" sz="2400" b="1" dirty="0" smtClean="0">
                <a:solidFill>
                  <a:srgbClr val="FF0000"/>
                </a:solidFill>
              </a:rPr>
              <a:t>=undated, page=state) u 50</a:t>
            </a:r>
          </a:p>
          <a:p>
            <a:pPr algn="just"/>
            <a:r>
              <a:rPr lang="en-US" sz="2000" dirty="0" smtClean="0"/>
              <a:t>The new </a:t>
            </a:r>
            <a:r>
              <a:rPr lang="en-US" sz="2000" dirty="0" err="1" smtClean="0"/>
              <a:t>workfile</a:t>
            </a:r>
            <a:r>
              <a:rPr lang="en-US" sz="2000" dirty="0" smtClean="0"/>
              <a:t> is named UNDATED containing a single page named STATE,</a:t>
            </a:r>
          </a:p>
          <a:p>
            <a:pPr algn="just"/>
            <a:r>
              <a:rPr lang="en-US" sz="2000" dirty="0" smtClean="0"/>
              <a:t>structured as undated </a:t>
            </a:r>
            <a:r>
              <a:rPr lang="en-US" sz="2000" dirty="0" err="1" smtClean="0"/>
              <a:t>workfile</a:t>
            </a:r>
            <a:r>
              <a:rPr lang="en-US" sz="2000" dirty="0" smtClean="0"/>
              <a:t> with 50 observations.</a:t>
            </a:r>
          </a:p>
          <a:p>
            <a:pPr algn="just"/>
            <a:r>
              <a:rPr lang="en-US" sz="2400" b="1" dirty="0" smtClean="0"/>
              <a:t>Example 3</a:t>
            </a:r>
          </a:p>
          <a:p>
            <a:pPr algn="just"/>
            <a:r>
              <a:rPr lang="en-US" sz="2000" dirty="0" smtClean="0"/>
              <a:t>Enter the following command into the command window, then press Enter</a:t>
            </a:r>
          </a:p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wfcreate</a:t>
            </a:r>
            <a:r>
              <a:rPr lang="en-US" sz="2400" b="1" dirty="0" smtClean="0">
                <a:solidFill>
                  <a:srgbClr val="FF0000"/>
                </a:solidFill>
              </a:rPr>
              <a:t>(</a:t>
            </a:r>
            <a:r>
              <a:rPr lang="en-US" sz="2400" b="1" dirty="0" err="1" smtClean="0">
                <a:solidFill>
                  <a:srgbClr val="FF0000"/>
                </a:solidFill>
              </a:rPr>
              <a:t>wf</a:t>
            </a:r>
            <a:r>
              <a:rPr lang="en-US" sz="2400" b="1" dirty="0" smtClean="0">
                <a:solidFill>
                  <a:srgbClr val="FF0000"/>
                </a:solidFill>
              </a:rPr>
              <a:t>=panel, page=country) q 1950 2010 100</a:t>
            </a:r>
          </a:p>
          <a:p>
            <a:pPr algn="just"/>
            <a:r>
              <a:rPr lang="en-US" sz="2000" dirty="0" smtClean="0"/>
              <a:t>The new </a:t>
            </a:r>
            <a:r>
              <a:rPr lang="en-US" sz="2000" dirty="0" err="1" smtClean="0"/>
              <a:t>workfile</a:t>
            </a:r>
            <a:r>
              <a:rPr lang="en-US" sz="2000" dirty="0" smtClean="0"/>
              <a:t> is named PANEL containing a single page named COUNTRY</a:t>
            </a:r>
          </a:p>
          <a:p>
            <a:pPr algn="just"/>
            <a:r>
              <a:rPr lang="en-US" sz="2000" dirty="0" smtClean="0"/>
              <a:t>structured as a panel </a:t>
            </a:r>
            <a:r>
              <a:rPr lang="en-US" sz="2000" dirty="0" err="1" smtClean="0"/>
              <a:t>workfile</a:t>
            </a:r>
            <a:r>
              <a:rPr lang="en-US" sz="2000" dirty="0" smtClean="0"/>
              <a:t> with 100 cross-sections of quarterly data from</a:t>
            </a:r>
          </a:p>
          <a:p>
            <a:pPr algn="just"/>
            <a:r>
              <a:rPr lang="en-US" sz="2000" dirty="0" smtClean="0"/>
              <a:t>1950 - 2010. 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30703469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51520" y="474345"/>
            <a:ext cx="87849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/>
              <a:t>Creating </a:t>
            </a:r>
            <a:r>
              <a:rPr lang="en-US" sz="2400" b="1" dirty="0" err="1" smtClean="0"/>
              <a:t>Workfiles</a:t>
            </a:r>
            <a:r>
              <a:rPr lang="en-US" sz="2400" b="1" dirty="0" smtClean="0"/>
              <a:t> from foreign data </a:t>
            </a:r>
            <a:r>
              <a:rPr lang="en-US" sz="2400" b="1" dirty="0" smtClean="0"/>
              <a:t>source</a:t>
            </a:r>
            <a:endParaRPr lang="tr-TR" sz="2400" b="1" dirty="0" smtClean="0"/>
          </a:p>
          <a:p>
            <a:pPr algn="just"/>
            <a:endParaRPr lang="en-US" sz="2400" b="1" dirty="0" smtClean="0"/>
          </a:p>
          <a:p>
            <a:pPr algn="just"/>
            <a:r>
              <a:rPr lang="en-US" sz="2400" dirty="0" smtClean="0"/>
              <a:t>• </a:t>
            </a:r>
            <a:r>
              <a:rPr lang="en-US" sz="2400" dirty="0" err="1" smtClean="0"/>
              <a:t>EViews</a:t>
            </a:r>
            <a:r>
              <a:rPr lang="en-US" sz="2400" dirty="0" smtClean="0"/>
              <a:t> can create a new </a:t>
            </a:r>
            <a:r>
              <a:rPr lang="en-US" sz="2400" dirty="0" err="1" smtClean="0"/>
              <a:t>workfile</a:t>
            </a:r>
            <a:r>
              <a:rPr lang="en-US" sz="2400" dirty="0" smtClean="0"/>
              <a:t> by opening data from </a:t>
            </a:r>
            <a:r>
              <a:rPr lang="en-US" sz="2400" dirty="0" smtClean="0"/>
              <a:t>a</a:t>
            </a:r>
            <a:r>
              <a:rPr lang="tr-TR" sz="2400" dirty="0" smtClean="0"/>
              <a:t> </a:t>
            </a:r>
            <a:r>
              <a:rPr lang="en-US" sz="2400" dirty="0" smtClean="0"/>
              <a:t>variety </a:t>
            </a:r>
            <a:r>
              <a:rPr lang="en-US" sz="2400" dirty="0" smtClean="0"/>
              <a:t>of formats (Excel ®, HTML, CSV, ASCII, RATS, </a:t>
            </a:r>
            <a:r>
              <a:rPr lang="en-US" sz="2400" dirty="0" err="1" smtClean="0"/>
              <a:t>Stata</a:t>
            </a:r>
            <a:r>
              <a:rPr lang="en-US" sz="2400" dirty="0" smtClean="0"/>
              <a:t>,</a:t>
            </a:r>
            <a:r>
              <a:rPr lang="tr-TR" sz="2400" dirty="0" smtClean="0"/>
              <a:t> </a:t>
            </a:r>
            <a:r>
              <a:rPr lang="en-US" sz="2400" dirty="0" smtClean="0"/>
              <a:t>SPSS</a:t>
            </a:r>
            <a:r>
              <a:rPr lang="en-US" sz="2400" dirty="0" smtClean="0"/>
              <a:t>, SAS, etc</a:t>
            </a:r>
            <a:r>
              <a:rPr lang="en-US" sz="2400" dirty="0" smtClean="0"/>
              <a:t>…).</a:t>
            </a:r>
            <a:endParaRPr lang="tr-TR" sz="2400" dirty="0" smtClean="0"/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• </a:t>
            </a:r>
            <a:r>
              <a:rPr lang="en-US" sz="2400" dirty="0" err="1" smtClean="0"/>
              <a:t>EViews</a:t>
            </a:r>
            <a:r>
              <a:rPr lang="en-US" sz="2400" dirty="0" smtClean="0"/>
              <a:t> automatically recognizes the format and </a:t>
            </a:r>
            <a:r>
              <a:rPr lang="en-US" sz="2400" dirty="0" smtClean="0"/>
              <a:t>structure</a:t>
            </a:r>
            <a:r>
              <a:rPr lang="tr-TR" sz="2400" dirty="0" smtClean="0"/>
              <a:t> </a:t>
            </a:r>
            <a:r>
              <a:rPr lang="en-US" sz="2400" dirty="0" smtClean="0"/>
              <a:t>of </a:t>
            </a:r>
            <a:r>
              <a:rPr lang="en-US" sz="2400" dirty="0" smtClean="0"/>
              <a:t>files</a:t>
            </a:r>
            <a:r>
              <a:rPr lang="en-US" sz="2400" dirty="0" smtClean="0"/>
              <a:t>.</a:t>
            </a:r>
            <a:endParaRPr lang="tr-TR" sz="2400" dirty="0" smtClean="0"/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• Simply open the file in </a:t>
            </a:r>
            <a:r>
              <a:rPr lang="en-US" sz="2400" dirty="0" err="1" smtClean="0"/>
              <a:t>EViews</a:t>
            </a:r>
            <a:r>
              <a:rPr lang="en-US" sz="2400" dirty="0" smtClean="0"/>
              <a:t> and let the application </a:t>
            </a:r>
            <a:r>
              <a:rPr lang="en-US" sz="2400" dirty="0" smtClean="0"/>
              <a:t>do</a:t>
            </a:r>
            <a:r>
              <a:rPr lang="tr-TR" sz="2400" dirty="0" smtClean="0"/>
              <a:t> </a:t>
            </a:r>
            <a:r>
              <a:rPr lang="en-US" sz="2400" dirty="0" smtClean="0"/>
              <a:t>the </a:t>
            </a:r>
            <a:r>
              <a:rPr lang="en-US" sz="2400" dirty="0" smtClean="0"/>
              <a:t>rest</a:t>
            </a:r>
            <a:r>
              <a:rPr lang="en-US" sz="2400" dirty="0" smtClean="0"/>
              <a:t>.</a:t>
            </a:r>
            <a:endParaRPr lang="tr-TR" sz="2400" dirty="0" smtClean="0"/>
          </a:p>
          <a:p>
            <a:pPr algn="just"/>
            <a:endParaRPr lang="tr-TR" sz="2400" dirty="0" smtClean="0"/>
          </a:p>
          <a:p>
            <a:pPr algn="just"/>
            <a:r>
              <a:rPr lang="en-US" sz="2400" dirty="0" smtClean="0"/>
              <a:t>• </a:t>
            </a:r>
            <a:r>
              <a:rPr lang="en-US" sz="2400" dirty="0" smtClean="0"/>
              <a:t>There are a number of ways to open a file in </a:t>
            </a:r>
            <a:r>
              <a:rPr lang="en-US" sz="2400" dirty="0" err="1" smtClean="0"/>
              <a:t>EViews</a:t>
            </a:r>
            <a:r>
              <a:rPr lang="en-US" sz="2400" dirty="0" smtClean="0"/>
              <a:t>:</a:t>
            </a:r>
          </a:p>
          <a:p>
            <a:pPr algn="just"/>
            <a:endParaRPr lang="en-US" sz="2400" dirty="0" smtClean="0"/>
          </a:p>
          <a:p>
            <a:pPr algn="just"/>
            <a:r>
              <a:rPr lang="tr-TR" sz="2400" dirty="0"/>
              <a:t>a</a:t>
            </a:r>
            <a:r>
              <a:rPr lang="en-US" sz="2400" dirty="0" smtClean="0"/>
              <a:t>) </a:t>
            </a:r>
            <a:r>
              <a:rPr lang="en-US" sz="2400" dirty="0" smtClean="0"/>
              <a:t>Click File → Open → Foreign Data as </a:t>
            </a:r>
            <a:r>
              <a:rPr lang="en-US" sz="2400" dirty="0" err="1" smtClean="0"/>
              <a:t>Workfile</a:t>
            </a:r>
            <a:r>
              <a:rPr lang="en-US" sz="2400" dirty="0" smtClean="0"/>
              <a:t>.</a:t>
            </a:r>
            <a:endParaRPr lang="tr-TR" sz="2400" dirty="0" smtClean="0"/>
          </a:p>
          <a:p>
            <a:pPr algn="just"/>
            <a:endParaRPr lang="en-US" sz="2400" dirty="0" smtClean="0"/>
          </a:p>
          <a:p>
            <a:pPr algn="just"/>
            <a:r>
              <a:rPr lang="tr-TR" sz="2400" dirty="0"/>
              <a:t>b</a:t>
            </a:r>
            <a:r>
              <a:rPr lang="en-US" sz="2400" dirty="0" smtClean="0"/>
              <a:t>) </a:t>
            </a:r>
            <a:r>
              <a:rPr lang="en-US" sz="2400" dirty="0" smtClean="0"/>
              <a:t>Copy/Paste as New </a:t>
            </a:r>
            <a:r>
              <a:rPr lang="en-US" sz="2400" dirty="0" err="1" smtClean="0"/>
              <a:t>Workfile</a:t>
            </a:r>
            <a:r>
              <a:rPr lang="en-US" sz="2400" dirty="0" smtClean="0"/>
              <a:t> in </a:t>
            </a:r>
            <a:r>
              <a:rPr lang="en-US" sz="2400" dirty="0" err="1" smtClean="0"/>
              <a:t>EViews</a:t>
            </a:r>
            <a:r>
              <a:rPr lang="en-US" sz="2400" dirty="0" smtClean="0"/>
              <a:t> desktop.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6475746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23528" y="332656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Importing Data: Example </a:t>
            </a:r>
            <a:r>
              <a:rPr lang="tr-TR" sz="2400" b="1" dirty="0" smtClean="0"/>
              <a:t>1</a:t>
            </a:r>
            <a:endParaRPr lang="en-US" sz="2400" b="1" dirty="0" smtClean="0"/>
          </a:p>
          <a:p>
            <a:r>
              <a:rPr lang="en-US" sz="2400" dirty="0" smtClean="0"/>
              <a:t>1. Click File → Open → Foreign Data as </a:t>
            </a:r>
            <a:r>
              <a:rPr lang="en-US" sz="2400" dirty="0" err="1" smtClean="0"/>
              <a:t>Workfile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2. Select the directory where data is stored and open file.</a:t>
            </a:r>
          </a:p>
          <a:p>
            <a:r>
              <a:rPr lang="en-US" sz="2400" dirty="0" smtClean="0"/>
              <a:t>3. The Excel Read dialogue appears again.</a:t>
            </a:r>
          </a:p>
          <a:p>
            <a:r>
              <a:rPr lang="en-US" sz="2400" dirty="0" smtClean="0"/>
              <a:t>4. </a:t>
            </a:r>
            <a:r>
              <a:rPr lang="tr-TR" sz="2400" dirty="0" err="1" smtClean="0"/>
              <a:t>Cli</a:t>
            </a:r>
            <a:r>
              <a:rPr lang="en-US" sz="2400" dirty="0" err="1" smtClean="0"/>
              <a:t>ck</a:t>
            </a:r>
            <a:r>
              <a:rPr lang="en-US" sz="2400" dirty="0" smtClean="0"/>
              <a:t> Finish to load the data.</a:t>
            </a:r>
            <a:endParaRPr lang="tr-TR" sz="24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2" y="2636911"/>
            <a:ext cx="9123108" cy="3859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5599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497663" y="249282"/>
            <a:ext cx="59326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/>
              <a:t>What is </a:t>
            </a:r>
            <a:r>
              <a:rPr lang="en-US" sz="2800" b="1" dirty="0" err="1" smtClean="0"/>
              <a:t>Eviews</a:t>
            </a:r>
            <a:r>
              <a:rPr lang="en-US" sz="2800" b="1" dirty="0" smtClean="0"/>
              <a:t> (Econometrics Views) ?</a:t>
            </a:r>
            <a:endParaRPr lang="tr-TR" sz="2800" b="1" dirty="0"/>
          </a:p>
        </p:txBody>
      </p:sp>
      <p:sp>
        <p:nvSpPr>
          <p:cNvPr id="5" name="Dikdörtgen 4"/>
          <p:cNvSpPr/>
          <p:nvPr/>
        </p:nvSpPr>
        <p:spPr>
          <a:xfrm>
            <a:off x="323528" y="838979"/>
            <a:ext cx="84249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 smtClean="0"/>
              <a:t>EViews</a:t>
            </a:r>
            <a:r>
              <a:rPr lang="en-US" sz="2400" dirty="0" smtClean="0"/>
              <a:t> is an easy-to-use statistical, econometric, </a:t>
            </a:r>
            <a:r>
              <a:rPr lang="en-US" sz="2400" dirty="0" smtClean="0"/>
              <a:t>and</a:t>
            </a:r>
            <a:r>
              <a:rPr lang="tr-TR" sz="2400" dirty="0" smtClean="0"/>
              <a:t> </a:t>
            </a:r>
            <a:r>
              <a:rPr lang="en-US" sz="2400" dirty="0" smtClean="0"/>
              <a:t>economic </a:t>
            </a:r>
            <a:r>
              <a:rPr lang="en-US" sz="2400" dirty="0" smtClean="0"/>
              <a:t>modeling package, which provides data </a:t>
            </a:r>
            <a:r>
              <a:rPr lang="en-US" sz="2400" dirty="0" smtClean="0"/>
              <a:t>analysis,</a:t>
            </a:r>
            <a:r>
              <a:rPr lang="tr-TR" sz="2400" dirty="0" smtClean="0"/>
              <a:t> </a:t>
            </a:r>
            <a:r>
              <a:rPr lang="en-US" sz="2400" dirty="0" smtClean="0"/>
              <a:t>regression </a:t>
            </a:r>
            <a:r>
              <a:rPr lang="en-US" sz="2400" dirty="0" smtClean="0"/>
              <a:t>and forecasting tools</a:t>
            </a:r>
            <a:r>
              <a:rPr lang="en-US" sz="2400" dirty="0" smtClean="0"/>
              <a:t>:</a:t>
            </a:r>
            <a:endParaRPr lang="tr-TR" sz="2400" dirty="0" smtClean="0"/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• Useful for many different </a:t>
            </a:r>
            <a:r>
              <a:rPr lang="en-US" sz="2400" dirty="0" smtClean="0"/>
              <a:t>analyses</a:t>
            </a:r>
            <a:endParaRPr lang="tr-TR" sz="2400" dirty="0" smtClean="0"/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• Very user-friendly (like Windows</a:t>
            </a:r>
            <a:r>
              <a:rPr lang="en-US" sz="2400" dirty="0" smtClean="0"/>
              <a:t>)</a:t>
            </a:r>
            <a:endParaRPr lang="tr-TR" sz="2400" dirty="0" smtClean="0"/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• Excellent help </a:t>
            </a:r>
            <a:r>
              <a:rPr lang="en-US" sz="2400" dirty="0" smtClean="0"/>
              <a:t>function</a:t>
            </a:r>
            <a:endParaRPr lang="tr-TR" sz="2400" dirty="0" smtClean="0"/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In this </a:t>
            </a:r>
            <a:r>
              <a:rPr lang="en-US" sz="2400" dirty="0" smtClean="0"/>
              <a:t>introduction, </a:t>
            </a:r>
            <a:r>
              <a:rPr lang="en-US" sz="2400" dirty="0" smtClean="0"/>
              <a:t>we will introduce two </a:t>
            </a:r>
            <a:r>
              <a:rPr lang="en-US" sz="2400" dirty="0" smtClean="0"/>
              <a:t>different</a:t>
            </a:r>
            <a:r>
              <a:rPr lang="tr-TR" sz="2400" dirty="0" smtClean="0"/>
              <a:t> </a:t>
            </a:r>
            <a:r>
              <a:rPr lang="en-US" sz="2400" dirty="0" smtClean="0"/>
              <a:t>ways </a:t>
            </a:r>
            <a:r>
              <a:rPr lang="en-US" sz="2400" dirty="0" smtClean="0"/>
              <a:t>to work in </a:t>
            </a:r>
            <a:r>
              <a:rPr lang="en-US" sz="2400" dirty="0" err="1" smtClean="0"/>
              <a:t>EViews</a:t>
            </a:r>
            <a:r>
              <a:rPr lang="en-US" sz="2400" dirty="0" smtClean="0"/>
              <a:t>:</a:t>
            </a:r>
            <a:endParaRPr lang="tr-TR" sz="2400" dirty="0" smtClean="0"/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• Graphical user interface (using mouse and menus/dialogs).</a:t>
            </a:r>
          </a:p>
          <a:p>
            <a:pPr algn="just"/>
            <a:r>
              <a:rPr lang="en-US" sz="2400" dirty="0" smtClean="0"/>
              <a:t>• Single commands (using the command window).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3325408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51520" y="332656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Copy/Paste: Example </a:t>
            </a:r>
            <a:r>
              <a:rPr lang="tr-TR" sz="2400" b="1" dirty="0" smtClean="0"/>
              <a:t>2</a:t>
            </a:r>
            <a:endParaRPr lang="en-US" sz="2400" b="1" dirty="0" smtClean="0"/>
          </a:p>
          <a:p>
            <a:r>
              <a:rPr lang="en-US" sz="2400" dirty="0" smtClean="0"/>
              <a:t>1.Copy the source file (in this case the range of Excel rows) .</a:t>
            </a:r>
          </a:p>
          <a:p>
            <a:r>
              <a:rPr lang="en-US" sz="2400" dirty="0" smtClean="0"/>
              <a:t>2.Right-click anywhere on the </a:t>
            </a:r>
            <a:r>
              <a:rPr lang="en-US" sz="2400" dirty="0" err="1" smtClean="0"/>
              <a:t>EViews</a:t>
            </a:r>
            <a:r>
              <a:rPr lang="en-US" sz="2400" dirty="0" smtClean="0"/>
              <a:t> desktop.</a:t>
            </a:r>
          </a:p>
          <a:p>
            <a:r>
              <a:rPr lang="en-US" sz="2400" dirty="0" smtClean="0"/>
              <a:t>3.Select Paste as New </a:t>
            </a:r>
            <a:r>
              <a:rPr lang="en-US" sz="2400" dirty="0" err="1" smtClean="0"/>
              <a:t>Workfile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4.</a:t>
            </a:r>
            <a:r>
              <a:rPr lang="tr-TR" sz="2400" dirty="0" smtClean="0"/>
              <a:t> T</a:t>
            </a:r>
            <a:r>
              <a:rPr lang="en-US" sz="2400" dirty="0" smtClean="0"/>
              <a:t>he </a:t>
            </a:r>
            <a:r>
              <a:rPr lang="en-US" sz="2400" dirty="0" smtClean="0"/>
              <a:t>Excel Read dialog </a:t>
            </a:r>
            <a:r>
              <a:rPr lang="en-US" sz="2400" dirty="0" smtClean="0"/>
              <a:t>appears;</a:t>
            </a:r>
            <a:r>
              <a:rPr lang="tr-TR" sz="2400" dirty="0" smtClean="0"/>
              <a:t> </a:t>
            </a:r>
            <a:r>
              <a:rPr lang="en-US" sz="2400" dirty="0" smtClean="0"/>
              <a:t>click </a:t>
            </a:r>
            <a:r>
              <a:rPr lang="en-US" sz="2400" dirty="0" smtClean="0"/>
              <a:t>Finish to load the data.</a:t>
            </a:r>
            <a:endParaRPr lang="tr-TR" sz="24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52936"/>
            <a:ext cx="8878525" cy="3979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17223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23528" y="1166843"/>
            <a:ext cx="8568952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/>
              <a:t>Importing Data by Command</a:t>
            </a:r>
          </a:p>
          <a:p>
            <a:pPr algn="just"/>
            <a:r>
              <a:rPr lang="en-US" sz="2400" dirty="0" smtClean="0"/>
              <a:t>You can just as easily open a foreign source file in </a:t>
            </a:r>
            <a:r>
              <a:rPr lang="en-US" sz="2400" dirty="0" err="1" smtClean="0"/>
              <a:t>EViews</a:t>
            </a:r>
            <a:r>
              <a:rPr lang="en-US" sz="2400" dirty="0" smtClean="0"/>
              <a:t> </a:t>
            </a:r>
            <a:r>
              <a:rPr lang="en-US" sz="2400" dirty="0" smtClean="0"/>
              <a:t>by</a:t>
            </a:r>
            <a:r>
              <a:rPr lang="tr-TR" sz="2400" dirty="0" smtClean="0"/>
              <a:t> </a:t>
            </a:r>
            <a:r>
              <a:rPr lang="en-US" sz="2400" dirty="0" smtClean="0"/>
              <a:t>typing </a:t>
            </a:r>
            <a:r>
              <a:rPr lang="en-US" sz="2400" dirty="0" smtClean="0"/>
              <a:t>in the command window</a:t>
            </a:r>
            <a:r>
              <a:rPr lang="en-US" sz="2400" dirty="0" smtClean="0"/>
              <a:t>.</a:t>
            </a:r>
            <a:endParaRPr lang="tr-TR" sz="2400" dirty="0" smtClean="0"/>
          </a:p>
          <a:p>
            <a:pPr algn="just"/>
            <a:endParaRPr lang="en-US" sz="2400" dirty="0" smtClean="0"/>
          </a:p>
          <a:p>
            <a:pPr algn="just"/>
            <a:r>
              <a:rPr lang="en-US" sz="2000" dirty="0" smtClean="0"/>
              <a:t>1. Enter the following command into the </a:t>
            </a:r>
            <a:r>
              <a:rPr lang="en-US" sz="2000" dirty="0" smtClean="0"/>
              <a:t>command</a:t>
            </a:r>
            <a:r>
              <a:rPr lang="tr-TR" sz="2000" dirty="0" smtClean="0"/>
              <a:t> </a:t>
            </a:r>
            <a:r>
              <a:rPr lang="en-US" sz="2000" dirty="0" smtClean="0"/>
              <a:t>window</a:t>
            </a:r>
            <a:r>
              <a:rPr lang="en-US" sz="2000" dirty="0" smtClean="0"/>
              <a:t>, then press Enter</a:t>
            </a:r>
          </a:p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wfopen</a:t>
            </a:r>
            <a:r>
              <a:rPr lang="en-US" sz="2400" b="1" dirty="0" smtClean="0">
                <a:solidFill>
                  <a:srgbClr val="FF0000"/>
                </a:solidFill>
              </a:rPr>
              <a:t>(page=test) ‘’c:\test.xls</a:t>
            </a:r>
            <a:r>
              <a:rPr lang="en-US" sz="2400" b="1" dirty="0" smtClean="0">
                <a:solidFill>
                  <a:srgbClr val="FF0000"/>
                </a:solidFill>
              </a:rPr>
              <a:t>’’</a:t>
            </a:r>
            <a:endParaRPr lang="tr-TR" sz="2400" b="1" dirty="0" smtClean="0">
              <a:solidFill>
                <a:srgbClr val="FF0000"/>
              </a:solidFill>
            </a:endParaRPr>
          </a:p>
          <a:p>
            <a:pPr algn="ctr"/>
            <a:endParaRPr lang="en-US" sz="2400" b="1" dirty="0" smtClean="0">
              <a:solidFill>
                <a:srgbClr val="FF0000"/>
              </a:solidFill>
            </a:endParaRPr>
          </a:p>
          <a:p>
            <a:pPr algn="just"/>
            <a:r>
              <a:rPr lang="en-US" sz="2400" dirty="0" smtClean="0"/>
              <a:t>This creates a new </a:t>
            </a:r>
            <a:r>
              <a:rPr lang="en-US" sz="2400" dirty="0" err="1" smtClean="0"/>
              <a:t>workfile</a:t>
            </a:r>
            <a:r>
              <a:rPr lang="en-US" sz="2400" dirty="0" smtClean="0"/>
              <a:t> page named ‘’test’’. The </a:t>
            </a:r>
            <a:r>
              <a:rPr lang="en-US" sz="2400" dirty="0" smtClean="0"/>
              <a:t>second</a:t>
            </a:r>
            <a:r>
              <a:rPr lang="tr-TR" sz="2400" dirty="0" smtClean="0"/>
              <a:t> </a:t>
            </a:r>
            <a:r>
              <a:rPr lang="en-US" sz="2400" dirty="0" smtClean="0"/>
              <a:t>part </a:t>
            </a:r>
            <a:r>
              <a:rPr lang="en-US" sz="2400" dirty="0" smtClean="0"/>
              <a:t>of the command instructs </a:t>
            </a:r>
            <a:r>
              <a:rPr lang="en-US" sz="2400" dirty="0" err="1" smtClean="0"/>
              <a:t>Eviews</a:t>
            </a:r>
            <a:r>
              <a:rPr lang="en-US" sz="2400" dirty="0" smtClean="0"/>
              <a:t> where the file </a:t>
            </a:r>
            <a:r>
              <a:rPr lang="en-US" sz="2400" dirty="0" smtClean="0"/>
              <a:t>is</a:t>
            </a:r>
            <a:r>
              <a:rPr lang="tr-TR" sz="2400" dirty="0" smtClean="0"/>
              <a:t> </a:t>
            </a:r>
            <a:r>
              <a:rPr lang="en-US" sz="2400" dirty="0" smtClean="0"/>
              <a:t>located.</a:t>
            </a:r>
            <a:endParaRPr lang="tr-TR" sz="2400" dirty="0" smtClean="0"/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2. The Excel Read dialog appears again, then click Finish </a:t>
            </a:r>
            <a:r>
              <a:rPr lang="en-US" sz="2400" dirty="0" smtClean="0"/>
              <a:t>to</a:t>
            </a:r>
            <a:r>
              <a:rPr lang="tr-TR" sz="2400" dirty="0" smtClean="0"/>
              <a:t> </a:t>
            </a:r>
            <a:r>
              <a:rPr lang="en-US" sz="2400" dirty="0" smtClean="0"/>
              <a:t>load </a:t>
            </a:r>
            <a:r>
              <a:rPr lang="en-US" sz="2400" dirty="0" smtClean="0"/>
              <a:t>the data.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6880134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91694"/>
            <a:ext cx="8424936" cy="5727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89233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4958"/>
            <a:ext cx="8532424" cy="604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90137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22" y="224143"/>
            <a:ext cx="8448550" cy="637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09201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84" y="420981"/>
            <a:ext cx="8664396" cy="6032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56086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7038"/>
            <a:ext cx="7632848" cy="65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68438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23528" y="404664"/>
            <a:ext cx="864096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/>
              <a:t>Groups</a:t>
            </a:r>
          </a:p>
          <a:p>
            <a:pPr algn="just"/>
            <a:r>
              <a:rPr lang="en-US" sz="2400" dirty="0" smtClean="0"/>
              <a:t>• Groups help you work with multiple series.</a:t>
            </a:r>
          </a:p>
          <a:p>
            <a:pPr algn="just"/>
            <a:r>
              <a:rPr lang="en-US" sz="2400" dirty="0" smtClean="0"/>
              <a:t>• A Group is a list of series names (and potentially </a:t>
            </a:r>
            <a:r>
              <a:rPr lang="en-US" sz="2400" dirty="0" smtClean="0"/>
              <a:t>mathematical</a:t>
            </a:r>
            <a:r>
              <a:rPr lang="tr-TR" sz="2400" dirty="0" smtClean="0"/>
              <a:t> </a:t>
            </a:r>
            <a:r>
              <a:rPr lang="en-US" sz="2400" dirty="0" smtClean="0"/>
              <a:t>expressions</a:t>
            </a:r>
            <a:r>
              <a:rPr lang="en-US" sz="2400" dirty="0" smtClean="0"/>
              <a:t>) that provides access to all the data in that list.</a:t>
            </a:r>
          </a:p>
          <a:p>
            <a:pPr algn="just"/>
            <a:r>
              <a:rPr lang="en-US" sz="2400" dirty="0" smtClean="0"/>
              <a:t>• Once you create a Group Object, you can use the group name in </a:t>
            </a:r>
            <a:r>
              <a:rPr lang="en-US" sz="2400" dirty="0" smtClean="0"/>
              <a:t>many</a:t>
            </a:r>
            <a:r>
              <a:rPr lang="tr-TR" sz="2400" dirty="0" smtClean="0"/>
              <a:t> </a:t>
            </a:r>
            <a:r>
              <a:rPr lang="en-US" sz="2400" dirty="0" smtClean="0"/>
              <a:t>places </a:t>
            </a:r>
            <a:r>
              <a:rPr lang="en-US" sz="2400" dirty="0" smtClean="0"/>
              <a:t>to refer to all the series contained in that group.</a:t>
            </a:r>
          </a:p>
          <a:p>
            <a:pPr algn="just"/>
            <a:r>
              <a:rPr lang="en-US" sz="2400" dirty="0" smtClean="0"/>
              <a:t>• A few features of groups: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en-US" sz="2400" dirty="0" smtClean="0"/>
              <a:t>A </a:t>
            </a:r>
            <a:r>
              <a:rPr lang="en-US" sz="2400" dirty="0" smtClean="0"/>
              <a:t>group is a “live” feed and is NOT a copy of each individual </a:t>
            </a:r>
            <a:r>
              <a:rPr lang="en-US" sz="2400" dirty="0" smtClean="0"/>
              <a:t>series.</a:t>
            </a:r>
            <a:r>
              <a:rPr lang="tr-TR" sz="2400" dirty="0" smtClean="0"/>
              <a:t> </a:t>
            </a:r>
            <a:r>
              <a:rPr lang="en-US" sz="2400" dirty="0" smtClean="0"/>
              <a:t>This </a:t>
            </a:r>
            <a:r>
              <a:rPr lang="en-US" sz="2400" dirty="0" smtClean="0"/>
              <a:t>means that if the data in one of the series changes, </a:t>
            </a:r>
            <a:r>
              <a:rPr lang="en-US" sz="2400" dirty="0" smtClean="0"/>
              <a:t>these</a:t>
            </a:r>
            <a:r>
              <a:rPr lang="tr-TR" sz="2400" dirty="0" smtClean="0"/>
              <a:t> </a:t>
            </a:r>
            <a:r>
              <a:rPr lang="en-US" sz="2400" dirty="0" smtClean="0"/>
              <a:t>changes </a:t>
            </a:r>
            <a:r>
              <a:rPr lang="en-US" sz="2400" dirty="0" smtClean="0"/>
              <a:t>will also be reflected in the group containing the series</a:t>
            </a:r>
            <a:r>
              <a:rPr lang="en-US" sz="2400" dirty="0" smtClean="0"/>
              <a:t>.</a:t>
            </a:r>
            <a:endParaRPr lang="tr-TR" sz="2400" dirty="0" smtClean="0"/>
          </a:p>
          <a:p>
            <a:pPr marL="342900" indent="-342900" algn="just">
              <a:buFont typeface="Arial" charset="0"/>
              <a:buChar char="•"/>
            </a:pPr>
            <a:r>
              <a:rPr lang="en-US" sz="2400" dirty="0" smtClean="0"/>
              <a:t>If </a:t>
            </a:r>
            <a:r>
              <a:rPr lang="en-US" sz="2400" dirty="0" smtClean="0"/>
              <a:t>a series is deleted from a </a:t>
            </a:r>
            <a:r>
              <a:rPr lang="en-US" sz="2400" dirty="0" err="1" smtClean="0"/>
              <a:t>workfile</a:t>
            </a:r>
            <a:r>
              <a:rPr lang="en-US" sz="2400" dirty="0" smtClean="0"/>
              <a:t>, the series identifier will </a:t>
            </a:r>
            <a:r>
              <a:rPr lang="en-US" sz="2400" dirty="0" smtClean="0"/>
              <a:t>be</a:t>
            </a:r>
            <a:r>
              <a:rPr lang="tr-TR" sz="2400" dirty="0" smtClean="0"/>
              <a:t> </a:t>
            </a:r>
            <a:r>
              <a:rPr lang="en-US" sz="2400" dirty="0" smtClean="0"/>
              <a:t>maintained</a:t>
            </a:r>
            <a:r>
              <a:rPr lang="en-US" sz="2400" dirty="0" smtClean="0"/>
              <a:t>. In the group spreadsheet the deleted series will </a:t>
            </a:r>
            <a:r>
              <a:rPr lang="en-US" sz="2400" dirty="0" smtClean="0"/>
              <a:t>contain</a:t>
            </a:r>
            <a:r>
              <a:rPr lang="tr-TR" sz="2400" dirty="0" smtClean="0"/>
              <a:t> </a:t>
            </a:r>
            <a:r>
              <a:rPr lang="en-US" sz="2400" dirty="0" smtClean="0"/>
              <a:t>NA </a:t>
            </a:r>
            <a:r>
              <a:rPr lang="en-US" sz="2400" dirty="0" smtClean="0"/>
              <a:t>values</a:t>
            </a:r>
            <a:r>
              <a:rPr lang="en-US" sz="2400" dirty="0" smtClean="0"/>
              <a:t>.</a:t>
            </a:r>
            <a:endParaRPr lang="tr-TR" sz="2400" dirty="0" smtClean="0"/>
          </a:p>
          <a:p>
            <a:pPr marL="342900" indent="-342900" algn="just">
              <a:buFont typeface="Arial" charset="0"/>
              <a:buChar char="•"/>
            </a:pPr>
            <a:r>
              <a:rPr lang="en-US" sz="2400" dirty="0" smtClean="0"/>
              <a:t>Renaming </a:t>
            </a:r>
            <a:r>
              <a:rPr lang="en-US" sz="2400" dirty="0" smtClean="0"/>
              <a:t>a series changes the reference in every group </a:t>
            </a:r>
            <a:r>
              <a:rPr lang="en-US" sz="2400" dirty="0" smtClean="0"/>
              <a:t>containing</a:t>
            </a:r>
            <a:r>
              <a:rPr lang="tr-TR" sz="2400" dirty="0" smtClean="0"/>
              <a:t> </a:t>
            </a:r>
            <a:r>
              <a:rPr lang="en-US" sz="2400" dirty="0" smtClean="0"/>
              <a:t>the </a:t>
            </a:r>
            <a:r>
              <a:rPr lang="en-US" sz="2400" dirty="0" smtClean="0"/>
              <a:t>series.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2557021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51520" y="476672"/>
            <a:ext cx="849694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/>
              <a:t>Creating Groups</a:t>
            </a:r>
          </a:p>
          <a:p>
            <a:pPr algn="just"/>
            <a:r>
              <a:rPr lang="en-US" sz="2400" b="1" dirty="0"/>
              <a:t>Example 1</a:t>
            </a:r>
          </a:p>
          <a:p>
            <a:pPr algn="just"/>
            <a:r>
              <a:rPr lang="en-US" sz="2400" dirty="0"/>
              <a:t>1. </a:t>
            </a:r>
            <a:r>
              <a:rPr lang="en-US" sz="2400" dirty="0" smtClean="0"/>
              <a:t>Select</a:t>
            </a:r>
            <a:r>
              <a:rPr lang="tr-TR" sz="2400" dirty="0" smtClean="0"/>
              <a:t> </a:t>
            </a:r>
            <a:r>
              <a:rPr lang="en-US" sz="2400" dirty="0" smtClean="0"/>
              <a:t>Object </a:t>
            </a:r>
            <a:r>
              <a:rPr lang="en-US" sz="2400" dirty="0"/>
              <a:t>→ New Object from the main menu.</a:t>
            </a:r>
          </a:p>
          <a:p>
            <a:pPr algn="just"/>
            <a:r>
              <a:rPr lang="en-US" sz="2400" dirty="0"/>
              <a:t>2. </a:t>
            </a:r>
            <a:r>
              <a:rPr lang="en-US" sz="2400" dirty="0" smtClean="0"/>
              <a:t>The</a:t>
            </a:r>
            <a:r>
              <a:rPr lang="tr-TR" sz="2400" dirty="0" smtClean="0"/>
              <a:t> </a:t>
            </a:r>
            <a:r>
              <a:rPr lang="en-US" sz="2400" dirty="0" smtClean="0"/>
              <a:t>New </a:t>
            </a:r>
            <a:r>
              <a:rPr lang="en-US" sz="2400" dirty="0"/>
              <a:t>Object box opens up. Select the Group option.</a:t>
            </a:r>
          </a:p>
          <a:p>
            <a:pPr algn="just"/>
            <a:r>
              <a:rPr lang="en-US" sz="2400" dirty="0"/>
              <a:t>3. You can name your group under the </a:t>
            </a:r>
            <a:r>
              <a:rPr lang="en-US" sz="2400" dirty="0" smtClean="0"/>
              <a:t>section</a:t>
            </a:r>
            <a:r>
              <a:rPr lang="tr-TR" sz="2400" dirty="0" smtClean="0"/>
              <a:t> </a:t>
            </a:r>
            <a:r>
              <a:rPr lang="en-US" sz="2400" dirty="0" smtClean="0"/>
              <a:t>Name </a:t>
            </a:r>
            <a:r>
              <a:rPr lang="en-US" sz="2400" dirty="0"/>
              <a:t>for object (in </a:t>
            </a:r>
            <a:r>
              <a:rPr lang="en-US" sz="2400" dirty="0" smtClean="0"/>
              <a:t>this</a:t>
            </a:r>
            <a:r>
              <a:rPr lang="tr-TR" sz="2400" dirty="0" smtClean="0"/>
              <a:t> </a:t>
            </a:r>
            <a:r>
              <a:rPr lang="en-US" sz="2400" dirty="0" smtClean="0"/>
              <a:t>case</a:t>
            </a:r>
            <a:r>
              <a:rPr lang="en-US" sz="2400" dirty="0"/>
              <a:t>, we named it group01), then press OK .</a:t>
            </a:r>
          </a:p>
          <a:p>
            <a:pPr algn="just"/>
            <a:r>
              <a:rPr lang="en-US" sz="2400" dirty="0"/>
              <a:t>4. </a:t>
            </a:r>
            <a:r>
              <a:rPr lang="en-US" sz="2400" dirty="0" smtClean="0"/>
              <a:t>The</a:t>
            </a:r>
            <a:r>
              <a:rPr lang="tr-TR" sz="2400" dirty="0" smtClean="0"/>
              <a:t> </a:t>
            </a:r>
            <a:r>
              <a:rPr lang="en-US" sz="2400" dirty="0" smtClean="0"/>
              <a:t>Series </a:t>
            </a:r>
            <a:r>
              <a:rPr lang="en-US" sz="2400" dirty="0"/>
              <a:t>List window appears. Enter the series names you wish </a:t>
            </a:r>
            <a:r>
              <a:rPr lang="en-US" sz="2400" dirty="0" smtClean="0"/>
              <a:t>to</a:t>
            </a:r>
            <a:r>
              <a:rPr lang="tr-TR" sz="2400" dirty="0" smtClean="0"/>
              <a:t> </a:t>
            </a:r>
            <a:r>
              <a:rPr lang="en-US" sz="2400" dirty="0" smtClean="0"/>
              <a:t>include </a:t>
            </a:r>
            <a:r>
              <a:rPr lang="en-US" sz="2400" dirty="0"/>
              <a:t>in the group (separated by spaces).</a:t>
            </a:r>
          </a:p>
          <a:p>
            <a:pPr algn="just"/>
            <a:r>
              <a:rPr lang="en-US" sz="2400" b="1" dirty="0"/>
              <a:t>Example 2</a:t>
            </a:r>
          </a:p>
          <a:p>
            <a:pPr algn="just"/>
            <a:r>
              <a:rPr lang="en-US" sz="2400" dirty="0" smtClean="0"/>
              <a:t>1.</a:t>
            </a:r>
            <a:r>
              <a:rPr lang="tr-TR" sz="2400" dirty="0" smtClean="0"/>
              <a:t> </a:t>
            </a:r>
            <a:r>
              <a:rPr lang="en-US" sz="2400" dirty="0" smtClean="0"/>
              <a:t>Select</a:t>
            </a:r>
            <a:r>
              <a:rPr lang="tr-TR" sz="2400" dirty="0" smtClean="0"/>
              <a:t> </a:t>
            </a:r>
            <a:r>
              <a:rPr lang="en-US" sz="2400" dirty="0" smtClean="0"/>
              <a:t>Quick </a:t>
            </a:r>
            <a:r>
              <a:rPr lang="en-US" sz="2400" dirty="0"/>
              <a:t>→ Show from the main menu (or Show from </a:t>
            </a:r>
            <a:r>
              <a:rPr lang="en-US" sz="2400" dirty="0" smtClean="0"/>
              <a:t>the</a:t>
            </a:r>
            <a:r>
              <a:rPr lang="tr-TR" sz="2400" dirty="0" smtClean="0"/>
              <a:t> </a:t>
            </a:r>
            <a:r>
              <a:rPr lang="en-US" sz="2400" dirty="0" err="1" smtClean="0"/>
              <a:t>workfile</a:t>
            </a:r>
            <a:r>
              <a:rPr lang="en-US" sz="2400" dirty="0" smtClean="0"/>
              <a:t> </a:t>
            </a:r>
            <a:r>
              <a:rPr lang="en-US" sz="2400" dirty="0"/>
              <a:t>menu).</a:t>
            </a:r>
          </a:p>
          <a:p>
            <a:pPr algn="just"/>
            <a:r>
              <a:rPr lang="en-US" sz="2400" dirty="0" smtClean="0"/>
              <a:t>2.</a:t>
            </a:r>
            <a:r>
              <a:rPr lang="tr-TR" sz="2400" dirty="0" smtClean="0"/>
              <a:t> </a:t>
            </a:r>
            <a:r>
              <a:rPr lang="en-US" sz="2400" dirty="0" smtClean="0"/>
              <a:t>The</a:t>
            </a:r>
            <a:r>
              <a:rPr lang="tr-TR" sz="2400" dirty="0" smtClean="0"/>
              <a:t> </a:t>
            </a:r>
            <a:r>
              <a:rPr lang="en-US" sz="2400" dirty="0" smtClean="0"/>
              <a:t>Show </a:t>
            </a:r>
            <a:r>
              <a:rPr lang="en-US" sz="2400" dirty="0"/>
              <a:t>window appears. Type here the names of the series </a:t>
            </a:r>
            <a:r>
              <a:rPr lang="en-US" sz="2400" dirty="0" smtClean="0"/>
              <a:t>you</a:t>
            </a:r>
            <a:r>
              <a:rPr lang="tr-TR" sz="2400" dirty="0" smtClean="0"/>
              <a:t> </a:t>
            </a:r>
            <a:r>
              <a:rPr lang="en-US" sz="2400" dirty="0" smtClean="0"/>
              <a:t>wish </a:t>
            </a:r>
            <a:r>
              <a:rPr lang="en-US" sz="2400" dirty="0"/>
              <a:t>to include in the group</a:t>
            </a:r>
          </a:p>
          <a:p>
            <a:pPr algn="just"/>
            <a:r>
              <a:rPr lang="en-US" sz="2400" dirty="0" smtClean="0"/>
              <a:t>3.</a:t>
            </a:r>
            <a:r>
              <a:rPr lang="tr-TR" sz="2400" dirty="0" smtClean="0"/>
              <a:t> </a:t>
            </a:r>
            <a:r>
              <a:rPr lang="en-US" sz="2400" dirty="0" smtClean="0"/>
              <a:t>Press</a:t>
            </a:r>
            <a:r>
              <a:rPr lang="tr-TR" sz="2400" dirty="0" smtClean="0"/>
              <a:t> </a:t>
            </a:r>
            <a:r>
              <a:rPr lang="en-US" sz="2400" dirty="0" smtClean="0"/>
              <a:t>OK</a:t>
            </a:r>
            <a:endParaRPr lang="en-US" sz="2400" dirty="0"/>
          </a:p>
          <a:p>
            <a:pPr algn="just"/>
            <a:r>
              <a:rPr lang="en-US" sz="2400" dirty="0" smtClean="0"/>
              <a:t>4.</a:t>
            </a:r>
            <a:r>
              <a:rPr lang="tr-TR" sz="2400" dirty="0" smtClean="0"/>
              <a:t> </a:t>
            </a:r>
            <a:r>
              <a:rPr lang="en-US" sz="2400" dirty="0" smtClean="0"/>
              <a:t>Click</a:t>
            </a:r>
            <a:r>
              <a:rPr lang="tr-TR" sz="2400" dirty="0" smtClean="0"/>
              <a:t> </a:t>
            </a:r>
            <a:r>
              <a:rPr lang="en-US" sz="2400" dirty="0" smtClean="0"/>
              <a:t>Name </a:t>
            </a:r>
            <a:r>
              <a:rPr lang="en-US" sz="2400" dirty="0"/>
              <a:t>button to save the group.</a:t>
            </a:r>
          </a:p>
          <a:p>
            <a:pPr algn="just"/>
            <a:r>
              <a:rPr lang="en-US" sz="2400" dirty="0" smtClean="0"/>
              <a:t>5.</a:t>
            </a:r>
            <a:r>
              <a:rPr lang="tr-TR" sz="2400" dirty="0" smtClean="0"/>
              <a:t> </a:t>
            </a:r>
            <a:r>
              <a:rPr lang="en-US" sz="2400" dirty="0" smtClean="0"/>
              <a:t>The</a:t>
            </a:r>
            <a:r>
              <a:rPr lang="tr-TR" sz="2400" dirty="0" smtClean="0"/>
              <a:t> </a:t>
            </a:r>
            <a:r>
              <a:rPr lang="en-US" sz="2400" dirty="0" smtClean="0"/>
              <a:t>Object </a:t>
            </a:r>
            <a:r>
              <a:rPr lang="en-US" sz="2400" dirty="0"/>
              <a:t>Name box opens up, name the group here.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0143137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07504" y="335846"/>
            <a:ext cx="885698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/>
              <a:t>Creating </a:t>
            </a:r>
            <a:r>
              <a:rPr lang="en-US" sz="2400" b="1" dirty="0" smtClean="0"/>
              <a:t>Groups</a:t>
            </a:r>
            <a:endParaRPr lang="tr-TR" sz="2400" b="1" dirty="0" smtClean="0"/>
          </a:p>
          <a:p>
            <a:pPr algn="just"/>
            <a:endParaRPr lang="en-US" sz="2400" b="1" dirty="0"/>
          </a:p>
          <a:p>
            <a:pPr algn="just"/>
            <a:r>
              <a:rPr lang="en-US" sz="2400" b="1" dirty="0"/>
              <a:t>Example 3</a:t>
            </a:r>
          </a:p>
          <a:p>
            <a:pPr algn="just"/>
            <a:r>
              <a:rPr lang="en-US" sz="2400" dirty="0" smtClean="0"/>
              <a:t>1.</a:t>
            </a:r>
            <a:r>
              <a:rPr lang="tr-TR" sz="2400" dirty="0" smtClean="0"/>
              <a:t> </a:t>
            </a:r>
            <a:r>
              <a:rPr lang="en-US" sz="2400" dirty="0" smtClean="0"/>
              <a:t>Highlight </a:t>
            </a:r>
            <a:r>
              <a:rPr lang="en-US" sz="2400" dirty="0"/>
              <a:t>the series you wish to group together.</a:t>
            </a:r>
          </a:p>
          <a:p>
            <a:pPr algn="just"/>
            <a:r>
              <a:rPr lang="en-US" sz="2400" dirty="0" smtClean="0"/>
              <a:t>2.</a:t>
            </a:r>
            <a:r>
              <a:rPr lang="tr-TR" sz="2400" dirty="0" smtClean="0"/>
              <a:t> </a:t>
            </a:r>
            <a:r>
              <a:rPr lang="en-US" sz="2400" dirty="0" smtClean="0"/>
              <a:t>Right</a:t>
            </a:r>
            <a:r>
              <a:rPr lang="tr-TR" sz="2400" dirty="0" smtClean="0"/>
              <a:t> </a:t>
            </a:r>
            <a:r>
              <a:rPr lang="en-US" sz="2400" dirty="0" smtClean="0"/>
              <a:t>click </a:t>
            </a:r>
            <a:r>
              <a:rPr lang="en-US" sz="2400" dirty="0"/>
              <a:t>and select: Open → as Group</a:t>
            </a:r>
          </a:p>
          <a:p>
            <a:pPr algn="just"/>
            <a:r>
              <a:rPr lang="en-US" sz="2400" dirty="0" smtClean="0"/>
              <a:t>3.</a:t>
            </a:r>
            <a:r>
              <a:rPr lang="tr-TR" sz="2400" dirty="0" smtClean="0"/>
              <a:t> </a:t>
            </a:r>
            <a:r>
              <a:rPr lang="en-US" sz="2400" dirty="0" smtClean="0"/>
              <a:t>As before,</a:t>
            </a:r>
            <a:r>
              <a:rPr lang="tr-TR" sz="2400" dirty="0" smtClean="0"/>
              <a:t> </a:t>
            </a:r>
            <a:r>
              <a:rPr lang="en-US" sz="2400" dirty="0" smtClean="0"/>
              <a:t>Click </a:t>
            </a:r>
            <a:r>
              <a:rPr lang="en-US" sz="2400" dirty="0"/>
              <a:t>Name button to save the group.</a:t>
            </a:r>
          </a:p>
          <a:p>
            <a:pPr algn="just"/>
            <a:r>
              <a:rPr lang="en-US" sz="2400" dirty="0" smtClean="0"/>
              <a:t>4.</a:t>
            </a:r>
            <a:r>
              <a:rPr lang="tr-TR" sz="2400" dirty="0" smtClean="0"/>
              <a:t> </a:t>
            </a:r>
            <a:r>
              <a:rPr lang="en-US" sz="2400" dirty="0" smtClean="0"/>
              <a:t>The</a:t>
            </a:r>
            <a:r>
              <a:rPr lang="tr-TR" sz="2400" dirty="0" smtClean="0"/>
              <a:t> </a:t>
            </a:r>
            <a:r>
              <a:rPr lang="en-US" sz="2400" dirty="0" smtClean="0"/>
              <a:t>Object </a:t>
            </a:r>
            <a:r>
              <a:rPr lang="en-US" sz="2400" dirty="0"/>
              <a:t>Name box opens up, name the group.</a:t>
            </a:r>
          </a:p>
          <a:p>
            <a:pPr algn="just"/>
            <a:endParaRPr lang="tr-TR" sz="2400" b="1" dirty="0" smtClean="0"/>
          </a:p>
          <a:p>
            <a:pPr algn="just"/>
            <a:r>
              <a:rPr lang="en-US" sz="2400" b="1" dirty="0" smtClean="0"/>
              <a:t>Example 4</a:t>
            </a:r>
            <a:endParaRPr lang="tr-TR" sz="2400" b="1" dirty="0" smtClean="0"/>
          </a:p>
          <a:p>
            <a:pPr algn="just"/>
            <a:r>
              <a:rPr lang="en-US" sz="2000" dirty="0" smtClean="0"/>
              <a:t>Type </a:t>
            </a:r>
            <a:r>
              <a:rPr lang="en-US" sz="2000" dirty="0"/>
              <a:t>the following command in the command window, then </a:t>
            </a:r>
            <a:r>
              <a:rPr lang="en-US" sz="2000" dirty="0" smtClean="0"/>
              <a:t>press</a:t>
            </a:r>
            <a:r>
              <a:rPr lang="tr-TR" sz="2000" dirty="0" smtClean="0"/>
              <a:t> </a:t>
            </a:r>
            <a:r>
              <a:rPr lang="en-US" sz="2000" dirty="0" smtClean="0"/>
              <a:t>Enter</a:t>
            </a:r>
            <a:endParaRPr lang="en-US" sz="2000" dirty="0"/>
          </a:p>
          <a:p>
            <a:pPr algn="ctr"/>
            <a:r>
              <a:rPr lang="en-US" sz="2400" b="1" dirty="0"/>
              <a:t>group group03 tbill1y tbill3m tbill6m</a:t>
            </a:r>
          </a:p>
          <a:p>
            <a:pPr algn="just"/>
            <a:r>
              <a:rPr lang="en-US" sz="2400" dirty="0"/>
              <a:t>This produces a group named ‘’group03’’, which includes series tbill1y,</a:t>
            </a:r>
          </a:p>
          <a:p>
            <a:pPr algn="just"/>
            <a:r>
              <a:rPr lang="en-US" sz="2400" dirty="0"/>
              <a:t>tbill3m and tbill6m.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673365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666750"/>
            <a:ext cx="8753475" cy="552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1619672" y="297418"/>
            <a:ext cx="23610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 err="1" smtClean="0">
                <a:solidFill>
                  <a:prstClr val="black"/>
                </a:solidFill>
              </a:rPr>
              <a:t>Getting</a:t>
            </a:r>
            <a:r>
              <a:rPr lang="tr-TR" sz="3200" b="1" dirty="0" smtClean="0">
                <a:solidFill>
                  <a:prstClr val="black"/>
                </a:solidFill>
              </a:rPr>
              <a:t> Start</a:t>
            </a:r>
            <a:endParaRPr lang="tr-TR" sz="3200" b="1" dirty="0"/>
          </a:p>
        </p:txBody>
      </p:sp>
    </p:spTree>
    <p:extLst>
      <p:ext uri="{BB962C8B-B14F-4D97-AF65-F5344CB8AC3E}">
        <p14:creationId xmlns:p14="http://schemas.microsoft.com/office/powerpoint/2010/main" val="24840071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23528" y="612845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/>
              <a:t>Graphing in </a:t>
            </a:r>
            <a:r>
              <a:rPr lang="en-US" sz="2400" b="1" dirty="0" err="1" smtClean="0"/>
              <a:t>Eviews</a:t>
            </a:r>
            <a:endParaRPr lang="tr-TR" sz="2400" b="1" dirty="0" smtClean="0"/>
          </a:p>
          <a:p>
            <a:pPr algn="just"/>
            <a:endParaRPr lang="en-US" sz="2400" b="1" dirty="0"/>
          </a:p>
          <a:p>
            <a:pPr algn="just"/>
            <a:r>
              <a:rPr lang="en-US" sz="2400" dirty="0" smtClean="0"/>
              <a:t>•</a:t>
            </a:r>
            <a:r>
              <a:rPr lang="tr-TR" sz="2400" dirty="0" smtClean="0"/>
              <a:t> </a:t>
            </a:r>
            <a:r>
              <a:rPr lang="en-US" sz="2400" dirty="0" smtClean="0"/>
              <a:t>Graphing </a:t>
            </a:r>
            <a:r>
              <a:rPr lang="en-US" sz="2400" dirty="0"/>
              <a:t>is an important part of the process of data analysis and</a:t>
            </a:r>
          </a:p>
          <a:p>
            <a:pPr algn="just"/>
            <a:r>
              <a:rPr lang="en-US" sz="2400" dirty="0"/>
              <a:t>presentation.</a:t>
            </a:r>
          </a:p>
          <a:p>
            <a:pPr algn="just"/>
            <a:r>
              <a:rPr lang="en-US" sz="2400" dirty="0" smtClean="0"/>
              <a:t>•</a:t>
            </a:r>
            <a:r>
              <a:rPr lang="tr-TR" sz="2400" dirty="0" smtClean="0"/>
              <a:t> </a:t>
            </a:r>
            <a:r>
              <a:rPr lang="en-US" sz="2400" dirty="0" err="1" smtClean="0"/>
              <a:t>EViews</a:t>
            </a:r>
            <a:r>
              <a:rPr lang="en-US" sz="2400" dirty="0" smtClean="0"/>
              <a:t> </a:t>
            </a:r>
            <a:r>
              <a:rPr lang="en-US" sz="2400" dirty="0"/>
              <a:t>provides a powerful, </a:t>
            </a:r>
            <a:r>
              <a:rPr lang="en-US" sz="2400" dirty="0" smtClean="0"/>
              <a:t>user</a:t>
            </a:r>
            <a:r>
              <a:rPr lang="tr-TR" sz="2400" dirty="0" smtClean="0"/>
              <a:t> </a:t>
            </a:r>
            <a:r>
              <a:rPr lang="en-US" sz="2400" dirty="0" smtClean="0"/>
              <a:t>friendly</a:t>
            </a:r>
            <a:r>
              <a:rPr lang="en-US" sz="2400" dirty="0"/>
              <a:t>, full featured set of </a:t>
            </a:r>
            <a:r>
              <a:rPr lang="en-US" sz="2400" dirty="0" smtClean="0"/>
              <a:t>tools</a:t>
            </a:r>
            <a:r>
              <a:rPr lang="tr-TR" sz="2400" dirty="0" smtClean="0"/>
              <a:t> </a:t>
            </a:r>
            <a:r>
              <a:rPr lang="en-US" sz="2400" dirty="0" smtClean="0"/>
              <a:t>that </a:t>
            </a:r>
            <a:r>
              <a:rPr lang="en-US" sz="2400" dirty="0"/>
              <a:t>will aid you in graphically displaying your information.</a:t>
            </a:r>
          </a:p>
          <a:p>
            <a:pPr algn="just"/>
            <a:r>
              <a:rPr lang="en-US" sz="2400" dirty="0" smtClean="0"/>
              <a:t>•</a:t>
            </a:r>
            <a:r>
              <a:rPr lang="tr-TR" sz="2400" dirty="0" smtClean="0"/>
              <a:t> </a:t>
            </a:r>
            <a:r>
              <a:rPr lang="en-US" sz="2400" dirty="0" smtClean="0"/>
              <a:t>Today </a:t>
            </a:r>
            <a:r>
              <a:rPr lang="en-US" sz="2400" dirty="0"/>
              <a:t>we focus only on basic graphing in </a:t>
            </a:r>
            <a:r>
              <a:rPr lang="en-US" sz="2400" dirty="0" err="1"/>
              <a:t>EViews</a:t>
            </a:r>
            <a:r>
              <a:rPr lang="en-US" sz="2400" dirty="0"/>
              <a:t>. </a:t>
            </a:r>
            <a:endParaRPr lang="tr-TR" sz="2400" dirty="0" smtClean="0"/>
          </a:p>
          <a:p>
            <a:pPr algn="just"/>
            <a:endParaRPr lang="tr-TR" sz="2400" dirty="0" smtClean="0"/>
          </a:p>
          <a:p>
            <a:pPr algn="just"/>
            <a:r>
              <a:rPr lang="en-US" sz="2400" dirty="0" smtClean="0"/>
              <a:t>The </a:t>
            </a:r>
            <a:r>
              <a:rPr lang="en-US" sz="2400" dirty="0"/>
              <a:t>main </a:t>
            </a:r>
            <a:r>
              <a:rPr lang="en-US" sz="2400" dirty="0" smtClean="0"/>
              <a:t>topics</a:t>
            </a:r>
            <a:r>
              <a:rPr lang="tr-TR" sz="2400" dirty="0" smtClean="0"/>
              <a:t> </a:t>
            </a:r>
            <a:r>
              <a:rPr lang="en-US" sz="2400" dirty="0" smtClean="0"/>
              <a:t>are</a:t>
            </a:r>
            <a:r>
              <a:rPr lang="en-US" sz="2400" dirty="0"/>
              <a:t>: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en-US" sz="2400" dirty="0" smtClean="0"/>
              <a:t>Graph </a:t>
            </a:r>
            <a:r>
              <a:rPr lang="en-US" sz="2400" dirty="0"/>
              <a:t>Options and Graph </a:t>
            </a:r>
            <a:r>
              <a:rPr lang="en-US" sz="2400" dirty="0" smtClean="0"/>
              <a:t>Objects</a:t>
            </a:r>
            <a:endParaRPr lang="tr-TR" sz="2400" dirty="0" smtClean="0"/>
          </a:p>
          <a:p>
            <a:pPr marL="342900" indent="-342900" algn="just">
              <a:buFont typeface="Arial" charset="0"/>
              <a:buChar char="•"/>
            </a:pPr>
            <a:r>
              <a:rPr lang="en-US" sz="2400" dirty="0" smtClean="0"/>
              <a:t>Graphing </a:t>
            </a:r>
            <a:r>
              <a:rPr lang="en-US" sz="2400" dirty="0"/>
              <a:t>Single </a:t>
            </a:r>
            <a:r>
              <a:rPr lang="en-US" sz="2400" dirty="0" smtClean="0"/>
              <a:t>Series</a:t>
            </a:r>
            <a:endParaRPr lang="tr-TR" sz="2400" dirty="0" smtClean="0"/>
          </a:p>
          <a:p>
            <a:pPr marL="342900" indent="-342900" algn="just">
              <a:buFont typeface="Arial" charset="0"/>
              <a:buChar char="•"/>
            </a:pPr>
            <a:r>
              <a:rPr lang="en-US" sz="2400" dirty="0" smtClean="0"/>
              <a:t>Graphing </a:t>
            </a:r>
            <a:r>
              <a:rPr lang="en-US" sz="2400" dirty="0"/>
              <a:t>Multiple Series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7781109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6511"/>
            <a:ext cx="8064896" cy="6517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08682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4860"/>
            <a:ext cx="8208912" cy="6435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99491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6" y="332656"/>
            <a:ext cx="9077280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06640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36" y="223766"/>
            <a:ext cx="8591244" cy="6373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23368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16" y="116632"/>
            <a:ext cx="9046784" cy="6551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03908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67" y="116632"/>
            <a:ext cx="8905630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34353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98" y="90579"/>
            <a:ext cx="9009702" cy="6578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87033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2108"/>
            <a:ext cx="8928992" cy="6713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98231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70" y="117745"/>
            <a:ext cx="8642410" cy="6623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0193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95536" y="889844"/>
            <a:ext cx="856895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 smtClean="0"/>
              <a:t>Workfiles</a:t>
            </a:r>
            <a:r>
              <a:rPr lang="en-US" sz="2800" b="1" dirty="0" smtClean="0"/>
              <a:t> and </a:t>
            </a:r>
            <a:r>
              <a:rPr lang="en-US" sz="2800" b="1" dirty="0" smtClean="0"/>
              <a:t>Objects</a:t>
            </a:r>
            <a:endParaRPr lang="tr-TR" sz="2800" b="1" dirty="0" smtClean="0"/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• </a:t>
            </a:r>
            <a:r>
              <a:rPr lang="en-US" sz="2400" dirty="0" err="1" smtClean="0"/>
              <a:t>EViews</a:t>
            </a:r>
            <a:r>
              <a:rPr lang="en-US" sz="2400" dirty="0" smtClean="0"/>
              <a:t> does NOT open up with a “blank” </a:t>
            </a:r>
            <a:r>
              <a:rPr lang="en-US" sz="2400" dirty="0" smtClean="0"/>
              <a:t>generic</a:t>
            </a:r>
            <a:r>
              <a:rPr lang="tr-TR" sz="2400" dirty="0" smtClean="0"/>
              <a:t> </a:t>
            </a:r>
            <a:r>
              <a:rPr lang="en-US" sz="2400" dirty="0" smtClean="0"/>
              <a:t>document </a:t>
            </a:r>
            <a:r>
              <a:rPr lang="en-US" sz="2400" dirty="0" smtClean="0"/>
              <a:t>(unlike Word ®, Excel ®, etc</a:t>
            </a:r>
            <a:r>
              <a:rPr lang="en-US" sz="2400" dirty="0" smtClean="0"/>
              <a:t>.).</a:t>
            </a:r>
            <a:endParaRPr lang="tr-TR" sz="2400" dirty="0" smtClean="0"/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• </a:t>
            </a:r>
            <a:r>
              <a:rPr lang="en-US" sz="2400" dirty="0" err="1" smtClean="0"/>
              <a:t>EViews</a:t>
            </a:r>
            <a:r>
              <a:rPr lang="en-US" sz="2400" dirty="0" smtClean="0"/>
              <a:t> documents (“</a:t>
            </a:r>
            <a:r>
              <a:rPr lang="en-US" sz="2400" dirty="0" err="1" smtClean="0"/>
              <a:t>workfiles</a:t>
            </a:r>
            <a:r>
              <a:rPr lang="en-US" sz="2400" dirty="0" smtClean="0"/>
              <a:t>”) need to be </a:t>
            </a:r>
            <a:r>
              <a:rPr lang="en-US" sz="2400" dirty="0" smtClean="0"/>
              <a:t>created</a:t>
            </a:r>
            <a:r>
              <a:rPr lang="tr-TR" sz="2400" dirty="0" smtClean="0"/>
              <a:t> </a:t>
            </a:r>
            <a:r>
              <a:rPr lang="en-US" sz="2400" dirty="0" smtClean="0"/>
              <a:t>and </a:t>
            </a:r>
            <a:r>
              <a:rPr lang="en-US" sz="2400" dirty="0" smtClean="0"/>
              <a:t>are not generic (they will contain </a:t>
            </a:r>
            <a:r>
              <a:rPr lang="en-US" sz="2400" dirty="0" smtClean="0"/>
              <a:t>information</a:t>
            </a:r>
            <a:r>
              <a:rPr lang="tr-TR" sz="2400" dirty="0" smtClean="0"/>
              <a:t> </a:t>
            </a:r>
            <a:r>
              <a:rPr lang="en-US" sz="2400" dirty="0" smtClean="0"/>
              <a:t>about </a:t>
            </a:r>
            <a:r>
              <a:rPr lang="en-US" sz="2400" dirty="0" smtClean="0"/>
              <a:t>your data, etc</a:t>
            </a:r>
            <a:r>
              <a:rPr lang="en-US" sz="2400" dirty="0" smtClean="0"/>
              <a:t>.).</a:t>
            </a:r>
            <a:endParaRPr lang="tr-TR" sz="2400" dirty="0" smtClean="0"/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• </a:t>
            </a:r>
            <a:r>
              <a:rPr lang="en-US" sz="2400" dirty="0" err="1" smtClean="0"/>
              <a:t>EViews</a:t>
            </a:r>
            <a:r>
              <a:rPr lang="en-US" sz="2400" dirty="0" smtClean="0"/>
              <a:t> is an “object”- oriented program. Objects </a:t>
            </a:r>
            <a:r>
              <a:rPr lang="en-US" sz="2400" dirty="0" smtClean="0"/>
              <a:t>are</a:t>
            </a:r>
            <a:r>
              <a:rPr lang="tr-TR" sz="2400" dirty="0" smtClean="0"/>
              <a:t> </a:t>
            </a:r>
            <a:r>
              <a:rPr lang="en-US" sz="2400" dirty="0" smtClean="0"/>
              <a:t>collections </a:t>
            </a:r>
            <a:r>
              <a:rPr lang="en-US" sz="2400" dirty="0" smtClean="0"/>
              <a:t>of information related to a </a:t>
            </a:r>
            <a:r>
              <a:rPr lang="en-US" sz="2400" dirty="0" smtClean="0"/>
              <a:t>particular</a:t>
            </a:r>
            <a:r>
              <a:rPr lang="tr-TR" sz="2400" dirty="0" smtClean="0"/>
              <a:t> </a:t>
            </a:r>
            <a:r>
              <a:rPr lang="en-US" sz="2400" dirty="0" smtClean="0"/>
              <a:t>analysis </a:t>
            </a:r>
            <a:r>
              <a:rPr lang="en-US" sz="2400" dirty="0" smtClean="0"/>
              <a:t>(series, groups, equations, graphs, tables</a:t>
            </a:r>
            <a:r>
              <a:rPr lang="en-US" sz="2400" dirty="0" smtClean="0"/>
              <a:t>).</a:t>
            </a:r>
            <a:endParaRPr lang="tr-TR" sz="2400" dirty="0" smtClean="0"/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• </a:t>
            </a:r>
            <a:r>
              <a:rPr lang="en-US" sz="2400" dirty="0" err="1" smtClean="0"/>
              <a:t>Workfiles</a:t>
            </a:r>
            <a:r>
              <a:rPr lang="en-US" sz="2400" dirty="0" smtClean="0"/>
              <a:t> are holders of these “objects”, it is </a:t>
            </a:r>
            <a:r>
              <a:rPr lang="en-US" sz="2400" dirty="0" smtClean="0"/>
              <a:t>the</a:t>
            </a:r>
            <a:r>
              <a:rPr lang="tr-TR" sz="2400" dirty="0" smtClean="0"/>
              <a:t> </a:t>
            </a:r>
            <a:r>
              <a:rPr lang="en-US" sz="2400" dirty="0" smtClean="0"/>
              <a:t>central </a:t>
            </a:r>
            <a:r>
              <a:rPr lang="en-US" sz="2400" dirty="0" smtClean="0"/>
              <a:t>place to keep all of your work.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5850011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4" y="91342"/>
            <a:ext cx="9109355" cy="6650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29032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08" y="688582"/>
            <a:ext cx="8634472" cy="5476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58827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9679"/>
            <a:ext cx="8352928" cy="6638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97971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634"/>
            <a:ext cx="8064896" cy="6708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64504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3" y="260648"/>
            <a:ext cx="8851665" cy="6408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77077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82" y="251991"/>
            <a:ext cx="8773006" cy="6345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61051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732"/>
            <a:ext cx="8712968" cy="6455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31274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7477"/>
            <a:ext cx="8784975" cy="675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17982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76" y="140910"/>
            <a:ext cx="8721212" cy="652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81651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7165"/>
            <a:ext cx="8352927" cy="6536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394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41" y="476672"/>
            <a:ext cx="8474917" cy="590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76675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8993"/>
            <a:ext cx="8892480" cy="6524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201158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136903" cy="6219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5205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95" y="548680"/>
            <a:ext cx="8812364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7079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32" y="172384"/>
            <a:ext cx="8904468" cy="6685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1750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02" y="188640"/>
            <a:ext cx="8920278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5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0" y="188640"/>
            <a:ext cx="8944371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9622131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1239</Words>
  <Application>Microsoft Office PowerPoint</Application>
  <PresentationFormat>Ekran Gösterisi (4:3)</PresentationFormat>
  <Paragraphs>139</Paragraphs>
  <Slides>51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51</vt:i4>
      </vt:variant>
    </vt:vector>
  </HeadingPairs>
  <TitlesOfParts>
    <vt:vector size="52" baseType="lpstr">
      <vt:lpstr>Ofis Teması</vt:lpstr>
      <vt:lpstr>  Introduction to EViews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Evren</dc:creator>
  <cp:lastModifiedBy>Evren</cp:lastModifiedBy>
  <cp:revision>70</cp:revision>
  <dcterms:created xsi:type="dcterms:W3CDTF">2019-10-19T22:25:29Z</dcterms:created>
  <dcterms:modified xsi:type="dcterms:W3CDTF">2019-10-20T20:25:01Z</dcterms:modified>
</cp:coreProperties>
</file>