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EB03-EF84-4C57-98A7-395991B83B42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93751-E4AA-48A0-9674-22A62D3777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33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93751-E4AA-48A0-9674-22A62D37773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11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7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53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48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47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304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90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11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244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1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75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79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57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81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5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54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40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A52B-2335-45BC-B283-B652287E3BED}" type="datetimeFigureOut">
              <a:rPr lang="tr-TR" smtClean="0"/>
              <a:t>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1A78-6578-4F97-982E-4AEC98C17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254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AA8F60-3B91-4F01-A3EE-66C179853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97" y="485809"/>
            <a:ext cx="8144134" cy="137307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Crisis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664EB8D-9ED2-4C83-A42C-B097A033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46644" y="2697926"/>
            <a:ext cx="8580104" cy="1462147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Sabiha Miray Ay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Büşra Pervin Yılmaz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Yunus Emre Kaymak</a:t>
            </a:r>
          </a:p>
          <a:p>
            <a:r>
              <a:rPr lang="en-GB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2022</a:t>
            </a:r>
            <a:endParaRPr lang="tr-T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8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6E94CD-529C-434D-BF86-A385DC73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60" y="921811"/>
            <a:ext cx="10560492" cy="1080940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Graphs of Economic </a:t>
            </a:r>
            <a:r>
              <a:rPr lang="en-GB" sz="40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</a:t>
            </a:r>
            <a:r>
              <a:rPr lang="tr-TR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br>
              <a:rPr lang="tr-TR" sz="2800" b="1" dirty="0">
                <a:solidFill>
                  <a:srgbClr val="FFC000"/>
                </a:solidFill>
                <a:effectLst/>
                <a:ea typeface="Times New Roman" panose="02020603050405020304" pitchFamily="18" charset="0"/>
              </a:rPr>
            </a:br>
            <a:endParaRPr lang="tr-TR" sz="2800" b="1" dirty="0">
              <a:solidFill>
                <a:srgbClr val="FFC000"/>
              </a:solidFill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E0A05C7B-DE71-4683-84FF-B9CC90EA0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60" y="2972304"/>
            <a:ext cx="3868470" cy="2179799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2EFCB090-8AD8-4324-B63B-D07A0C48D9AD}"/>
              </a:ext>
            </a:extLst>
          </p:cNvPr>
          <p:cNvSpPr txBox="1"/>
          <p:nvPr/>
        </p:nvSpPr>
        <p:spPr>
          <a:xfrm>
            <a:off x="304800" y="2407765"/>
            <a:ext cx="385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Great Depression 1929</a:t>
            </a:r>
            <a:endParaRPr lang="tr-TR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454533DC-8CDD-4C1A-AC21-2D8617988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506" y="2972304"/>
            <a:ext cx="3382987" cy="2179799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5F4C0458-CC8A-428E-841A-704BEAD20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2954" y="2972304"/>
            <a:ext cx="4044673" cy="1995948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02494E54-5B0E-43E6-8E0A-62AEAA487FD3}"/>
              </a:ext>
            </a:extLst>
          </p:cNvPr>
          <p:cNvSpPr txBox="1"/>
          <p:nvPr/>
        </p:nvSpPr>
        <p:spPr>
          <a:xfrm>
            <a:off x="4513006" y="2407765"/>
            <a:ext cx="31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Global Financial 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Crisis</a:t>
            </a:r>
            <a:r>
              <a:rPr lang="tr-TR" sz="1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2008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ED53725-1889-4883-B7C2-871A4C9EB5C8}"/>
              </a:ext>
            </a:extLst>
          </p:cNvPr>
          <p:cNvSpPr txBox="1"/>
          <p:nvPr/>
        </p:nvSpPr>
        <p:spPr>
          <a:xfrm>
            <a:off x="7993625" y="2377398"/>
            <a:ext cx="367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Global Trade Growth</a:t>
            </a:r>
          </a:p>
        </p:txBody>
      </p:sp>
    </p:spTree>
    <p:extLst>
      <p:ext uri="{BB962C8B-B14F-4D97-AF65-F5344CB8AC3E}">
        <p14:creationId xmlns:p14="http://schemas.microsoft.com/office/powerpoint/2010/main" val="377327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3D4DC3-F96E-4BCF-BF42-6DDA631D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1052772"/>
            <a:ext cx="9613859" cy="108094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CONCLUSION</a:t>
            </a:r>
            <a:br>
              <a:rPr lang="tr-TR" sz="40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4000" b="1" dirty="0">
              <a:solidFill>
                <a:srgbClr val="FFC000"/>
              </a:solidFill>
            </a:endParaRP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407A2A3-C27B-43BD-A602-E50C374EA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1052773"/>
            <a:ext cx="9014284" cy="4752456"/>
          </a:xfrm>
        </p:spPr>
        <p:txBody>
          <a:bodyPr>
            <a:normAutofit/>
          </a:bodyPr>
          <a:lstStyle/>
          <a:p>
            <a:r>
              <a:rPr lang="tr-TR" sz="2200" dirty="0"/>
              <a:t>*</a:t>
            </a:r>
            <a:r>
              <a:rPr lang="tr-TR" sz="2200" dirty="0" err="1"/>
              <a:t>Rising</a:t>
            </a:r>
            <a:r>
              <a:rPr lang="tr-TR" sz="2200" dirty="0"/>
              <a:t> u</a:t>
            </a:r>
            <a:r>
              <a:rPr lang="en-US" sz="2200" dirty="0" err="1"/>
              <a:t>nemployment</a:t>
            </a:r>
            <a:r>
              <a:rPr lang="tr-TR" sz="2200" dirty="0"/>
              <a:t> rate</a:t>
            </a:r>
          </a:p>
          <a:p>
            <a:r>
              <a:rPr lang="tr-TR" sz="2200" dirty="0"/>
              <a:t>*</a:t>
            </a:r>
            <a:r>
              <a:rPr lang="en-US" sz="2200" dirty="0"/>
              <a:t>reduction of income</a:t>
            </a:r>
            <a:endParaRPr lang="tr-TR" sz="2200" dirty="0"/>
          </a:p>
          <a:p>
            <a:r>
              <a:rPr lang="tr-TR" sz="2200" dirty="0"/>
              <a:t>*I</a:t>
            </a:r>
            <a:r>
              <a:rPr lang="en-US" sz="2200" dirty="0" err="1"/>
              <a:t>ncreasing</a:t>
            </a:r>
            <a:r>
              <a:rPr lang="en-US" sz="2200" dirty="0"/>
              <a:t> injustice of income decoupling between social classes</a:t>
            </a:r>
            <a:endParaRPr lang="tr-TR" sz="2200" dirty="0"/>
          </a:p>
          <a:p>
            <a:r>
              <a:rPr lang="tr-TR" sz="2200" dirty="0"/>
              <a:t>*I</a:t>
            </a:r>
            <a:r>
              <a:rPr lang="en-US" sz="2200" dirty="0" err="1"/>
              <a:t>ncreasing</a:t>
            </a:r>
            <a:r>
              <a:rPr lang="en-US" sz="2200" dirty="0"/>
              <a:t> poverty</a:t>
            </a:r>
            <a:r>
              <a:rPr lang="tr-TR" sz="2200" dirty="0"/>
              <a:t> </a:t>
            </a:r>
          </a:p>
          <a:p>
            <a:r>
              <a:rPr lang="tr-TR" sz="2200" dirty="0"/>
              <a:t>*A</a:t>
            </a:r>
            <a:r>
              <a:rPr lang="en-US" sz="2200" dirty="0"/>
              <a:t>s a result of all this, </a:t>
            </a:r>
            <a:r>
              <a:rPr lang="tr-TR" sz="2200" dirty="0" err="1"/>
              <a:t>people’s</a:t>
            </a:r>
            <a:r>
              <a:rPr lang="en-US" sz="2200" dirty="0"/>
              <a:t> standard of living is falling.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322472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D09DA1-A57B-4504-843C-7DDAAFDF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448232"/>
            <a:ext cx="9613861" cy="1071716"/>
          </a:xfrm>
        </p:spPr>
        <p:txBody>
          <a:bodyPr>
            <a:normAutofit/>
          </a:bodyPr>
          <a:lstStyle/>
          <a:p>
            <a:r>
              <a:rPr lang="tr-TR" dirty="0"/>
              <a:t>		</a:t>
            </a:r>
            <a:r>
              <a:rPr lang="en-GB" sz="5400" dirty="0">
                <a:solidFill>
                  <a:srgbClr val="FFFF00"/>
                </a:solidFill>
              </a:rPr>
              <a:t>Thanks </a:t>
            </a:r>
            <a:r>
              <a:rPr lang="tr-TR" sz="5400" dirty="0">
                <a:solidFill>
                  <a:srgbClr val="FFFF00"/>
                </a:solidFill>
              </a:rPr>
              <a:t>F</a:t>
            </a:r>
            <a:r>
              <a:rPr lang="en-GB" sz="5400" dirty="0">
                <a:solidFill>
                  <a:srgbClr val="FFFF00"/>
                </a:solidFill>
              </a:rPr>
              <a:t>or </a:t>
            </a:r>
            <a:r>
              <a:rPr lang="tr-TR" sz="5400" dirty="0">
                <a:solidFill>
                  <a:srgbClr val="FFFF00"/>
                </a:solidFill>
              </a:rPr>
              <a:t>L</a:t>
            </a:r>
            <a:r>
              <a:rPr lang="en-GB" sz="5400" dirty="0" err="1">
                <a:solidFill>
                  <a:srgbClr val="FFFF00"/>
                </a:solidFill>
              </a:rPr>
              <a:t>istening</a:t>
            </a:r>
            <a:r>
              <a:rPr lang="en-GB" sz="5400" dirty="0">
                <a:solidFill>
                  <a:srgbClr val="FFFF00"/>
                </a:solidFill>
              </a:rPr>
              <a:t> </a:t>
            </a:r>
            <a:r>
              <a:rPr lang="tr-TR" sz="5400" dirty="0">
                <a:solidFill>
                  <a:srgbClr val="FFFF00"/>
                </a:solidFill>
              </a:rPr>
              <a:t>U</a:t>
            </a:r>
            <a:r>
              <a:rPr lang="en-GB" sz="5400" dirty="0">
                <a:solidFill>
                  <a:srgbClr val="FFFF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75766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8B47E8E9-A92C-495F-8A4C-42A4C38E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34" y="753229"/>
            <a:ext cx="9613863" cy="108093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B042AECE-24E4-4A8E-8E9D-A39132EE0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334" y="2388686"/>
            <a:ext cx="4472327" cy="693135"/>
          </a:xfrm>
        </p:spPr>
        <p:txBody>
          <a:bodyPr>
            <a:normAutofit fontScale="25000" lnSpcReduction="20000"/>
          </a:bodyPr>
          <a:lstStyle/>
          <a:p>
            <a:r>
              <a:rPr lang="en-GB" sz="14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Concept of Economy</a:t>
            </a:r>
            <a:endParaRPr lang="en-GB" sz="1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2EA0F96E-F2D9-49A5-9742-7CAFA3AE1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522" y="3198592"/>
            <a:ext cx="4698355" cy="290617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science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Consumption, Production, Sharing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distribution</a:t>
            </a:r>
            <a:r>
              <a:rPr lang="tr-TR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development</a:t>
            </a:r>
            <a:r>
              <a:rPr lang="tr-TR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tr-TR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economic</a:t>
            </a:r>
            <a:r>
              <a:rPr lang="tr-TR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growth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FC8C8623-4B60-462B-984F-B591C04D9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97911" y="2250859"/>
            <a:ext cx="4783256" cy="1080937"/>
          </a:xfrm>
        </p:spPr>
        <p:txBody>
          <a:bodyPr>
            <a:normAutofit fontScale="25000" lnSpcReduction="20000"/>
          </a:bodyPr>
          <a:lstStyle/>
          <a:p>
            <a:r>
              <a:rPr lang="en-GB" sz="14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Concept of Economic Crisis </a:t>
            </a:r>
            <a:endParaRPr lang="en-GB" sz="1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639D784E-7384-41EC-ADE7-C03F05FE2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07138" y="3226281"/>
            <a:ext cx="4700059" cy="2906179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ecession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epression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 Point, Micro Point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806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>
            <a:extLst>
              <a:ext uri="{FF2B5EF4-FFF2-40B4-BE49-F238E27FC236}">
                <a16:creationId xmlns:a16="http://schemas.microsoft.com/office/drawing/2014/main" id="{80E17154-553A-42D4-AB75-28E055A8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19" y="751259"/>
            <a:ext cx="9613863" cy="108093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Examining The Economic Crisis</a:t>
            </a:r>
            <a:endParaRPr lang="tr-TR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5F82656-7145-4B0A-9F36-7222F4E09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19" y="2653779"/>
            <a:ext cx="4472327" cy="693135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Economic Crisis Arise</a:t>
            </a:r>
            <a:r>
              <a:rPr lang="tr-TR" sz="3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from: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0C45A99-B21B-4952-A118-50A2FAD0B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3534735"/>
            <a:ext cx="4837609" cy="3029437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Falling living standards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investment by firm</a:t>
            </a:r>
          </a:p>
        </p:txBody>
      </p:sp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A721524D-EEDC-47B3-8228-5B48EC616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74234" y="3200562"/>
            <a:ext cx="4700059" cy="2906179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</p:txBody>
      </p:sp>
      <p:pic>
        <p:nvPicPr>
          <p:cNvPr id="13" name="Resim 12" descr="metin, gece, karanlık, ışık içeren bir resim&#10;&#10;Açıklama otomatik olarak oluşturuldu">
            <a:extLst>
              <a:ext uri="{FF2B5EF4-FFF2-40B4-BE49-F238E27FC236}">
                <a16:creationId xmlns:a16="http://schemas.microsoft.com/office/drawing/2014/main" id="{6D352A92-337B-433F-9FC5-24C2E2DC1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516" y="2094075"/>
            <a:ext cx="6229874" cy="40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0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DE14F74-EF8E-4749-B49E-9EDF58D01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1091397"/>
            <a:ext cx="4472327" cy="693135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of   Economic Crisis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C6DA03-D260-4A74-9FC3-03B921418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2860424"/>
            <a:ext cx="4698355" cy="2906179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imbalances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competitive conditions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and economic events</a:t>
            </a:r>
          </a:p>
          <a:p>
            <a:endParaRPr lang="tr-TR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4CF3C1BF-BDD1-4CB1-B9ED-7F498C21F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7409" y="2702782"/>
            <a:ext cx="4700059" cy="2906179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Inadequate business forecasting and prevention systems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Sufficient information to decide on the steps that need to be taken to overcome, and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Requiring urgent intervention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Non-prediction of the crisis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Creating tension in decision makers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 fear and panic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9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İçerik Yer Tutucusu 12">
            <a:extLst>
              <a:ext uri="{FF2B5EF4-FFF2-40B4-BE49-F238E27FC236}">
                <a16:creationId xmlns:a16="http://schemas.microsoft.com/office/drawing/2014/main" id="{6C4B7786-EE5B-4871-BCE3-5EFBCED3E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122" y="2271252"/>
            <a:ext cx="4698355" cy="4063927"/>
          </a:xfrm>
        </p:spPr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economic, technological and ecological spheres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Globalization</a:t>
            </a: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Liberalization of foreign trade</a:t>
            </a: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collapse of socialism and the market potential of countries undergoing a transition to a market economy.</a:t>
            </a: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>
              <a:latin typeface="+mj-lt"/>
            </a:endParaRPr>
          </a:p>
        </p:txBody>
      </p:sp>
      <p:pic>
        <p:nvPicPr>
          <p:cNvPr id="19" name="İçerik Yer Tutucusu 18" descr="örümcek, mavi, açık hava nesnesi, parlak içeren bir resim&#10;&#10;Açıklama otomatik olarak oluşturuldu">
            <a:extLst>
              <a:ext uri="{FF2B5EF4-FFF2-40B4-BE49-F238E27FC236}">
                <a16:creationId xmlns:a16="http://schemas.microsoft.com/office/drawing/2014/main" id="{0A968EF5-8209-447A-BD26-F80F9D85900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031" y="2112580"/>
            <a:ext cx="5618862" cy="3964694"/>
          </a:xfrm>
        </p:spPr>
      </p:pic>
      <p:sp>
        <p:nvSpPr>
          <p:cNvPr id="17" name="Metin Yer Tutucusu 16">
            <a:extLst>
              <a:ext uri="{FF2B5EF4-FFF2-40B4-BE49-F238E27FC236}">
                <a16:creationId xmlns:a16="http://schemas.microsoft.com/office/drawing/2014/main" id="{010CB654-D2F6-4D58-80EB-D12AC6664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122" y="1081548"/>
            <a:ext cx="9317955" cy="865240"/>
          </a:xfrm>
        </p:spPr>
        <p:txBody>
          <a:bodyPr>
            <a:normAutofit fontScale="47500" lnSpcReduction="20000"/>
          </a:bodyPr>
          <a:lstStyle/>
          <a:p>
            <a:r>
              <a:rPr lang="en-GB" sz="84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Causes of Economic Crisis</a:t>
            </a:r>
            <a:r>
              <a:rPr lang="en-US" sz="144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tr-TR" sz="14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473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E7D361-6ACC-4808-964D-FF8747FB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 to be Taken Against Economic Crisis</a:t>
            </a:r>
            <a:endParaRPr lang="tr-TR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DD24337-F21B-4A13-AA81-6A9B1A90D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19" y="2336873"/>
            <a:ext cx="4472327" cy="693135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7315F4D9-907D-40C7-86B4-EBD521DEA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4291" y="3198592"/>
            <a:ext cx="4698355" cy="2906179"/>
          </a:xfrm>
        </p:spPr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flexible exchange rate system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02DEF7A5-6B1B-40D7-B8B1-1F7E6D750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07138" y="2336873"/>
            <a:ext cx="4474028" cy="692076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EC72A813-28E8-4066-A755-6683699A2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1107" y="3198592"/>
            <a:ext cx="4700059" cy="2906179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trategic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management, synergistic management, management of human resources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5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DF3AD3-7890-4778-A338-739AADCE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Economic Crises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B5AA3E-D2BD-4E76-BF65-1157BE120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3066973"/>
            <a:ext cx="4717588" cy="2942264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+mj-lt"/>
                <a:ea typeface="MS Mincho" panose="02020609040205080304" pitchFamily="49" charset="-128"/>
              </a:rPr>
              <a:t>External Debt Crises</a:t>
            </a:r>
            <a:endParaRPr lang="tr-TR" dirty="0">
              <a:effectLst/>
              <a:latin typeface="+mj-lt"/>
              <a:ea typeface="MS Mincho" panose="02020609040205080304" pitchFamily="49" charset="-128"/>
            </a:endParaRPr>
          </a:p>
          <a:p>
            <a:r>
              <a:rPr lang="en-US" dirty="0">
                <a:effectLst/>
                <a:latin typeface="+mj-lt"/>
                <a:ea typeface="MS Mincho" panose="02020609040205080304" pitchFamily="49" charset="-128"/>
              </a:rPr>
              <a:t>Currency Crises</a:t>
            </a:r>
            <a:endParaRPr lang="tr-TR" dirty="0">
              <a:latin typeface="+mj-lt"/>
              <a:ea typeface="MS Mincho" panose="02020609040205080304" pitchFamily="49" charset="-128"/>
            </a:endParaRPr>
          </a:p>
          <a:p>
            <a:r>
              <a:rPr lang="en-US" dirty="0">
                <a:effectLst/>
                <a:latin typeface="+mj-lt"/>
                <a:ea typeface="MS Mincho" panose="02020609040205080304" pitchFamily="49" charset="-128"/>
              </a:rPr>
              <a:t>Banking Crises and Financial Crises</a:t>
            </a:r>
            <a:endParaRPr lang="tr-TR" dirty="0">
              <a:latin typeface="+mj-lt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2909C543-AD4D-4CB5-9F1A-38915EC48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667" y="2284940"/>
            <a:ext cx="5693608" cy="398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2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9A8007-5757-4823-A571-CF454390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Some </a:t>
            </a:r>
            <a:r>
              <a:rPr lang="en-GB" sz="4000" b="1" dirty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mportant </a:t>
            </a:r>
            <a:r>
              <a:rPr lang="en-GB" sz="4000" b="1" dirty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conomic </a:t>
            </a:r>
            <a:r>
              <a:rPr lang="en-GB" sz="4000" b="1" dirty="0">
                <a:solidFill>
                  <a:srgbClr val="FFC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rises</a:t>
            </a:r>
            <a:endParaRPr lang="en-GB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BC7E36A0-7420-43BA-BECD-0327FB9A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538249"/>
            <a:ext cx="8510978" cy="3815254"/>
          </a:xfrm>
        </p:spPr>
        <p:txBody>
          <a:bodyPr/>
          <a:lstStyle/>
          <a:p>
            <a:r>
              <a:rPr lang="en-US" sz="2800" b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Swedish Economic Crisis (1990-1994</a:t>
            </a:r>
            <a:r>
              <a:rPr lang="tr-TR" sz="2800" b="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r>
              <a:rPr lang="tr-T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British </a:t>
            </a:r>
            <a:r>
              <a:rPr lang="en-GB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Northern Rock Rescue Package</a:t>
            </a:r>
            <a:r>
              <a:rPr lang="tr-T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(2007) 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Tulipomania (1637)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1929 Wall Street Crash</a:t>
            </a:r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Great Depression 1929</a:t>
            </a:r>
            <a:endParaRPr lang="tr-T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tr-TR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Global Financial </a:t>
            </a:r>
            <a:r>
              <a:rPr lang="en-GB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Crisis</a:t>
            </a:r>
            <a:r>
              <a:rPr lang="tr-TR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2008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45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48450D53-7454-458F-8973-752A0E5B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3" y="921811"/>
            <a:ext cx="9613859" cy="1546086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40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raphs</a:t>
            </a:r>
            <a:r>
              <a:rPr lang="tr-TR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 Crises</a:t>
            </a:r>
            <a:br>
              <a:rPr lang="tr-TR" sz="4000" b="1" dirty="0">
                <a:solidFill>
                  <a:srgbClr val="FFC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4000" b="1" dirty="0">
              <a:solidFill>
                <a:srgbClr val="FFC000"/>
              </a:solidFill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9E180730-1D28-4EAA-973A-93B5DBA49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12" y="3125420"/>
            <a:ext cx="3283141" cy="2370812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255C6675-3E19-4ABA-84E0-0178945D1BFE}"/>
              </a:ext>
            </a:extLst>
          </p:cNvPr>
          <p:cNvSpPr txBox="1"/>
          <p:nvPr/>
        </p:nvSpPr>
        <p:spPr>
          <a:xfrm>
            <a:off x="412912" y="2247970"/>
            <a:ext cx="250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Swedish Economic Crisis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358EC990-1039-4AD9-B78C-3E3528448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6033" y="3146322"/>
            <a:ext cx="3347761" cy="2370812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E523A95C-0041-4543-B7F1-518DA2BAF5CC}"/>
              </a:ext>
            </a:extLst>
          </p:cNvPr>
          <p:cNvSpPr txBox="1"/>
          <p:nvPr/>
        </p:nvSpPr>
        <p:spPr>
          <a:xfrm>
            <a:off x="4499268" y="2443480"/>
            <a:ext cx="319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Tulipomania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0B67235C-2A5D-488B-A5C3-9376F9A7A3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2825" y="3146323"/>
            <a:ext cx="3794604" cy="2370811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C2510FA0-DDD2-4654-AC31-E87593A3C1EA}"/>
              </a:ext>
            </a:extLst>
          </p:cNvPr>
          <p:cNvSpPr txBox="1"/>
          <p:nvPr/>
        </p:nvSpPr>
        <p:spPr>
          <a:xfrm>
            <a:off x="8152825" y="2524969"/>
            <a:ext cx="352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1929 Wall Street Crash</a:t>
            </a:r>
          </a:p>
        </p:txBody>
      </p:sp>
    </p:spTree>
    <p:extLst>
      <p:ext uri="{BB962C8B-B14F-4D97-AF65-F5344CB8AC3E}">
        <p14:creationId xmlns:p14="http://schemas.microsoft.com/office/powerpoint/2010/main" val="30644273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264</TotalTime>
  <Words>343</Words>
  <Application>Microsoft Office PowerPoint</Application>
  <PresentationFormat>Geniş ekran</PresentationFormat>
  <Paragraphs>72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Berlin</vt:lpstr>
      <vt:lpstr>Economic Crisis</vt:lpstr>
      <vt:lpstr>Introduction</vt:lpstr>
      <vt:lpstr>Examining The Economic Crisis</vt:lpstr>
      <vt:lpstr>PowerPoint Sunusu</vt:lpstr>
      <vt:lpstr>PowerPoint Sunusu</vt:lpstr>
      <vt:lpstr>Measures to be Taken Against Economic Crisis</vt:lpstr>
      <vt:lpstr>Types of Economic Crises</vt:lpstr>
      <vt:lpstr>Some Important Economic Crises</vt:lpstr>
      <vt:lpstr>Graphs of Economic Crises </vt:lpstr>
      <vt:lpstr>Graphs of Economic Crises </vt:lpstr>
      <vt:lpstr>CONCLUSION </vt:lpstr>
      <vt:lpstr>  Thanks For Listening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Crisis</dc:title>
  <dc:creator>Yunus Emre KAYMAK</dc:creator>
  <cp:lastModifiedBy>Yunus Emre KAYMAK</cp:lastModifiedBy>
  <cp:revision>12</cp:revision>
  <dcterms:created xsi:type="dcterms:W3CDTF">2021-12-21T11:17:42Z</dcterms:created>
  <dcterms:modified xsi:type="dcterms:W3CDTF">2022-01-06T19:56:58Z</dcterms:modified>
</cp:coreProperties>
</file>