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6" r:id="rId2"/>
  </p:sldMasterIdLst>
  <p:notesMasterIdLst>
    <p:notesMasterId r:id="rId69"/>
  </p:notesMasterIdLst>
  <p:sldIdLst>
    <p:sldId id="306" r:id="rId3"/>
    <p:sldId id="420" r:id="rId4"/>
    <p:sldId id="257" r:id="rId5"/>
    <p:sldId id="258" r:id="rId6"/>
    <p:sldId id="260" r:id="rId7"/>
    <p:sldId id="367" r:id="rId8"/>
    <p:sldId id="369" r:id="rId9"/>
    <p:sldId id="370" r:id="rId10"/>
    <p:sldId id="267" r:id="rId11"/>
    <p:sldId id="268" r:id="rId12"/>
    <p:sldId id="372" r:id="rId13"/>
    <p:sldId id="373" r:id="rId14"/>
    <p:sldId id="269" r:id="rId15"/>
    <p:sldId id="375" r:id="rId16"/>
    <p:sldId id="376" r:id="rId17"/>
    <p:sldId id="377" r:id="rId18"/>
    <p:sldId id="378" r:id="rId19"/>
    <p:sldId id="379" r:id="rId20"/>
    <p:sldId id="380" r:id="rId21"/>
    <p:sldId id="382" r:id="rId22"/>
    <p:sldId id="383" r:id="rId23"/>
    <p:sldId id="384" r:id="rId24"/>
    <p:sldId id="385" r:id="rId25"/>
    <p:sldId id="386" r:id="rId26"/>
    <p:sldId id="387" r:id="rId27"/>
    <p:sldId id="388" r:id="rId28"/>
    <p:sldId id="308" r:id="rId29"/>
    <p:sldId id="390" r:id="rId30"/>
    <p:sldId id="391" r:id="rId31"/>
    <p:sldId id="392" r:id="rId32"/>
    <p:sldId id="393" r:id="rId33"/>
    <p:sldId id="395" r:id="rId34"/>
    <p:sldId id="396" r:id="rId35"/>
    <p:sldId id="397" r:id="rId36"/>
    <p:sldId id="398" r:id="rId37"/>
    <p:sldId id="400" r:id="rId38"/>
    <p:sldId id="401" r:id="rId39"/>
    <p:sldId id="402" r:id="rId40"/>
    <p:sldId id="404" r:id="rId41"/>
    <p:sldId id="406" r:id="rId42"/>
    <p:sldId id="407" r:id="rId43"/>
    <p:sldId id="408" r:id="rId44"/>
    <p:sldId id="409" r:id="rId45"/>
    <p:sldId id="411" r:id="rId46"/>
    <p:sldId id="412" r:id="rId47"/>
    <p:sldId id="413" r:id="rId48"/>
    <p:sldId id="414" r:id="rId49"/>
    <p:sldId id="415" r:id="rId50"/>
    <p:sldId id="416" r:id="rId51"/>
    <p:sldId id="417" r:id="rId52"/>
    <p:sldId id="418" r:id="rId53"/>
    <p:sldId id="419" r:id="rId54"/>
    <p:sldId id="271" r:id="rId55"/>
    <p:sldId id="310" r:id="rId56"/>
    <p:sldId id="311" r:id="rId57"/>
    <p:sldId id="272" r:id="rId58"/>
    <p:sldId id="273" r:id="rId59"/>
    <p:sldId id="274" r:id="rId60"/>
    <p:sldId id="275" r:id="rId61"/>
    <p:sldId id="276" r:id="rId62"/>
    <p:sldId id="312" r:id="rId63"/>
    <p:sldId id="313" r:id="rId64"/>
    <p:sldId id="277" r:id="rId65"/>
    <p:sldId id="278" r:id="rId66"/>
    <p:sldId id="280" r:id="rId67"/>
    <p:sldId id="314"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12"/>
    <p:restoredTop sz="93073" autoAdjust="0"/>
  </p:normalViewPr>
  <p:slideViewPr>
    <p:cSldViewPr snapToGrid="0" snapToObjects="1">
      <p:cViewPr varScale="1">
        <p:scale>
          <a:sx n="63" d="100"/>
          <a:sy n="63"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B3FFF-A8AE-4701-91BB-F54EA16CC069}" type="datetimeFigureOut">
              <a:rPr lang="tr-TR" smtClean="0"/>
              <a:t>29.09.2023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59DE9-EC35-4842-A292-803F6A6084FA}" type="slidenum">
              <a:rPr lang="tr-TR" smtClean="0"/>
              <a:t>‹#›</a:t>
            </a:fld>
            <a:endParaRPr lang="tr-TR"/>
          </a:p>
        </p:txBody>
      </p:sp>
    </p:spTree>
    <p:extLst>
      <p:ext uri="{BB962C8B-B14F-4D97-AF65-F5344CB8AC3E}">
        <p14:creationId xmlns:p14="http://schemas.microsoft.com/office/powerpoint/2010/main" val="601243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tr-TR">
              <a:latin typeface="Arial" pitchFamily="34"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A6D6850F-FFCD-4083-8BDC-FB25B9B4D558}" type="slidenum">
              <a:rPr lang="bg-BG" altLang="tr-TR" smtClean="0">
                <a:latin typeface="Arial" pitchFamily="34" charset="0"/>
              </a:rPr>
              <a:pPr/>
              <a:t>23</a:t>
            </a:fld>
            <a:endParaRPr lang="bg-BG" altLang="tr-TR">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tr-TR">
              <a:latin typeface="Arial"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C1CCBE85-EA49-4C2C-8CAA-DBF03D5C777C}" type="slidenum">
              <a:rPr lang="bg-BG" altLang="tr-TR" smtClean="0">
                <a:latin typeface="Arial" pitchFamily="34" charset="0"/>
              </a:rPr>
              <a:pPr/>
              <a:t>24</a:t>
            </a:fld>
            <a:endParaRPr lang="bg-BG" altLang="tr-TR">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C68BEBA3-413E-4662-A22F-4B3E9391865C}" type="slidenum">
              <a:rPr lang="en-US" altLang="tr-TR" smtClean="0">
                <a:latin typeface="Arial" pitchFamily="34" charset="0"/>
              </a:rPr>
              <a:pPr/>
              <a:t>32</a:t>
            </a:fld>
            <a:endParaRPr lang="en-US" altLang="tr-TR">
              <a:latin typeface="Arial" pitchFamily="34" charset="0"/>
            </a:endParaRPr>
          </a:p>
        </p:txBody>
      </p:sp>
      <p:sp>
        <p:nvSpPr>
          <p:cNvPr id="68611"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48AC5846-D767-4CCB-B5C0-991FB3BC3B56}" type="slidenum">
              <a:rPr lang="en-US" altLang="tr-TR" smtClean="0">
                <a:latin typeface="Arial" pitchFamily="34" charset="0"/>
              </a:rPr>
              <a:pPr/>
              <a:t>33</a:t>
            </a:fld>
            <a:endParaRPr lang="en-US" altLang="tr-TR">
              <a:latin typeface="Arial" pitchFamily="34" charset="0"/>
            </a:endParaRPr>
          </a:p>
        </p:txBody>
      </p:sp>
      <p:sp>
        <p:nvSpPr>
          <p:cNvPr id="69635"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47C42030-7CDF-4F4C-BDBB-29DA74DFF93B}" type="slidenum">
              <a:rPr lang="en-US" altLang="tr-TR" smtClean="0">
                <a:latin typeface="Arial" pitchFamily="34" charset="0"/>
              </a:rPr>
              <a:pPr/>
              <a:t>38</a:t>
            </a:fld>
            <a:endParaRPr lang="en-US" altLang="tr-TR">
              <a:latin typeface="Arial" pitchFamily="34" charset="0"/>
            </a:endParaRPr>
          </a:p>
        </p:txBody>
      </p:sp>
      <p:sp>
        <p:nvSpPr>
          <p:cNvPr id="74755"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F2C4CFCD-6374-44DB-8BE6-2A15EECD7BA5}" type="slidenum">
              <a:rPr lang="en-US" altLang="tr-TR" smtClean="0">
                <a:latin typeface="Arial" pitchFamily="34" charset="0"/>
              </a:rPr>
              <a:pPr/>
              <a:t>41</a:t>
            </a:fld>
            <a:endParaRPr lang="en-US" altLang="tr-TR">
              <a:latin typeface="Arial" pitchFamily="34" charset="0"/>
            </a:endParaRPr>
          </a:p>
        </p:txBody>
      </p:sp>
      <p:sp>
        <p:nvSpPr>
          <p:cNvPr id="75779"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EBE6C1CB-A1CC-434A-8D06-6BA018087655}" type="slidenum">
              <a:rPr lang="en-US" altLang="tr-TR" smtClean="0">
                <a:latin typeface="Arial" pitchFamily="34" charset="0"/>
              </a:rPr>
              <a:pPr/>
              <a:t>43</a:t>
            </a:fld>
            <a:endParaRPr lang="en-US" altLang="tr-TR">
              <a:latin typeface="Arial" pitchFamily="34" charset="0"/>
            </a:endParaRPr>
          </a:p>
        </p:txBody>
      </p:sp>
      <p:sp>
        <p:nvSpPr>
          <p:cNvPr id="76803" name="Rectangle 2"/>
          <p:cNvSpPr>
            <a:spLocks noGrp="1" noRot="1" noChangeAspect="1" noChangeArrowheads="1" noTextEdit="1"/>
          </p:cNvSpPr>
          <p:nvPr>
            <p:ph type="sldImg"/>
          </p:nvPr>
        </p:nvSpPr>
        <p:spPr bwMode="auto">
          <a:xfrm>
            <a:off x="1163190" y="691734"/>
            <a:ext cx="4531622" cy="341650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837E402C-A639-405A-9790-842CEBB54EDD}" type="slidenum">
              <a:rPr lang="en-US" altLang="tr-TR" smtClean="0">
                <a:latin typeface="Arial" pitchFamily="34" charset="0"/>
              </a:rPr>
              <a:pPr/>
              <a:t>44</a:t>
            </a:fld>
            <a:endParaRPr lang="en-US" altLang="tr-TR">
              <a:latin typeface="Arial" pitchFamily="34" charset="0"/>
            </a:endParaRPr>
          </a:p>
        </p:txBody>
      </p:sp>
      <p:sp>
        <p:nvSpPr>
          <p:cNvPr id="77827"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236019EC-19C1-477A-AEA2-C6634CB71C81}" type="slidenum">
              <a:rPr lang="en-US" altLang="tr-TR" smtClean="0">
                <a:latin typeface="Arial" pitchFamily="34" charset="0"/>
              </a:rPr>
              <a:pPr/>
              <a:t>14</a:t>
            </a:fld>
            <a:endParaRPr lang="en-US" altLang="tr-TR">
              <a:latin typeface="Arial" pitchFamily="34" charset="0"/>
            </a:endParaRPr>
          </a:p>
        </p:txBody>
      </p:sp>
      <p:sp>
        <p:nvSpPr>
          <p:cNvPr id="53251" name="Rectangle 2"/>
          <p:cNvSpPr>
            <a:spLocks noGrp="1" noRot="1" noChangeAspect="1" noChangeArrowheads="1" noTextEdit="1"/>
          </p:cNvSpPr>
          <p:nvPr>
            <p:ph type="sldImg"/>
          </p:nvPr>
        </p:nvSpPr>
        <p:spPr bwMode="auto">
          <a:xfrm>
            <a:off x="1163190" y="691734"/>
            <a:ext cx="4531622" cy="341650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8EAE302C-509D-4AC7-99AE-03451CC72D27}" type="slidenum">
              <a:rPr lang="en-US" altLang="tr-TR" smtClean="0">
                <a:latin typeface="Arial" pitchFamily="34" charset="0"/>
              </a:rPr>
              <a:pPr/>
              <a:t>15</a:t>
            </a:fld>
            <a:endParaRPr lang="en-US" altLang="tr-TR">
              <a:latin typeface="Arial" pitchFamily="34" charset="0"/>
            </a:endParaRPr>
          </a:p>
        </p:txBody>
      </p:sp>
      <p:sp>
        <p:nvSpPr>
          <p:cNvPr id="54275" name="Rectangle 2"/>
          <p:cNvSpPr>
            <a:spLocks noGrp="1" noRot="1" noChangeAspect="1" noChangeArrowheads="1" noTextEdit="1"/>
          </p:cNvSpPr>
          <p:nvPr>
            <p:ph type="sldImg"/>
          </p:nvPr>
        </p:nvSpPr>
        <p:spPr bwMode="auto">
          <a:xfrm>
            <a:off x="1163190" y="691734"/>
            <a:ext cx="4531622" cy="341650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C7D43978-D32E-4317-8CDC-CEE4F435DFB5}" type="slidenum">
              <a:rPr lang="en-US" altLang="tr-TR" smtClean="0">
                <a:latin typeface="Arial" pitchFamily="34" charset="0"/>
              </a:rPr>
              <a:pPr/>
              <a:t>16</a:t>
            </a:fld>
            <a:endParaRPr lang="en-US" altLang="tr-TR">
              <a:latin typeface="Arial" pitchFamily="34" charset="0"/>
            </a:endParaRPr>
          </a:p>
        </p:txBody>
      </p:sp>
      <p:sp>
        <p:nvSpPr>
          <p:cNvPr id="55299" name="Rectangle 2"/>
          <p:cNvSpPr>
            <a:spLocks noGrp="1" noRot="1" noChangeAspect="1" noChangeArrowheads="1" noTextEdit="1"/>
          </p:cNvSpPr>
          <p:nvPr>
            <p:ph type="sldImg"/>
          </p:nvPr>
        </p:nvSpPr>
        <p:spPr bwMode="auto">
          <a:xfrm>
            <a:off x="1163190" y="691734"/>
            <a:ext cx="4531622" cy="341650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0C78E7C5-E355-415F-BF48-AD4041B2A17B}" type="slidenum">
              <a:rPr lang="en-US" altLang="tr-TR" smtClean="0">
                <a:latin typeface="Arial" pitchFamily="34" charset="0"/>
              </a:rPr>
              <a:pPr/>
              <a:t>17</a:t>
            </a:fld>
            <a:endParaRPr lang="en-US" altLang="tr-TR">
              <a:latin typeface="Arial" pitchFamily="34" charset="0"/>
            </a:endParaRPr>
          </a:p>
        </p:txBody>
      </p:sp>
      <p:sp>
        <p:nvSpPr>
          <p:cNvPr id="56323" name="Rectangle 2"/>
          <p:cNvSpPr>
            <a:spLocks noGrp="1" noRot="1" noChangeAspect="1" noChangeArrowheads="1" noTextEdit="1"/>
          </p:cNvSpPr>
          <p:nvPr>
            <p:ph type="sldImg"/>
          </p:nvPr>
        </p:nvSpPr>
        <p:spPr bwMode="auto">
          <a:xfrm>
            <a:off x="1163190" y="691734"/>
            <a:ext cx="4531622" cy="341650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D24994FE-91D9-4816-AC12-4C9308592ABD}" type="slidenum">
              <a:rPr lang="en-US" altLang="tr-TR" smtClean="0">
                <a:latin typeface="Arial" pitchFamily="34" charset="0"/>
              </a:rPr>
              <a:pPr/>
              <a:t>19</a:t>
            </a:fld>
            <a:endParaRPr lang="en-US" altLang="tr-TR">
              <a:latin typeface="Arial" pitchFamily="34" charset="0"/>
            </a:endParaRPr>
          </a:p>
        </p:txBody>
      </p:sp>
      <p:sp>
        <p:nvSpPr>
          <p:cNvPr id="57347"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685B9BB4-3D8D-4E0D-B0A6-E82850450CE8}" type="slidenum">
              <a:rPr lang="en-US" altLang="tr-TR" smtClean="0">
                <a:latin typeface="Arial" pitchFamily="34" charset="0"/>
              </a:rPr>
              <a:pPr/>
              <a:t>20</a:t>
            </a:fld>
            <a:endParaRPr lang="en-US" altLang="tr-TR">
              <a:latin typeface="Arial" pitchFamily="34" charset="0"/>
            </a:endParaRPr>
          </a:p>
        </p:txBody>
      </p:sp>
      <p:sp>
        <p:nvSpPr>
          <p:cNvPr id="58371" name="Rectangle 2"/>
          <p:cNvSpPr>
            <a:spLocks noGrp="1" noRot="1" noChangeAspect="1" noChangeArrowheads="1" noTextEdit="1"/>
          </p:cNvSpPr>
          <p:nvPr>
            <p:ph type="sldImg"/>
          </p:nvPr>
        </p:nvSpPr>
        <p:spPr bwMode="auto">
          <a:xfrm>
            <a:off x="1152525" y="692150"/>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914711" y="4344025"/>
            <a:ext cx="5028579" cy="411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tr-TR">
              <a:latin typeface="Arial"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1519" indent="-285080">
              <a:defRPr sz="1200">
                <a:solidFill>
                  <a:schemeClr val="tx1"/>
                </a:solidFill>
                <a:latin typeface="Calibri" pitchFamily="34" charset="0"/>
              </a:defRPr>
            </a:lvl2pPr>
            <a:lvl3pPr marL="1141878" indent="-227441">
              <a:defRPr sz="1200">
                <a:solidFill>
                  <a:schemeClr val="tx1"/>
                </a:solidFill>
                <a:latin typeface="Calibri" pitchFamily="34" charset="0"/>
              </a:defRPr>
            </a:lvl3pPr>
            <a:lvl4pPr marL="1599875" indent="-227441">
              <a:defRPr sz="1200">
                <a:solidFill>
                  <a:schemeClr val="tx1"/>
                </a:solidFill>
                <a:latin typeface="Calibri" pitchFamily="34" charset="0"/>
              </a:defRPr>
            </a:lvl4pPr>
            <a:lvl5pPr marL="2056314" indent="-227441">
              <a:defRPr sz="1200">
                <a:solidFill>
                  <a:schemeClr val="tx1"/>
                </a:solidFill>
                <a:latin typeface="Calibri" pitchFamily="34" charset="0"/>
              </a:defRPr>
            </a:lvl5pPr>
            <a:lvl6pPr marL="2504965" indent="-227441" eaLnBrk="0" fontAlgn="base" hangingPunct="0">
              <a:spcBef>
                <a:spcPct val="30000"/>
              </a:spcBef>
              <a:spcAft>
                <a:spcPct val="0"/>
              </a:spcAft>
              <a:defRPr sz="1200">
                <a:solidFill>
                  <a:schemeClr val="tx1"/>
                </a:solidFill>
                <a:latin typeface="Calibri" pitchFamily="34" charset="0"/>
              </a:defRPr>
            </a:lvl6pPr>
            <a:lvl7pPr marL="2953615" indent="-227441" eaLnBrk="0" fontAlgn="base" hangingPunct="0">
              <a:spcBef>
                <a:spcPct val="30000"/>
              </a:spcBef>
              <a:spcAft>
                <a:spcPct val="0"/>
              </a:spcAft>
              <a:defRPr sz="1200">
                <a:solidFill>
                  <a:schemeClr val="tx1"/>
                </a:solidFill>
                <a:latin typeface="Calibri" pitchFamily="34" charset="0"/>
              </a:defRPr>
            </a:lvl7pPr>
            <a:lvl8pPr marL="3402265" indent="-227441" eaLnBrk="0" fontAlgn="base" hangingPunct="0">
              <a:spcBef>
                <a:spcPct val="30000"/>
              </a:spcBef>
              <a:spcAft>
                <a:spcPct val="0"/>
              </a:spcAft>
              <a:defRPr sz="1200">
                <a:solidFill>
                  <a:schemeClr val="tx1"/>
                </a:solidFill>
                <a:latin typeface="Calibri" pitchFamily="34" charset="0"/>
              </a:defRPr>
            </a:lvl8pPr>
            <a:lvl9pPr marL="3850916" indent="-227441" eaLnBrk="0" fontAlgn="base" hangingPunct="0">
              <a:spcBef>
                <a:spcPct val="30000"/>
              </a:spcBef>
              <a:spcAft>
                <a:spcPct val="0"/>
              </a:spcAft>
              <a:defRPr sz="1200">
                <a:solidFill>
                  <a:schemeClr val="tx1"/>
                </a:solidFill>
                <a:latin typeface="Calibri" pitchFamily="34" charset="0"/>
              </a:defRPr>
            </a:lvl9pPr>
          </a:lstStyle>
          <a:p>
            <a:fld id="{CA5BC145-6452-491D-B487-D9867166DE96}" type="slidenum">
              <a:rPr lang="bg-BG" altLang="tr-TR" smtClean="0">
                <a:latin typeface="Arial" pitchFamily="34" charset="0"/>
              </a:rPr>
              <a:pPr/>
              <a:t>22</a:t>
            </a:fld>
            <a:endParaRPr lang="bg-BG" altLang="tr-TR">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tr-TR"/>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p:txBody>
          <a:bodyPr/>
          <a:lstStyle/>
          <a:p>
            <a:fld id="{CC4D92DC-BDE4-9B48-B625-68C1246355A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tr-TR"/>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CC4D92DC-BDE4-9B48-B625-68C1246355AE}"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86248-3898-B54A-97F2-B2EC52A78E2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CC4D92DC-BDE4-9B48-B625-68C1246355A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tr-TR"/>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CC4D92DC-BDE4-9B48-B625-68C1246355A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200"/>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tr-TR"/>
              <a:t>Ordinary Least-Squares</a:t>
            </a:r>
          </a:p>
        </p:txBody>
      </p:sp>
      <p:sp>
        <p:nvSpPr>
          <p:cNvPr id="6" name="Rectangle 6"/>
          <p:cNvSpPr>
            <a:spLocks noGrp="1" noChangeArrowheads="1"/>
          </p:cNvSpPr>
          <p:nvPr>
            <p:ph type="sldNum" sz="quarter" idx="11"/>
          </p:nvPr>
        </p:nvSpPr>
        <p:spPr>
          <a:ln/>
        </p:spPr>
        <p:txBody>
          <a:bodyPr/>
          <a:lstStyle>
            <a:lvl1pPr>
              <a:defRPr/>
            </a:lvl1pPr>
          </a:lstStyle>
          <a:p>
            <a:pPr>
              <a:defRPr/>
            </a:pPr>
            <a:fld id="{17B6819D-954C-4952-A2DC-155FCAA5370C}" type="slidenum">
              <a:rPr lang="en-US" altLang="tr-TR"/>
              <a:pPr>
                <a:defRPr/>
              </a:pPr>
              <a:t>‹#›</a:t>
            </a:fld>
            <a:endParaRPr lang="en-US" altLang="tr-TR"/>
          </a:p>
        </p:txBody>
      </p:sp>
    </p:spTree>
    <p:extLst>
      <p:ext uri="{BB962C8B-B14F-4D97-AF65-F5344CB8AC3E}">
        <p14:creationId xmlns:p14="http://schemas.microsoft.com/office/powerpoint/2010/main" val="2588617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95263" y="228600"/>
            <a:ext cx="8015287" cy="914400"/>
          </a:xfrm>
        </p:spPr>
        <p:txBody>
          <a:bodyPr/>
          <a:lstStyle/>
          <a:p>
            <a:r>
              <a:rPr lang="tr-TR"/>
              <a:t>Asıl başlık stili için tıklatın</a:t>
            </a:r>
          </a:p>
        </p:txBody>
      </p:sp>
      <p:sp>
        <p:nvSpPr>
          <p:cNvPr id="3" name="Tablo Yer Tutucusu 2"/>
          <p:cNvSpPr>
            <a:spLocks noGrp="1"/>
          </p:cNvSpPr>
          <p:nvPr>
            <p:ph type="tbl" idx="1"/>
          </p:nvPr>
        </p:nvSpPr>
        <p:spPr>
          <a:xfrm>
            <a:off x="609600" y="1600200"/>
            <a:ext cx="7924800" cy="4419600"/>
          </a:xfrm>
        </p:spPr>
        <p:txBody>
          <a:bodyPr/>
          <a:lstStyle/>
          <a:p>
            <a:pPr lvl="0"/>
            <a:endParaRPr lang="tr-TR" noProof="0"/>
          </a:p>
        </p:txBody>
      </p:sp>
      <p:sp>
        <p:nvSpPr>
          <p:cNvPr id="4" name="Veri Yer Tutucusu 3"/>
          <p:cNvSpPr>
            <a:spLocks noGrp="1"/>
          </p:cNvSpPr>
          <p:nvPr>
            <p:ph type="dt" sz="half" idx="10"/>
          </p:nvPr>
        </p:nvSpPr>
        <p:spPr>
          <a:xfrm>
            <a:off x="457200" y="6248400"/>
            <a:ext cx="2133600" cy="457200"/>
          </a:xfrm>
          <a:prstGeom prst="rect">
            <a:avLst/>
          </a:prstGeom>
        </p:spPr>
        <p:txBody>
          <a:bodyPr/>
          <a:lstStyle>
            <a:lvl1pPr>
              <a:defRPr>
                <a:latin typeface="Arial" charset="0"/>
              </a:defRPr>
            </a:lvl1pPr>
          </a:lstStyle>
          <a:p>
            <a:pPr>
              <a:defRPr/>
            </a:pPr>
            <a:fld id="{A0CD49FF-73A9-4919-970B-C30A7BE50580}" type="datetime1">
              <a:rPr lang="en-US" altLang="tr-TR"/>
              <a:pPr>
                <a:defRPr/>
              </a:pPr>
              <a:t>9/29/2023</a:t>
            </a:fld>
            <a:endParaRPr lang="en-US" altLang="tr-TR"/>
          </a:p>
        </p:txBody>
      </p:sp>
      <p:sp>
        <p:nvSpPr>
          <p:cNvPr id="5" name="Altbilgi Yer Tutucusu 4"/>
          <p:cNvSpPr>
            <a:spLocks noGrp="1"/>
          </p:cNvSpPr>
          <p:nvPr>
            <p:ph type="ftr" sz="quarter" idx="11"/>
          </p:nvPr>
        </p:nvSpPr>
        <p:spPr>
          <a:xfrm>
            <a:off x="3124200" y="6248400"/>
            <a:ext cx="2895600" cy="457200"/>
          </a:xfrm>
        </p:spPr>
        <p:txBody>
          <a:bodyPr/>
          <a:lstStyle>
            <a:lvl1pPr>
              <a:defRPr/>
            </a:lvl1pPr>
          </a:lstStyle>
          <a:p>
            <a:pPr>
              <a:defRPr/>
            </a:pPr>
            <a:r>
              <a:rPr lang="en-US" altLang="tr-TR"/>
              <a:t>(c) 2007 IUPUI SPEA K300 (4392)</a:t>
            </a:r>
          </a:p>
        </p:txBody>
      </p:sp>
      <p:sp>
        <p:nvSpPr>
          <p:cNvPr id="6" name="Slayt Numarası Yer Tutucusu 5"/>
          <p:cNvSpPr>
            <a:spLocks noGrp="1"/>
          </p:cNvSpPr>
          <p:nvPr>
            <p:ph type="sldNum" sz="quarter" idx="12"/>
          </p:nvPr>
        </p:nvSpPr>
        <p:spPr>
          <a:xfrm>
            <a:off x="6553200" y="6248400"/>
            <a:ext cx="2133600" cy="457200"/>
          </a:xfrm>
        </p:spPr>
        <p:txBody>
          <a:bodyPr/>
          <a:lstStyle>
            <a:lvl1pPr>
              <a:defRPr/>
            </a:lvl1pPr>
          </a:lstStyle>
          <a:p>
            <a:pPr>
              <a:defRPr/>
            </a:pPr>
            <a:fld id="{67D7657E-2B04-4FDF-A29A-715FD07E3593}" type="slidenum">
              <a:rPr lang="en-US" altLang="tr-TR"/>
              <a:pPr>
                <a:defRPr/>
              </a:pPr>
              <a:t>‹#›</a:t>
            </a:fld>
            <a:endParaRPr lang="en-US" altLang="tr-TR"/>
          </a:p>
        </p:txBody>
      </p:sp>
    </p:spTree>
    <p:extLst>
      <p:ext uri="{BB962C8B-B14F-4D97-AF65-F5344CB8AC3E}">
        <p14:creationId xmlns:p14="http://schemas.microsoft.com/office/powerpoint/2010/main" val="64312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719263"/>
            <a:ext cx="40386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00500"/>
            <a:ext cx="40386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atin typeface="Arial" charset="0"/>
              </a:defRPr>
            </a:lvl1pPr>
          </a:lstStyle>
          <a:p>
            <a:pPr>
              <a:defRPr/>
            </a:pPr>
            <a:endParaRPr lang="en-US" altLang="en-US"/>
          </a:p>
        </p:txBody>
      </p:sp>
      <p:sp>
        <p:nvSpPr>
          <p:cNvPr id="7" name="Rectangle 6"/>
          <p:cNvSpPr>
            <a:spLocks noGrp="1" noChangeArrowheads="1"/>
          </p:cNvSpPr>
          <p:nvPr>
            <p:ph type="ftr" sz="quarter" idx="11"/>
          </p:nvPr>
        </p:nvSpPr>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p:txBody>
          <a:bodyPr/>
          <a:lstStyle>
            <a:lvl1pPr>
              <a:defRPr/>
            </a:lvl1pPr>
          </a:lstStyle>
          <a:p>
            <a:pPr>
              <a:defRPr/>
            </a:pPr>
            <a:fld id="{E017E5BC-98E4-44EF-B138-AF5B3889D462}" type="slidenum">
              <a:rPr lang="en-US" altLang="en-US"/>
              <a:pPr>
                <a:defRPr/>
              </a:pPr>
              <a:t>‹#›</a:t>
            </a:fld>
            <a:endParaRPr lang="en-US" altLang="en-US"/>
          </a:p>
        </p:txBody>
      </p:sp>
    </p:spTree>
    <p:extLst>
      <p:ext uri="{BB962C8B-B14F-4D97-AF65-F5344CB8AC3E}">
        <p14:creationId xmlns:p14="http://schemas.microsoft.com/office/powerpoint/2010/main" val="551747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5" name="Rectangle 6"/>
          <p:cNvSpPr>
            <a:spLocks noGrp="1" noChangeArrowheads="1"/>
          </p:cNvSpPr>
          <p:nvPr>
            <p:ph type="sldNum" sz="quarter" idx="11"/>
          </p:nvPr>
        </p:nvSpPr>
        <p:spPr>
          <a:ln/>
        </p:spPr>
        <p:txBody>
          <a:bodyPr/>
          <a:lstStyle>
            <a:lvl1pPr>
              <a:defRPr/>
            </a:lvl1pPr>
          </a:lstStyle>
          <a:p>
            <a:pPr>
              <a:defRPr/>
            </a:pPr>
            <a:fld id="{F1CEB32F-B4FF-4E59-9FB6-37DD911069E9}"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2734608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5" name="Rectangle 6"/>
          <p:cNvSpPr>
            <a:spLocks noGrp="1" noChangeArrowheads="1"/>
          </p:cNvSpPr>
          <p:nvPr>
            <p:ph type="sldNum" sz="quarter" idx="11"/>
          </p:nvPr>
        </p:nvSpPr>
        <p:spPr>
          <a:ln/>
        </p:spPr>
        <p:txBody>
          <a:bodyPr/>
          <a:lstStyle>
            <a:lvl1pPr>
              <a:defRPr/>
            </a:lvl1pPr>
          </a:lstStyle>
          <a:p>
            <a:pPr>
              <a:defRPr/>
            </a:pPr>
            <a:fld id="{A103CF9B-912D-4F48-BE9F-256359C758BB}"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551950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5" name="Rectangle 6"/>
          <p:cNvSpPr>
            <a:spLocks noGrp="1" noChangeArrowheads="1"/>
          </p:cNvSpPr>
          <p:nvPr>
            <p:ph type="sldNum" sz="quarter" idx="11"/>
          </p:nvPr>
        </p:nvSpPr>
        <p:spPr>
          <a:ln/>
        </p:spPr>
        <p:txBody>
          <a:bodyPr/>
          <a:lstStyle>
            <a:lvl1pPr>
              <a:defRPr/>
            </a:lvl1pPr>
          </a:lstStyle>
          <a:p>
            <a:pPr>
              <a:defRPr/>
            </a:pPr>
            <a:fld id="{B6B96A86-77CE-41B6-9126-CDB71CCEB78A}"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780696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6" name="Rectangle 6"/>
          <p:cNvSpPr>
            <a:spLocks noGrp="1" noChangeArrowheads="1"/>
          </p:cNvSpPr>
          <p:nvPr>
            <p:ph type="sldNum" sz="quarter" idx="11"/>
          </p:nvPr>
        </p:nvSpPr>
        <p:spPr>
          <a:ln/>
        </p:spPr>
        <p:txBody>
          <a:bodyPr/>
          <a:lstStyle>
            <a:lvl1pPr>
              <a:defRPr/>
            </a:lvl1pPr>
          </a:lstStyle>
          <a:p>
            <a:pPr>
              <a:defRPr/>
            </a:pPr>
            <a:fld id="{84937FBE-4B97-468B-9DC1-F2942498DC92}"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2286603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a:p>
        </p:txBody>
      </p:sp>
      <p:sp>
        <p:nvSpPr>
          <p:cNvPr id="3" name="Content Placeholder 2"/>
          <p:cNvSpPr>
            <a:spLocks noGrp="1"/>
          </p:cNvSpPr>
          <p:nvPr>
            <p:ph idx="1"/>
          </p:nvPr>
        </p:nvSpPr>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CC4D92DC-BDE4-9B48-B625-68C1246355A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8" name="Rectangle 6"/>
          <p:cNvSpPr>
            <a:spLocks noGrp="1" noChangeArrowheads="1"/>
          </p:cNvSpPr>
          <p:nvPr>
            <p:ph type="sldNum" sz="quarter" idx="11"/>
          </p:nvPr>
        </p:nvSpPr>
        <p:spPr>
          <a:ln/>
        </p:spPr>
        <p:txBody>
          <a:bodyPr/>
          <a:lstStyle>
            <a:lvl1pPr>
              <a:defRPr/>
            </a:lvl1pPr>
          </a:lstStyle>
          <a:p>
            <a:pPr>
              <a:defRPr/>
            </a:pPr>
            <a:fld id="{D2D29FA8-5B9E-4812-8D9A-974F46FBDC63}"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3572905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4" name="Rectangle 6"/>
          <p:cNvSpPr>
            <a:spLocks noGrp="1" noChangeArrowheads="1"/>
          </p:cNvSpPr>
          <p:nvPr>
            <p:ph type="sldNum" sz="quarter" idx="11"/>
          </p:nvPr>
        </p:nvSpPr>
        <p:spPr>
          <a:ln/>
        </p:spPr>
        <p:txBody>
          <a:bodyPr/>
          <a:lstStyle>
            <a:lvl1pPr>
              <a:defRPr/>
            </a:lvl1pPr>
          </a:lstStyle>
          <a:p>
            <a:pPr>
              <a:defRPr/>
            </a:pPr>
            <a:fld id="{6B9C244F-9157-42B1-9E47-332E1D429789}"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630675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3" name="Rectangle 6"/>
          <p:cNvSpPr>
            <a:spLocks noGrp="1" noChangeArrowheads="1"/>
          </p:cNvSpPr>
          <p:nvPr>
            <p:ph type="sldNum" sz="quarter" idx="11"/>
          </p:nvPr>
        </p:nvSpPr>
        <p:spPr>
          <a:ln/>
        </p:spPr>
        <p:txBody>
          <a:bodyPr/>
          <a:lstStyle>
            <a:lvl1pPr>
              <a:defRPr/>
            </a:lvl1pPr>
          </a:lstStyle>
          <a:p>
            <a:pPr>
              <a:defRPr/>
            </a:pPr>
            <a:fld id="{8CB4BAC1-BAC8-4424-A0C8-03647D8CF338}"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3065387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6" name="Rectangle 6"/>
          <p:cNvSpPr>
            <a:spLocks noGrp="1" noChangeArrowheads="1"/>
          </p:cNvSpPr>
          <p:nvPr>
            <p:ph type="sldNum" sz="quarter" idx="11"/>
          </p:nvPr>
        </p:nvSpPr>
        <p:spPr>
          <a:ln/>
        </p:spPr>
        <p:txBody>
          <a:bodyPr/>
          <a:lstStyle>
            <a:lvl1pPr>
              <a:defRPr/>
            </a:lvl1pPr>
          </a:lstStyle>
          <a:p>
            <a:pPr>
              <a:defRPr/>
            </a:pPr>
            <a:fld id="{AE566857-653A-4127-A2AA-2991996AD40E}"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14025226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6" name="Rectangle 6"/>
          <p:cNvSpPr>
            <a:spLocks noGrp="1" noChangeArrowheads="1"/>
          </p:cNvSpPr>
          <p:nvPr>
            <p:ph type="sldNum" sz="quarter" idx="11"/>
          </p:nvPr>
        </p:nvSpPr>
        <p:spPr>
          <a:ln/>
        </p:spPr>
        <p:txBody>
          <a:bodyPr/>
          <a:lstStyle>
            <a:lvl1pPr>
              <a:defRPr/>
            </a:lvl1pPr>
          </a:lstStyle>
          <a:p>
            <a:pPr>
              <a:defRPr/>
            </a:pPr>
            <a:fld id="{16AD3C5F-0B45-478B-8E48-F2195C146905}"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3825976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5" name="Rectangle 6"/>
          <p:cNvSpPr>
            <a:spLocks noGrp="1" noChangeArrowheads="1"/>
          </p:cNvSpPr>
          <p:nvPr>
            <p:ph type="sldNum" sz="quarter" idx="11"/>
          </p:nvPr>
        </p:nvSpPr>
        <p:spPr>
          <a:ln/>
        </p:spPr>
        <p:txBody>
          <a:bodyPr/>
          <a:lstStyle>
            <a:lvl1pPr>
              <a:defRPr/>
            </a:lvl1pPr>
          </a:lstStyle>
          <a:p>
            <a:pPr>
              <a:defRPr/>
            </a:pPr>
            <a:fld id="{5D1B58C2-A3C6-4D0C-A09A-161F9248D2D7}"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15037132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76200"/>
            <a:ext cx="2057400" cy="6049963"/>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76200"/>
            <a:ext cx="6019800" cy="60499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5" name="Rectangle 6"/>
          <p:cNvSpPr>
            <a:spLocks noGrp="1" noChangeArrowheads="1"/>
          </p:cNvSpPr>
          <p:nvPr>
            <p:ph type="sldNum" sz="quarter" idx="11"/>
          </p:nvPr>
        </p:nvSpPr>
        <p:spPr>
          <a:ln/>
        </p:spPr>
        <p:txBody>
          <a:bodyPr/>
          <a:lstStyle>
            <a:lvl1pPr>
              <a:defRPr/>
            </a:lvl1pPr>
          </a:lstStyle>
          <a:p>
            <a:pPr>
              <a:defRPr/>
            </a:pPr>
            <a:fld id="{BF2E74C0-A981-4552-A28A-D3288E8DC891}"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29997597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200"/>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6" name="Rectangle 6"/>
          <p:cNvSpPr>
            <a:spLocks noGrp="1" noChangeArrowheads="1"/>
          </p:cNvSpPr>
          <p:nvPr>
            <p:ph type="sldNum" sz="quarter" idx="11"/>
          </p:nvPr>
        </p:nvSpPr>
        <p:spPr>
          <a:ln/>
        </p:spPr>
        <p:txBody>
          <a:bodyPr/>
          <a:lstStyle>
            <a:lvl1pPr>
              <a:defRPr/>
            </a:lvl1pPr>
          </a:lstStyle>
          <a:p>
            <a:pPr>
              <a:defRPr/>
            </a:pPr>
            <a:fld id="{17B6819D-954C-4952-A2DC-155FCAA5370C}"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2364985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76200"/>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0"/>
            <a:ext cx="4038600" cy="21859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0"/>
            <a:ext cx="4038600" cy="21859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38588"/>
            <a:ext cx="4038600" cy="21875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38588"/>
            <a:ext cx="4038600" cy="21875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8" name="Rectangle 6"/>
          <p:cNvSpPr>
            <a:spLocks noGrp="1" noChangeArrowheads="1"/>
          </p:cNvSpPr>
          <p:nvPr>
            <p:ph type="sldNum" sz="quarter" idx="11"/>
          </p:nvPr>
        </p:nvSpPr>
        <p:spPr>
          <a:ln/>
        </p:spPr>
        <p:txBody>
          <a:bodyPr/>
          <a:lstStyle>
            <a:lvl1pPr>
              <a:defRPr/>
            </a:lvl1pPr>
          </a:lstStyle>
          <a:p>
            <a:pPr>
              <a:defRPr/>
            </a:pPr>
            <a:fld id="{B1A961A9-8056-42AD-A07F-CBE29B3EE99E}"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1399318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200"/>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0"/>
            <a:ext cx="4038600" cy="21859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648200" y="3938588"/>
            <a:ext cx="4038600" cy="21875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5"/>
          <p:cNvSpPr>
            <a:spLocks noGrp="1" noChangeArrowheads="1"/>
          </p:cNvSpPr>
          <p:nvPr>
            <p:ph type="ftr" sz="quarter" idx="10"/>
          </p:nvPr>
        </p:nvSpPr>
        <p:spPr>
          <a:ln/>
        </p:spPr>
        <p:txBody>
          <a:bodyPr/>
          <a:lstStyle>
            <a:lvl1pPr>
              <a:defRPr/>
            </a:lvl1pPr>
          </a:lstStyle>
          <a:p>
            <a:pPr>
              <a:defRPr/>
            </a:pPr>
            <a:r>
              <a:rPr lang="en-US" altLang="tr-TR">
                <a:solidFill>
                  <a:srgbClr val="009999"/>
                </a:solidFill>
              </a:rPr>
              <a:t>Ordinary Least-Squares</a:t>
            </a:r>
          </a:p>
        </p:txBody>
      </p:sp>
      <p:sp>
        <p:nvSpPr>
          <p:cNvPr id="7" name="Rectangle 6"/>
          <p:cNvSpPr>
            <a:spLocks noGrp="1" noChangeArrowheads="1"/>
          </p:cNvSpPr>
          <p:nvPr>
            <p:ph type="sldNum" sz="quarter" idx="11"/>
          </p:nvPr>
        </p:nvSpPr>
        <p:spPr>
          <a:ln/>
        </p:spPr>
        <p:txBody>
          <a:bodyPr/>
          <a:lstStyle>
            <a:lvl1pPr>
              <a:defRPr/>
            </a:lvl1pPr>
          </a:lstStyle>
          <a:p>
            <a:pPr>
              <a:defRPr/>
            </a:pPr>
            <a:fld id="{D19B8D30-E5B2-457F-97D0-CE30096A46F4}"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271058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tr-TR"/>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p:txBody>
          <a:bodyPr/>
          <a:lstStyle/>
          <a:p>
            <a:fld id="{CC4D92DC-BDE4-9B48-B625-68C1246355A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6248-3898-B54A-97F2-B2EC52A78E2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95263" y="228600"/>
            <a:ext cx="8015287" cy="914400"/>
          </a:xfrm>
        </p:spPr>
        <p:txBody>
          <a:bodyPr/>
          <a:lstStyle/>
          <a:p>
            <a:r>
              <a:rPr lang="tr-TR"/>
              <a:t>Asıl başlık stili için tıklatın</a:t>
            </a:r>
          </a:p>
        </p:txBody>
      </p:sp>
      <p:sp>
        <p:nvSpPr>
          <p:cNvPr id="3" name="Tablo Yer Tutucusu 2"/>
          <p:cNvSpPr>
            <a:spLocks noGrp="1"/>
          </p:cNvSpPr>
          <p:nvPr>
            <p:ph type="tbl" idx="1"/>
          </p:nvPr>
        </p:nvSpPr>
        <p:spPr>
          <a:xfrm>
            <a:off x="609600" y="1600200"/>
            <a:ext cx="7924800" cy="4419600"/>
          </a:xfrm>
        </p:spPr>
        <p:txBody>
          <a:bodyPr/>
          <a:lstStyle/>
          <a:p>
            <a:pPr lvl="0"/>
            <a:endParaRPr lang="tr-TR" noProof="0"/>
          </a:p>
        </p:txBody>
      </p:sp>
      <p:sp>
        <p:nvSpPr>
          <p:cNvPr id="4" name="Veri Yer Tutucusu 3"/>
          <p:cNvSpPr>
            <a:spLocks noGrp="1"/>
          </p:cNvSpPr>
          <p:nvPr>
            <p:ph type="dt" sz="half" idx="10"/>
          </p:nvPr>
        </p:nvSpPr>
        <p:spPr>
          <a:xfrm>
            <a:off x="457200" y="6248400"/>
            <a:ext cx="2133600" cy="457200"/>
          </a:xfrm>
          <a:prstGeom prst="rect">
            <a:avLst/>
          </a:prstGeom>
        </p:spPr>
        <p:txBody>
          <a:bodyPr/>
          <a:lstStyle>
            <a:lvl1pPr>
              <a:defRPr>
                <a:latin typeface="Arial" charset="0"/>
              </a:defRPr>
            </a:lvl1pPr>
          </a:lstStyle>
          <a:p>
            <a:pPr defTabSz="914400" fontAlgn="base">
              <a:spcBef>
                <a:spcPct val="0"/>
              </a:spcBef>
              <a:spcAft>
                <a:spcPct val="0"/>
              </a:spcAft>
              <a:defRPr/>
            </a:pPr>
            <a:fld id="{A0CD49FF-73A9-4919-970B-C30A7BE50580}" type="datetime1">
              <a:rPr lang="en-US" altLang="tr-TR">
                <a:solidFill>
                  <a:srgbClr val="000000"/>
                </a:solidFill>
              </a:rPr>
              <a:pPr defTabSz="914400" fontAlgn="base">
                <a:spcBef>
                  <a:spcPct val="0"/>
                </a:spcBef>
                <a:spcAft>
                  <a:spcPct val="0"/>
                </a:spcAft>
                <a:defRPr/>
              </a:pPr>
              <a:t>9/29/2023</a:t>
            </a:fld>
            <a:endParaRPr lang="en-US" altLang="tr-TR">
              <a:solidFill>
                <a:srgbClr val="000000"/>
              </a:solidFill>
            </a:endParaRPr>
          </a:p>
        </p:txBody>
      </p:sp>
      <p:sp>
        <p:nvSpPr>
          <p:cNvPr id="5" name="Altbilgi Yer Tutucusu 4"/>
          <p:cNvSpPr>
            <a:spLocks noGrp="1"/>
          </p:cNvSpPr>
          <p:nvPr>
            <p:ph type="ftr" sz="quarter" idx="11"/>
          </p:nvPr>
        </p:nvSpPr>
        <p:spPr>
          <a:xfrm>
            <a:off x="3124200" y="6248400"/>
            <a:ext cx="2895600" cy="457200"/>
          </a:xfrm>
        </p:spPr>
        <p:txBody>
          <a:bodyPr/>
          <a:lstStyle>
            <a:lvl1pPr>
              <a:defRPr/>
            </a:lvl1pPr>
          </a:lstStyle>
          <a:p>
            <a:pPr>
              <a:defRPr/>
            </a:pPr>
            <a:r>
              <a:rPr lang="en-US" altLang="tr-TR">
                <a:solidFill>
                  <a:srgbClr val="009999"/>
                </a:solidFill>
              </a:rPr>
              <a:t>(c) 2007 IUPUI SPEA K300 (4392)</a:t>
            </a:r>
          </a:p>
        </p:txBody>
      </p:sp>
      <p:sp>
        <p:nvSpPr>
          <p:cNvPr id="6" name="Slayt Numarası Yer Tutucusu 5"/>
          <p:cNvSpPr>
            <a:spLocks noGrp="1"/>
          </p:cNvSpPr>
          <p:nvPr>
            <p:ph type="sldNum" sz="quarter" idx="12"/>
          </p:nvPr>
        </p:nvSpPr>
        <p:spPr>
          <a:xfrm>
            <a:off x="6553200" y="6248400"/>
            <a:ext cx="2133600" cy="457200"/>
          </a:xfrm>
        </p:spPr>
        <p:txBody>
          <a:bodyPr/>
          <a:lstStyle>
            <a:lvl1pPr>
              <a:defRPr/>
            </a:lvl1pPr>
          </a:lstStyle>
          <a:p>
            <a:pPr>
              <a:defRPr/>
            </a:pPr>
            <a:fld id="{67D7657E-2B04-4FDF-A29A-715FD07E3593}" type="slidenum">
              <a:rPr lang="en-US" altLang="tr-TR">
                <a:solidFill>
                  <a:srgbClr val="000000"/>
                </a:solidFill>
              </a:rPr>
              <a:pPr>
                <a:defRPr/>
              </a:pPr>
              <a:t>‹#›</a:t>
            </a:fld>
            <a:endParaRPr lang="en-US" altLang="tr-TR">
              <a:solidFill>
                <a:srgbClr val="000000"/>
              </a:solidFill>
            </a:endParaRPr>
          </a:p>
        </p:txBody>
      </p:sp>
    </p:spTree>
    <p:extLst>
      <p:ext uri="{BB962C8B-B14F-4D97-AF65-F5344CB8AC3E}">
        <p14:creationId xmlns:p14="http://schemas.microsoft.com/office/powerpoint/2010/main" val="28236770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115888" y="117475"/>
            <a:ext cx="873125" cy="873125"/>
            <a:chOff x="6942" y="5512"/>
            <a:chExt cx="2890" cy="2885"/>
          </a:xfrm>
        </p:grpSpPr>
        <p:grpSp>
          <p:nvGrpSpPr>
            <p:cNvPr id="5" name="Group 5"/>
            <p:cNvGrpSpPr>
              <a:grpSpLocks/>
            </p:cNvGrpSpPr>
            <p:nvPr/>
          </p:nvGrpSpPr>
          <p:grpSpPr bwMode="auto">
            <a:xfrm>
              <a:off x="6937" y="5512"/>
              <a:ext cx="2890" cy="2885"/>
              <a:chOff x="1822" y="633"/>
              <a:chExt cx="2834" cy="2849"/>
            </a:xfrm>
          </p:grpSpPr>
          <p:sp>
            <p:nvSpPr>
              <p:cNvPr id="11" name="Puzzle3"/>
              <p:cNvSpPr>
                <a:spLocks noEditPoints="1" noChangeArrowheads="1"/>
              </p:cNvSpPr>
              <p:nvPr/>
            </p:nvSpPr>
            <p:spPr bwMode="auto">
              <a:xfrm>
                <a:off x="3203" y="633"/>
                <a:ext cx="1113" cy="1513"/>
              </a:xfrm>
              <a:custGeom>
                <a:avLst/>
                <a:gdLst>
                  <a:gd name="T0" fmla="*/ 535 w 21600"/>
                  <a:gd name="T1" fmla="*/ 1107 h 21600"/>
                  <a:gd name="T2" fmla="*/ 1059 w 21600"/>
                  <a:gd name="T3" fmla="*/ 1477 h 21600"/>
                  <a:gd name="T4" fmla="*/ 679 w 21600"/>
                  <a:gd name="T5" fmla="*/ 967 h 21600"/>
                  <a:gd name="T6" fmla="*/ 1059 w 21600"/>
                  <a:gd name="T7" fmla="*/ 492 h 21600"/>
                  <a:gd name="T8" fmla="*/ 541 w 21600"/>
                  <a:gd name="T9" fmla="*/ 4 h 21600"/>
                  <a:gd name="T10" fmla="*/ 36 w 21600"/>
                  <a:gd name="T11" fmla="*/ 476 h 21600"/>
                  <a:gd name="T12" fmla="*/ 416 w 21600"/>
                  <a:gd name="T13" fmla="*/ 947 h 21600"/>
                  <a:gd name="T14" fmla="*/ 36 w 21600"/>
                  <a:gd name="T15" fmla="*/ 1477 h 21600"/>
                  <a:gd name="T16" fmla="*/ 0 60000 65536"/>
                  <a:gd name="T17" fmla="*/ 0 60000 65536"/>
                  <a:gd name="T18" fmla="*/ 0 60000 65536"/>
                  <a:gd name="T19" fmla="*/ 0 60000 65536"/>
                  <a:gd name="T20" fmla="*/ 0 60000 65536"/>
                  <a:gd name="T21" fmla="*/ 0 60000 65536"/>
                  <a:gd name="T22" fmla="*/ 0 60000 65536"/>
                  <a:gd name="T23" fmla="*/ 0 60000 65536"/>
                  <a:gd name="T24" fmla="*/ 2271 w 21600"/>
                  <a:gd name="T25" fmla="*/ 7723 h 21600"/>
                  <a:gd name="T26" fmla="*/ 19155 w 21600"/>
                  <a:gd name="T27" fmla="*/ 2024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defTabSz="914400" fontAlgn="base">
                  <a:spcBef>
                    <a:spcPct val="0"/>
                  </a:spcBef>
                  <a:spcAft>
                    <a:spcPct val="0"/>
                  </a:spcAft>
                </a:pPr>
                <a:endParaRPr lang="tr-TR">
                  <a:solidFill>
                    <a:srgbClr val="000000"/>
                  </a:solidFill>
                  <a:latin typeface="Arial" pitchFamily="34" charset="0"/>
                </a:endParaRPr>
              </a:p>
            </p:txBody>
          </p:sp>
          <p:sp>
            <p:nvSpPr>
              <p:cNvPr id="12" name="Puzzle2"/>
              <p:cNvSpPr>
                <a:spLocks noEditPoints="1" noChangeArrowheads="1"/>
              </p:cNvSpPr>
              <p:nvPr/>
            </p:nvSpPr>
            <p:spPr bwMode="auto">
              <a:xfrm>
                <a:off x="2878" y="1736"/>
                <a:ext cx="1778" cy="1378"/>
              </a:xfrm>
              <a:custGeom>
                <a:avLst/>
                <a:gdLst>
                  <a:gd name="T0" fmla="*/ 1 w 21600"/>
                  <a:gd name="T1" fmla="*/ 854 h 21600"/>
                  <a:gd name="T2" fmla="*/ 346 w 21600"/>
                  <a:gd name="T3" fmla="*/ 1350 h 21600"/>
                  <a:gd name="T4" fmla="*/ 856 w 21600"/>
                  <a:gd name="T5" fmla="*/ 887 h 21600"/>
                  <a:gd name="T6" fmla="*/ 1385 w 21600"/>
                  <a:gd name="T7" fmla="*/ 1352 h 21600"/>
                  <a:gd name="T8" fmla="*/ 1778 w 21600"/>
                  <a:gd name="T9" fmla="*/ 962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40 h 21600"/>
                  <a:gd name="T26" fmla="*/ 16182 w 21600"/>
                  <a:gd name="T27" fmla="*/ 20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defTabSz="914400" fontAlgn="base">
                  <a:spcBef>
                    <a:spcPct val="0"/>
                  </a:spcBef>
                  <a:spcAft>
                    <a:spcPct val="0"/>
                  </a:spcAft>
                </a:pPr>
                <a:endParaRPr lang="tr-TR">
                  <a:solidFill>
                    <a:srgbClr val="000000"/>
                  </a:solidFill>
                  <a:latin typeface="Arial" pitchFamily="34" charset="0"/>
                </a:endParaRPr>
              </a:p>
            </p:txBody>
          </p:sp>
          <p:sp>
            <p:nvSpPr>
              <p:cNvPr id="13" name="Puzzle4"/>
              <p:cNvSpPr>
                <a:spLocks noEditPoints="1" noChangeArrowheads="1"/>
              </p:cNvSpPr>
              <p:nvPr/>
            </p:nvSpPr>
            <p:spPr bwMode="auto">
              <a:xfrm>
                <a:off x="2188" y="1721"/>
                <a:ext cx="1072" cy="1761"/>
              </a:xfrm>
              <a:custGeom>
                <a:avLst/>
                <a:gdLst>
                  <a:gd name="T0" fmla="*/ 412 w 21600"/>
                  <a:gd name="T1" fmla="*/ 945 h 21600"/>
                  <a:gd name="T2" fmla="*/ 22 w 21600"/>
                  <a:gd name="T3" fmla="*/ 1381 h 21600"/>
                  <a:gd name="T4" fmla="*/ 571 w 21600"/>
                  <a:gd name="T5" fmla="*/ 1761 h 21600"/>
                  <a:gd name="T6" fmla="*/ 1038 w 21600"/>
                  <a:gd name="T7" fmla="*/ 1366 h 21600"/>
                  <a:gd name="T8" fmla="*/ 693 w 21600"/>
                  <a:gd name="T9" fmla="*/ 888 h 21600"/>
                  <a:gd name="T10" fmla="*/ 1044 w 21600"/>
                  <a:gd name="T11" fmla="*/ 384 h 21600"/>
                  <a:gd name="T12" fmla="*/ 551 w 21600"/>
                  <a:gd name="T13" fmla="*/ 1 h 21600"/>
                  <a:gd name="T14" fmla="*/ 22 w 21600"/>
                  <a:gd name="T15" fmla="*/ 384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7 h 21600"/>
                  <a:gd name="T26" fmla="*/ 20210 w 21600"/>
                  <a:gd name="T27" fmla="*/ 159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defTabSz="914400" fontAlgn="base">
                  <a:spcBef>
                    <a:spcPct val="0"/>
                  </a:spcBef>
                  <a:spcAft>
                    <a:spcPct val="0"/>
                  </a:spcAft>
                </a:pPr>
                <a:endParaRPr lang="tr-TR">
                  <a:solidFill>
                    <a:srgbClr val="000000"/>
                  </a:solidFill>
                  <a:latin typeface="Arial" pitchFamily="34" charset="0"/>
                </a:endParaRPr>
              </a:p>
            </p:txBody>
          </p:sp>
          <p:sp>
            <p:nvSpPr>
              <p:cNvPr id="14" name="Puzzle1"/>
              <p:cNvSpPr>
                <a:spLocks noEditPoints="1" noChangeArrowheads="1"/>
              </p:cNvSpPr>
              <p:nvPr/>
            </p:nvSpPr>
            <p:spPr bwMode="auto">
              <a:xfrm>
                <a:off x="1822" y="1089"/>
                <a:ext cx="1798" cy="1052"/>
              </a:xfrm>
              <a:custGeom>
                <a:avLst/>
                <a:gdLst>
                  <a:gd name="T0" fmla="*/ 1393 w 21600"/>
                  <a:gd name="T1" fmla="*/ 1027 h 21600"/>
                  <a:gd name="T2" fmla="*/ 1413 w 21600"/>
                  <a:gd name="T3" fmla="*/ 25 h 21600"/>
                  <a:gd name="T4" fmla="*/ 393 w 21600"/>
                  <a:gd name="T5" fmla="*/ 42 h 21600"/>
                  <a:gd name="T6" fmla="*/ 420 w 21600"/>
                  <a:gd name="T7" fmla="*/ 1023 h 21600"/>
                  <a:gd name="T8" fmla="*/ 900 w 21600"/>
                  <a:gd name="T9" fmla="*/ 628 h 21600"/>
                  <a:gd name="T10" fmla="*/ 903 w 21600"/>
                  <a:gd name="T11" fmla="*/ 424 h 21600"/>
                  <a:gd name="T12" fmla="*/ 1798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91 w 21600"/>
                  <a:gd name="T25" fmla="*/ 2567 h 21600"/>
                  <a:gd name="T26" fmla="*/ 16134 w 21600"/>
                  <a:gd name="T27" fmla="*/ 195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defTabSz="914400" fontAlgn="base">
                  <a:spcBef>
                    <a:spcPct val="0"/>
                  </a:spcBef>
                  <a:spcAft>
                    <a:spcPct val="0"/>
                  </a:spcAft>
                </a:pPr>
                <a:endParaRPr lang="tr-TR">
                  <a:solidFill>
                    <a:srgbClr val="000000"/>
                  </a:solidFill>
                  <a:latin typeface="Arial" pitchFamily="34" charset="0"/>
                </a:endParaRPr>
              </a:p>
            </p:txBody>
          </p:sp>
        </p:grpSp>
        <p:sp>
          <p:nvSpPr>
            <p:cNvPr id="6" name="Text Box 10"/>
            <p:cNvSpPr txBox="1">
              <a:spLocks noChangeArrowheads="1"/>
            </p:cNvSpPr>
            <p:nvPr/>
          </p:nvSpPr>
          <p:spPr bwMode="auto">
            <a:xfrm>
              <a:off x="7226" y="6262"/>
              <a:ext cx="1513"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defTabSz="914400" fontAlgn="base">
                <a:spcBef>
                  <a:spcPct val="0"/>
                </a:spcBef>
                <a:spcAft>
                  <a:spcPts val="1000"/>
                </a:spcAft>
              </a:pPr>
              <a:r>
                <a:rPr lang="en-US" sz="400" b="1">
                  <a:solidFill>
                    <a:srgbClr val="4597A0"/>
                  </a:solidFill>
                  <a:latin typeface="Tahoma" pitchFamily="34" charset="0"/>
                </a:rPr>
                <a:t>Summer</a:t>
              </a:r>
              <a:endParaRPr lang="en-US" sz="400">
                <a:solidFill>
                  <a:srgbClr val="4597A0"/>
                </a:solidFill>
              </a:endParaRPr>
            </a:p>
          </p:txBody>
        </p:sp>
        <p:sp>
          <p:nvSpPr>
            <p:cNvPr id="8" name="Text Box 11"/>
            <p:cNvSpPr txBox="1">
              <a:spLocks noChangeArrowheads="1"/>
            </p:cNvSpPr>
            <p:nvPr/>
          </p:nvSpPr>
          <p:spPr bwMode="auto">
            <a:xfrm>
              <a:off x="8324" y="5895"/>
              <a:ext cx="1235"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defTabSz="914400" fontAlgn="base">
                <a:spcBef>
                  <a:spcPct val="0"/>
                </a:spcBef>
                <a:spcAft>
                  <a:spcPts val="1000"/>
                </a:spcAft>
              </a:pPr>
              <a:r>
                <a:rPr lang="en-US" sz="400" b="1">
                  <a:solidFill>
                    <a:srgbClr val="4597A0"/>
                  </a:solidFill>
                  <a:latin typeface="Tahoma" pitchFamily="34" charset="0"/>
                </a:rPr>
                <a:t>Course</a:t>
              </a:r>
              <a:endParaRPr lang="en-US" sz="400">
                <a:solidFill>
                  <a:srgbClr val="4597A0"/>
                </a:solidFill>
              </a:endParaRPr>
            </a:p>
          </p:txBody>
        </p:sp>
        <p:sp>
          <p:nvSpPr>
            <p:cNvPr id="9" name="Text Box 12"/>
            <p:cNvSpPr txBox="1">
              <a:spLocks noChangeArrowheads="1"/>
            </p:cNvSpPr>
            <p:nvPr/>
          </p:nvSpPr>
          <p:spPr bwMode="auto">
            <a:xfrm>
              <a:off x="7410" y="7568"/>
              <a:ext cx="1240"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defTabSz="914400" fontAlgn="base">
                <a:spcBef>
                  <a:spcPct val="0"/>
                </a:spcBef>
                <a:spcAft>
                  <a:spcPts val="1000"/>
                </a:spcAft>
              </a:pPr>
              <a:r>
                <a:rPr lang="en-US" sz="400" b="1">
                  <a:solidFill>
                    <a:srgbClr val="4597A0"/>
                  </a:solidFill>
                  <a:latin typeface="Tahoma" pitchFamily="34" charset="0"/>
                </a:rPr>
                <a:t>Data</a:t>
              </a:r>
              <a:endParaRPr lang="en-US" sz="400">
                <a:solidFill>
                  <a:srgbClr val="4597A0"/>
                </a:solidFill>
              </a:endParaRPr>
            </a:p>
          </p:txBody>
        </p:sp>
        <p:sp>
          <p:nvSpPr>
            <p:cNvPr id="10" name="Text Box 13"/>
            <p:cNvSpPr txBox="1">
              <a:spLocks noChangeArrowheads="1"/>
            </p:cNvSpPr>
            <p:nvPr/>
          </p:nvSpPr>
          <p:spPr bwMode="auto">
            <a:xfrm>
              <a:off x="8324" y="7054"/>
              <a:ext cx="1235"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defTabSz="914400" fontAlgn="base">
                <a:spcBef>
                  <a:spcPct val="0"/>
                </a:spcBef>
                <a:spcAft>
                  <a:spcPts val="1000"/>
                </a:spcAft>
              </a:pPr>
              <a:r>
                <a:rPr lang="en-US" sz="400" b="1">
                  <a:solidFill>
                    <a:srgbClr val="4597A0"/>
                  </a:solidFill>
                  <a:latin typeface="Tahoma" pitchFamily="34" charset="0"/>
                </a:rPr>
                <a:t>Mining</a:t>
              </a:r>
              <a:endParaRPr lang="en-US" sz="400">
                <a:solidFill>
                  <a:srgbClr val="4597A0"/>
                </a:solidFill>
              </a:endParaRPr>
            </a:p>
          </p:txBody>
        </p:sp>
      </p:gr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ln w="9525">
            <a:solidFill>
              <a:schemeClr val="tx1"/>
            </a:solidFill>
          </a:ln>
        </p:spPr>
        <p:txBody>
          <a:bodyPr/>
          <a:lstStyle/>
          <a:p>
            <a:r>
              <a:rPr lang="en-US"/>
              <a:t>Click to edit Master title style</a:t>
            </a:r>
          </a:p>
        </p:txBody>
      </p:sp>
      <p:sp>
        <p:nvSpPr>
          <p:cNvPr id="15" name="Date Placeholder 3"/>
          <p:cNvSpPr>
            <a:spLocks noGrp="1"/>
          </p:cNvSpPr>
          <p:nvPr>
            <p:ph type="dt" sz="half" idx="10"/>
          </p:nvPr>
        </p:nvSpPr>
        <p:spPr>
          <a:xfrm>
            <a:off x="914400" y="6324600"/>
            <a:ext cx="1905000" cy="457200"/>
          </a:xfrm>
          <a:prstGeom prst="rect">
            <a:avLst/>
          </a:prstGeom>
        </p:spPr>
        <p:txBody>
          <a:bodyPr/>
          <a:lstStyle>
            <a:lvl1pPr>
              <a:defRPr>
                <a:latin typeface="Arial" charset="0"/>
              </a:defRPr>
            </a:lvl1pPr>
          </a:lstStyle>
          <a:p>
            <a:pPr defTabSz="914400" fontAlgn="base">
              <a:spcBef>
                <a:spcPct val="0"/>
              </a:spcBef>
              <a:spcAft>
                <a:spcPct val="0"/>
              </a:spcAft>
              <a:defRPr/>
            </a:pPr>
            <a:endParaRPr lang="en-US" altLang="zh-CN">
              <a:solidFill>
                <a:srgbClr val="000000"/>
              </a:solidFill>
            </a:endParaRPr>
          </a:p>
        </p:txBody>
      </p:sp>
      <p:sp>
        <p:nvSpPr>
          <p:cNvPr id="16" name="Footer Placeholder 4"/>
          <p:cNvSpPr>
            <a:spLocks noGrp="1"/>
          </p:cNvSpPr>
          <p:nvPr>
            <p:ph type="ftr" sz="quarter" idx="11"/>
          </p:nvPr>
        </p:nvSpPr>
        <p:spPr/>
        <p:txBody>
          <a:bodyPr/>
          <a:lstStyle>
            <a:lvl1pPr>
              <a:defRPr/>
            </a:lvl1pPr>
          </a:lstStyle>
          <a:p>
            <a:pPr>
              <a:defRPr/>
            </a:pPr>
            <a:endParaRPr lang="en-US" altLang="zh-CN">
              <a:solidFill>
                <a:srgbClr val="009999"/>
              </a:solidFill>
            </a:endParaRPr>
          </a:p>
        </p:txBody>
      </p:sp>
      <p:sp>
        <p:nvSpPr>
          <p:cNvPr id="17" name="Slide Number Placeholder 5"/>
          <p:cNvSpPr>
            <a:spLocks noGrp="1"/>
          </p:cNvSpPr>
          <p:nvPr>
            <p:ph type="sldNum" sz="quarter" idx="12"/>
          </p:nvPr>
        </p:nvSpPr>
        <p:spPr>
          <a:xfrm>
            <a:off x="8229600" y="228600"/>
            <a:ext cx="685800" cy="304800"/>
          </a:xfrm>
        </p:spPr>
        <p:txBody>
          <a:bodyPr/>
          <a:lstStyle>
            <a:lvl1pPr>
              <a:defRPr/>
            </a:lvl1pPr>
          </a:lstStyle>
          <a:p>
            <a:pPr>
              <a:defRPr/>
            </a:pPr>
            <a:fld id="{EB743A6B-ED1A-4128-A935-699AFBC8E72E}" type="slidenum">
              <a:rPr lang="zh-CN" altLang="en-US">
                <a:solidFill>
                  <a:srgbClr val="000000"/>
                </a:solidFill>
              </a:rPr>
              <a:pPr>
                <a:defRPr/>
              </a:pPr>
              <a:t>‹#›</a:t>
            </a:fld>
            <a:r>
              <a:rPr lang="en-US" altLang="zh-CN" dirty="0">
                <a:solidFill>
                  <a:srgbClr val="000000"/>
                </a:solidFill>
              </a:rPr>
              <a:t>/54</a:t>
            </a:r>
          </a:p>
        </p:txBody>
      </p:sp>
    </p:spTree>
    <p:extLst>
      <p:ext uri="{BB962C8B-B14F-4D97-AF65-F5344CB8AC3E}">
        <p14:creationId xmlns:p14="http://schemas.microsoft.com/office/powerpoint/2010/main" val="20880044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719263"/>
            <a:ext cx="40386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00500"/>
            <a:ext cx="40386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atin typeface="Arial" charset="0"/>
              </a:defRPr>
            </a:lvl1pPr>
          </a:lstStyle>
          <a:p>
            <a:pPr defTabSz="914400"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altLang="en-US">
              <a:solidFill>
                <a:srgbClr val="009999"/>
              </a:solidFill>
            </a:endParaRPr>
          </a:p>
        </p:txBody>
      </p:sp>
      <p:sp>
        <p:nvSpPr>
          <p:cNvPr id="8" name="Rectangle 7"/>
          <p:cNvSpPr>
            <a:spLocks noGrp="1" noChangeArrowheads="1"/>
          </p:cNvSpPr>
          <p:nvPr>
            <p:ph type="sldNum" sz="quarter" idx="12"/>
          </p:nvPr>
        </p:nvSpPr>
        <p:spPr/>
        <p:txBody>
          <a:bodyPr/>
          <a:lstStyle>
            <a:lvl1pPr>
              <a:defRPr/>
            </a:lvl1pPr>
          </a:lstStyle>
          <a:p>
            <a:pPr>
              <a:defRPr/>
            </a:pPr>
            <a:fld id="{E017E5BC-98E4-44EF-B138-AF5B3889D46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5625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CC4D92DC-BDE4-9B48-B625-68C1246355A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tr-TR"/>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CC4D92DC-BDE4-9B48-B625-68C1246355AE}"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tr-TR"/>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7" name="Date Placeholder 6"/>
          <p:cNvSpPr>
            <a:spLocks noGrp="1"/>
          </p:cNvSpPr>
          <p:nvPr>
            <p:ph type="dt" sz="half" idx="10"/>
          </p:nvPr>
        </p:nvSpPr>
        <p:spPr/>
        <p:txBody>
          <a:bodyPr/>
          <a:lstStyle/>
          <a:p>
            <a:fld id="{CC4D92DC-BDE4-9B48-B625-68C1246355AE}" type="datetimeFigureOut">
              <a:rPr lang="en-US" smtClean="0"/>
              <a:t>9/29/2023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a:p>
        </p:txBody>
      </p:sp>
      <p:sp>
        <p:nvSpPr>
          <p:cNvPr id="3" name="Date Placeholder 2"/>
          <p:cNvSpPr>
            <a:spLocks noGrp="1"/>
          </p:cNvSpPr>
          <p:nvPr>
            <p:ph type="dt" sz="half" idx="10"/>
          </p:nvPr>
        </p:nvSpPr>
        <p:spPr/>
        <p:txBody>
          <a:bodyPr/>
          <a:lstStyle/>
          <a:p>
            <a:fld id="{CC4D92DC-BDE4-9B48-B625-68C1246355AE}" type="datetimeFigureOut">
              <a:rPr lang="en-US" smtClean="0"/>
              <a:t>9/29/2023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D92DC-BDE4-9B48-B625-68C1246355AE}" type="datetimeFigureOut">
              <a:rPr lang="en-US" smtClean="0"/>
              <a:t>9/29/2023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tr-TR"/>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CC4D92DC-BDE4-9B48-B625-68C1246355AE}"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86248-3898-B54A-97F2-B2EC52A78E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tr-TR"/>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C4D92DC-BDE4-9B48-B625-68C1246355AE}" type="datetimeFigureOut">
              <a:rPr lang="en-US" smtClean="0"/>
              <a:t>9/29/2023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9186248-3898-B54A-97F2-B2EC52A78E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29" name="Rectangle 5"/>
          <p:cNvSpPr>
            <a:spLocks noGrp="1" noChangeArrowheads="1"/>
          </p:cNvSpPr>
          <p:nvPr>
            <p:ph type="ftr" sz="quarter" idx="3"/>
          </p:nvPr>
        </p:nvSpPr>
        <p:spPr bwMode="auto">
          <a:xfrm>
            <a:off x="457200" y="65341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hlink"/>
                </a:solidFill>
                <a:latin typeface="Arial" charset="0"/>
              </a:defRPr>
            </a:lvl1pPr>
          </a:lstStyle>
          <a:p>
            <a:pPr defTabSz="914400" fontAlgn="base">
              <a:spcBef>
                <a:spcPct val="0"/>
              </a:spcBef>
              <a:spcAft>
                <a:spcPct val="0"/>
              </a:spcAft>
              <a:defRPr/>
            </a:pPr>
            <a:r>
              <a:rPr lang="en-US" altLang="tr-TR">
                <a:solidFill>
                  <a:srgbClr val="009999"/>
                </a:solidFill>
              </a:rPr>
              <a:t>Ordinary Least-Squares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defTabSz="914400" fontAlgn="base">
              <a:spcBef>
                <a:spcPct val="0"/>
              </a:spcBef>
              <a:spcAft>
                <a:spcPct val="0"/>
              </a:spcAft>
              <a:defRPr/>
            </a:pPr>
            <a:fld id="{55908F41-87D1-43EC-876D-666B74E7DFAD}" type="slidenum">
              <a:rPr lang="en-US" altLang="tr-TR">
                <a:solidFill>
                  <a:srgbClr val="000000"/>
                </a:solidFill>
              </a:rPr>
              <a:pPr defTabSz="914400" fontAlgn="base">
                <a:spcBef>
                  <a:spcPct val="0"/>
                </a:spcBef>
                <a:spcAft>
                  <a:spcPct val="0"/>
                </a:spcAft>
                <a:defRPr/>
              </a:pPr>
              <a:t>‹#›</a:t>
            </a:fld>
            <a:endParaRPr lang="en-US" altLang="tr-TR">
              <a:solidFill>
                <a:srgbClr val="000000"/>
              </a:solidFill>
            </a:endParaRPr>
          </a:p>
        </p:txBody>
      </p:sp>
    </p:spTree>
    <p:extLst>
      <p:ext uri="{BB962C8B-B14F-4D97-AF65-F5344CB8AC3E}">
        <p14:creationId xmlns:p14="http://schemas.microsoft.com/office/powerpoint/2010/main" val="145650920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hf sldNum="0"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defRPr>
      </a:lvl2pPr>
      <a:lvl3pPr algn="l" rtl="0" eaLnBrk="0" fontAlgn="base" hangingPunct="0">
        <a:spcBef>
          <a:spcPct val="0"/>
        </a:spcBef>
        <a:spcAft>
          <a:spcPct val="0"/>
        </a:spcAft>
        <a:defRPr sz="4000">
          <a:solidFill>
            <a:schemeClr val="tx2"/>
          </a:solidFill>
          <a:latin typeface="Tahoma" pitchFamily="34" charset="0"/>
        </a:defRPr>
      </a:lvl3pPr>
      <a:lvl4pPr algn="l" rtl="0" eaLnBrk="0" fontAlgn="base" hangingPunct="0">
        <a:spcBef>
          <a:spcPct val="0"/>
        </a:spcBef>
        <a:spcAft>
          <a:spcPct val="0"/>
        </a:spcAft>
        <a:defRPr sz="4000">
          <a:solidFill>
            <a:schemeClr val="tx2"/>
          </a:solidFill>
          <a:latin typeface="Tahoma" pitchFamily="34" charset="0"/>
        </a:defRPr>
      </a:lvl4pPr>
      <a:lvl5pPr algn="l" rtl="0" eaLnBrk="0" fontAlgn="base" hangingPunct="0">
        <a:spcBef>
          <a:spcPct val="0"/>
        </a:spcBef>
        <a:spcAft>
          <a:spcPct val="0"/>
        </a:spcAft>
        <a:defRPr sz="4000">
          <a:solidFill>
            <a:schemeClr val="tx2"/>
          </a:solidFill>
          <a:latin typeface="Tahoma" pitchFamily="34" charset="0"/>
        </a:defRPr>
      </a:lvl5pPr>
      <a:lvl6pPr marL="457200" algn="l" rtl="0" fontAlgn="base">
        <a:spcBef>
          <a:spcPct val="0"/>
        </a:spcBef>
        <a:spcAft>
          <a:spcPct val="0"/>
        </a:spcAft>
        <a:defRPr sz="4000">
          <a:solidFill>
            <a:schemeClr val="tx2"/>
          </a:solidFill>
          <a:latin typeface="Tahoma" pitchFamily="34" charset="0"/>
        </a:defRPr>
      </a:lvl6pPr>
      <a:lvl7pPr marL="914400" algn="l" rtl="0" fontAlgn="base">
        <a:spcBef>
          <a:spcPct val="0"/>
        </a:spcBef>
        <a:spcAft>
          <a:spcPct val="0"/>
        </a:spcAft>
        <a:defRPr sz="4000">
          <a:solidFill>
            <a:schemeClr val="tx2"/>
          </a:solidFill>
          <a:latin typeface="Tahoma" pitchFamily="34" charset="0"/>
        </a:defRPr>
      </a:lvl7pPr>
      <a:lvl8pPr marL="1371600" algn="l" rtl="0" fontAlgn="base">
        <a:spcBef>
          <a:spcPct val="0"/>
        </a:spcBef>
        <a:spcAft>
          <a:spcPct val="0"/>
        </a:spcAft>
        <a:defRPr sz="4000">
          <a:solidFill>
            <a:schemeClr val="tx2"/>
          </a:solidFill>
          <a:latin typeface="Tahoma" pitchFamily="34" charset="0"/>
        </a:defRPr>
      </a:lvl8pPr>
      <a:lvl9pPr marL="1828800" algn="l" rtl="0" fontAlgn="base">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9.png"/><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4.wmf"/><Relationship Id="rId3" Type="http://schemas.openxmlformats.org/officeDocument/2006/relationships/image" Target="../media/image9.png"/><Relationship Id="rId7" Type="http://schemas.openxmlformats.org/officeDocument/2006/relationships/image" Target="../media/image11.wmf"/><Relationship Id="rId12" Type="http://schemas.openxmlformats.org/officeDocument/2006/relationships/oleObject" Target="../embeddings/oleObject11.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2.wmf"/></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1.wmf"/><Relationship Id="rId2" Type="http://schemas.openxmlformats.org/officeDocument/2006/relationships/notesSlide" Target="../notesSlides/notesSlide14.xml"/><Relationship Id="rId16" Type="http://schemas.openxmlformats.org/officeDocument/2006/relationships/image" Target="../media/image23.wmf"/><Relationship Id="rId1" Type="http://schemas.openxmlformats.org/officeDocument/2006/relationships/slideLayout" Target="../slideLayouts/slideLayout2.xml"/><Relationship Id="rId6" Type="http://schemas.openxmlformats.org/officeDocument/2006/relationships/image" Target="../media/image18.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5.bin"/><Relationship Id="rId14" Type="http://schemas.openxmlformats.org/officeDocument/2006/relationships/image" Target="../media/image22.wmf"/></Relationships>
</file>

<file path=ppt/slides/_rels/slide29.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5.wmf"/><Relationship Id="rId5" Type="http://schemas.openxmlformats.org/officeDocument/2006/relationships/oleObject" Target="../embeddings/oleObject20.bin"/><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1.w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8.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5.bin"/><Relationship Id="rId14" Type="http://schemas.openxmlformats.org/officeDocument/2006/relationships/image" Target="../media/image32.wmf"/></Relationships>
</file>

<file path=ppt/slides/_rels/slide3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3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37.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image" Target="../media/image39.wmf"/><Relationship Id="rId5" Type="http://schemas.openxmlformats.org/officeDocument/2006/relationships/oleObject" Target="../embeddings/oleObject34.bin"/><Relationship Id="rId4" Type="http://schemas.openxmlformats.org/officeDocument/2006/relationships/image" Target="../media/image38.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1.xml"/><Relationship Id="rId1" Type="http://schemas.openxmlformats.org/officeDocument/2006/relationships/slideLayout" Target="../slideLayouts/slideLayout14.xml"/><Relationship Id="rId6" Type="http://schemas.openxmlformats.org/officeDocument/2006/relationships/image" Target="../media/image41.wmf"/><Relationship Id="rId5" Type="http://schemas.openxmlformats.org/officeDocument/2006/relationships/oleObject" Target="../embeddings/oleObject36.bin"/><Relationship Id="rId4" Type="http://schemas.openxmlformats.org/officeDocument/2006/relationships/image" Target="../media/image40.wmf"/></Relationships>
</file>

<file path=ppt/slides/_rels/slide36.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24.xml"/><Relationship Id="rId1" Type="http://schemas.openxmlformats.org/officeDocument/2006/relationships/slideLayout" Target="../slideLayouts/slideLayout15.xml"/><Relationship Id="rId6" Type="http://schemas.openxmlformats.org/officeDocument/2006/relationships/image" Target="../media/image44.wmf"/><Relationship Id="rId5" Type="http://schemas.openxmlformats.org/officeDocument/2006/relationships/oleObject" Target="../embeddings/oleObject38.bin"/><Relationship Id="rId4" Type="http://schemas.openxmlformats.org/officeDocument/2006/relationships/image" Target="../media/image43.wmf"/></Relationships>
</file>

<file path=ppt/slides/_rels/slide39.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40.bin"/><Relationship Id="rId1" Type="http://schemas.openxmlformats.org/officeDocument/2006/relationships/slideLayout" Target="../slideLayouts/slideLayout19.xml"/><Relationship Id="rId4" Type="http://schemas.openxmlformats.org/officeDocument/2006/relationships/image" Target="../media/image4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oleObject" Target="../embeddings/oleObject41.bin"/><Relationship Id="rId1" Type="http://schemas.openxmlformats.org/officeDocument/2006/relationships/slideLayout" Target="../slideLayouts/slideLayout28.xml"/><Relationship Id="rId5" Type="http://schemas.openxmlformats.org/officeDocument/2006/relationships/image" Target="../media/image49.wmf"/><Relationship Id="rId4" Type="http://schemas.openxmlformats.org/officeDocument/2006/relationships/oleObject" Target="../embeddings/oleObject42.bin"/></Relationships>
</file>

<file path=ppt/slides/_rels/slide41.xml.rels><?xml version="1.0" encoding="UTF-8" standalone="yes"?>
<Relationships xmlns="http://schemas.openxmlformats.org/package/2006/relationships"><Relationship Id="rId8" Type="http://schemas.openxmlformats.org/officeDocument/2006/relationships/image" Target="../media/image52.e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notesSlide" Target="../notesSlides/notesSlide25.xml"/><Relationship Id="rId1" Type="http://schemas.openxmlformats.org/officeDocument/2006/relationships/slideLayout" Target="../slideLayouts/slideLayout31.xml"/><Relationship Id="rId6" Type="http://schemas.openxmlformats.org/officeDocument/2006/relationships/image" Target="../media/image51.emf"/><Relationship Id="rId5" Type="http://schemas.openxmlformats.org/officeDocument/2006/relationships/oleObject" Target="../embeddings/oleObject44.bin"/><Relationship Id="rId4" Type="http://schemas.openxmlformats.org/officeDocument/2006/relationships/image" Target="../media/image50.emf"/></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image" Target="../media/image49.wmf"/><Relationship Id="rId7" Type="http://schemas.openxmlformats.org/officeDocument/2006/relationships/image" Target="../media/image54.wmf"/><Relationship Id="rId2" Type="http://schemas.openxmlformats.org/officeDocument/2006/relationships/oleObject" Target="../embeddings/oleObject46.bin"/><Relationship Id="rId1" Type="http://schemas.openxmlformats.org/officeDocument/2006/relationships/slideLayout" Target="../slideLayouts/slideLayout28.xml"/><Relationship Id="rId6" Type="http://schemas.openxmlformats.org/officeDocument/2006/relationships/oleObject" Target="../embeddings/oleObject48.bin"/><Relationship Id="rId11" Type="http://schemas.openxmlformats.org/officeDocument/2006/relationships/image" Target="../media/image56.wmf"/><Relationship Id="rId5" Type="http://schemas.openxmlformats.org/officeDocument/2006/relationships/image" Target="../media/image53.w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55.w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8" Type="http://schemas.openxmlformats.org/officeDocument/2006/relationships/image" Target="../media/image59.e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notesSlide" Target="../notesSlides/notesSlide27.xml"/><Relationship Id="rId1" Type="http://schemas.openxmlformats.org/officeDocument/2006/relationships/slideLayout" Target="../slideLayouts/slideLayout19.xml"/><Relationship Id="rId6" Type="http://schemas.openxmlformats.org/officeDocument/2006/relationships/image" Target="../media/image58.emf"/><Relationship Id="rId5" Type="http://schemas.openxmlformats.org/officeDocument/2006/relationships/oleObject" Target="../embeddings/oleObject52.bin"/><Relationship Id="rId4" Type="http://schemas.openxmlformats.org/officeDocument/2006/relationships/image" Target="../media/image57.emf"/></Relationships>
</file>

<file path=ppt/slides/_rels/slide45.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7.xml"/></Relationships>
</file>

<file path=ppt/slides/_rels/slide46.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oleObject" Target="../embeddings/oleObject54.bin"/><Relationship Id="rId1" Type="http://schemas.openxmlformats.org/officeDocument/2006/relationships/slideLayout" Target="../slideLayouts/slideLayout2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65.png"/><Relationship Id="rId1" Type="http://schemas.openxmlformats.org/officeDocument/2006/relationships/slideLayout" Target="../slideLayouts/slideLayout1.xml"/><Relationship Id="rId6" Type="http://schemas.openxmlformats.org/officeDocument/2006/relationships/image" Target="../media/image68.png"/><Relationship Id="rId5" Type="http://schemas.openxmlformats.org/officeDocument/2006/relationships/image" Target="../media/image67.png"/><Relationship Id="rId4" Type="http://schemas.openxmlformats.org/officeDocument/2006/relationships/image" Target="../media/image66.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7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image" Target="../media/image74.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1.xml"/><Relationship Id="rId4" Type="http://schemas.openxmlformats.org/officeDocument/2006/relationships/image" Target="../media/image7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Pearson_product_moment_correlation_coefficient" TargetMode="External"/><Relationship Id="rId2" Type="http://schemas.openxmlformats.org/officeDocument/2006/relationships/hyperlink" Target="https://en.wikipedia.org/wiki/Errors_and_residuals_in_statistic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4241" y="2426604"/>
            <a:ext cx="6748409" cy="1200329"/>
          </a:xfrm>
          <a:prstGeom prst="rect">
            <a:avLst/>
          </a:prstGeom>
          <a:noFill/>
        </p:spPr>
        <p:txBody>
          <a:bodyPr wrap="square" rtlCol="0">
            <a:spAutoFit/>
          </a:bodyPr>
          <a:lstStyle/>
          <a:p>
            <a:pPr algn="ctr"/>
            <a:r>
              <a:rPr lang="tr-TR" sz="3600" b="1" dirty="0">
                <a:solidFill>
                  <a:srgbClr val="800000"/>
                </a:solidFill>
                <a:latin typeface="Calibri" pitchFamily="34" charset="0"/>
              </a:rPr>
              <a:t>CHAPTER 9</a:t>
            </a:r>
          </a:p>
          <a:p>
            <a:pPr algn="ctr"/>
            <a:r>
              <a:rPr lang="en-US" sz="3600" b="1" dirty="0">
                <a:solidFill>
                  <a:srgbClr val="800000"/>
                </a:solidFill>
                <a:latin typeface="Calibri" pitchFamily="34" charset="0"/>
              </a:rPr>
              <a:t>SIMPLE LINEAR REGRESSION</a:t>
            </a:r>
          </a:p>
        </p:txBody>
      </p:sp>
    </p:spTree>
    <p:extLst>
      <p:ext uri="{BB962C8B-B14F-4D97-AF65-F5344CB8AC3E}">
        <p14:creationId xmlns:p14="http://schemas.microsoft.com/office/powerpoint/2010/main" val="258567452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11-02 at 08.54.3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6695" y="1167697"/>
            <a:ext cx="6096000" cy="4216400"/>
          </a:xfrm>
          <a:prstGeom prst="rect">
            <a:avLst/>
          </a:prstGeom>
        </p:spPr>
      </p:pic>
      <p:sp>
        <p:nvSpPr>
          <p:cNvPr id="5" name="TextBox 4"/>
          <p:cNvSpPr txBox="1"/>
          <p:nvPr/>
        </p:nvSpPr>
        <p:spPr>
          <a:xfrm>
            <a:off x="6974646" y="1325953"/>
            <a:ext cx="1804572"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dirty="0"/>
              <a:t>Y = a + </a:t>
            </a:r>
            <a:r>
              <a:rPr lang="en-US" sz="2400" dirty="0" err="1"/>
              <a:t>bX</a:t>
            </a:r>
            <a:endParaRPr lang="en-US" sz="2400" dirty="0"/>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228600"/>
            <a:ext cx="8229600" cy="990600"/>
          </a:xfrm>
        </p:spPr>
        <p:txBody>
          <a:bodyPr/>
          <a:lstStyle/>
          <a:p>
            <a:pPr eaLnBrk="1" hangingPunct="1"/>
            <a:r>
              <a:rPr lang="en-US" altLang="tr-TR" sz="2000"/>
              <a:t>Linear regression model</a:t>
            </a:r>
            <a:br>
              <a:rPr lang="tr-TR" altLang="tr-TR" sz="2000"/>
            </a:br>
            <a:r>
              <a:rPr lang="tr-TR" altLang="tr-TR" sz="2000"/>
              <a:t>y = a + bx</a:t>
            </a:r>
            <a:br>
              <a:rPr lang="tr-TR" altLang="tr-TR" sz="2000"/>
            </a:br>
            <a:endParaRPr lang="en-US" altLang="tr-TR" sz="2000"/>
          </a:p>
        </p:txBody>
      </p:sp>
      <p:pic>
        <p:nvPicPr>
          <p:cNvPr id="92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47800"/>
            <a:ext cx="6324600" cy="477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37614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49275" y="107576"/>
            <a:ext cx="8042276" cy="688837"/>
          </a:xfrm>
        </p:spPr>
        <p:txBody>
          <a:bodyPr/>
          <a:lstStyle/>
          <a:p>
            <a:pPr eaLnBrk="1" hangingPunct="1"/>
            <a:r>
              <a:rPr lang="en-US" altLang="tr-TR" dirty="0"/>
              <a:t>Terminology</a:t>
            </a:r>
          </a:p>
        </p:txBody>
      </p:sp>
      <p:sp>
        <p:nvSpPr>
          <p:cNvPr id="472067" name="Rectangle 3"/>
          <p:cNvSpPr>
            <a:spLocks noGrp="1" noChangeArrowheads="1"/>
          </p:cNvSpPr>
          <p:nvPr>
            <p:ph type="body" idx="1"/>
          </p:nvPr>
        </p:nvSpPr>
        <p:spPr>
          <a:xfrm>
            <a:off x="381000" y="1143000"/>
            <a:ext cx="8229600" cy="5029200"/>
          </a:xfrm>
        </p:spPr>
        <p:txBody>
          <a:bodyPr>
            <a:normAutofit fontScale="92500" lnSpcReduction="10000"/>
          </a:bodyPr>
          <a:lstStyle/>
          <a:p>
            <a:pPr marL="0" indent="0" algn="just">
              <a:buFontTx/>
              <a:buNone/>
              <a:defRPr/>
            </a:pPr>
            <a:r>
              <a:rPr lang="en-US" sz="2400" b="1" dirty="0">
                <a:solidFill>
                  <a:schemeClr val="tx1"/>
                </a:solidFill>
                <a:latin typeface="Arial" panose="020B0604020202020204" pitchFamily="34" charset="0"/>
                <a:cs typeface="Arial" panose="020B0604020202020204" pitchFamily="34" charset="0"/>
              </a:rPr>
              <a:t>Simple linear regression</a:t>
            </a:r>
            <a:r>
              <a:rPr lang="en-US" sz="2400" dirty="0">
                <a:solidFill>
                  <a:schemeClr val="tx1"/>
                </a:solidFill>
                <a:latin typeface="Arial" panose="020B0604020202020204" pitchFamily="34" charset="0"/>
                <a:cs typeface="Arial" panose="020B0604020202020204" pitchFamily="34" charset="0"/>
              </a:rPr>
              <a:t> is a statistical method that allows us to summarize and study relationships between two continuous (quantitative) variables:</a:t>
            </a:r>
          </a:p>
          <a:p>
            <a:pPr algn="just">
              <a:defRPr/>
            </a:pPr>
            <a:r>
              <a:rPr lang="en-US" sz="2400" dirty="0">
                <a:solidFill>
                  <a:schemeClr val="tx1"/>
                </a:solidFill>
                <a:latin typeface="Arial" panose="020B0604020202020204" pitchFamily="34" charset="0"/>
                <a:cs typeface="Arial" panose="020B0604020202020204" pitchFamily="34" charset="0"/>
              </a:rPr>
              <a:t>One variable, denoted </a:t>
            </a:r>
            <a:r>
              <a:rPr lang="en-US" sz="2400" i="1" dirty="0">
                <a:solidFill>
                  <a:schemeClr val="tx1"/>
                </a:solidFill>
                <a:latin typeface="Arial" panose="020B0604020202020204" pitchFamily="34" charset="0"/>
                <a:cs typeface="Arial" panose="020B0604020202020204" pitchFamily="34" charset="0"/>
              </a:rPr>
              <a:t>x</a:t>
            </a:r>
            <a:r>
              <a:rPr lang="en-US" sz="2400" dirty="0">
                <a:solidFill>
                  <a:schemeClr val="tx1"/>
                </a:solidFill>
                <a:latin typeface="Arial" panose="020B0604020202020204" pitchFamily="34" charset="0"/>
                <a:cs typeface="Arial" panose="020B0604020202020204" pitchFamily="34" charset="0"/>
              </a:rPr>
              <a:t>, is regarded as the </a:t>
            </a:r>
            <a:r>
              <a:rPr lang="en-US" sz="2400" b="1" dirty="0">
                <a:solidFill>
                  <a:schemeClr val="tx1"/>
                </a:solidFill>
                <a:latin typeface="Arial" panose="020B0604020202020204" pitchFamily="34" charset="0"/>
                <a:cs typeface="Arial" panose="020B0604020202020204" pitchFamily="34" charset="0"/>
              </a:rPr>
              <a:t>predictor</a:t>
            </a:r>
            <a:r>
              <a:rPr lang="en-US" sz="2400"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explanatory</a:t>
            </a:r>
            <a:r>
              <a:rPr lang="en-US" sz="2400" dirty="0">
                <a:solidFill>
                  <a:schemeClr val="tx1"/>
                </a:solidFill>
                <a:latin typeface="Arial" panose="020B0604020202020204" pitchFamily="34" charset="0"/>
                <a:cs typeface="Arial" panose="020B0604020202020204" pitchFamily="34" charset="0"/>
              </a:rPr>
              <a:t>, or </a:t>
            </a:r>
            <a:r>
              <a:rPr lang="en-US" sz="2400" b="1" dirty="0">
                <a:solidFill>
                  <a:schemeClr val="tx1"/>
                </a:solidFill>
                <a:latin typeface="Arial" panose="020B0604020202020204" pitchFamily="34" charset="0"/>
                <a:cs typeface="Arial" panose="020B0604020202020204" pitchFamily="34" charset="0"/>
              </a:rPr>
              <a:t>independent</a:t>
            </a:r>
            <a:r>
              <a:rPr lang="en-US" sz="2400" dirty="0">
                <a:solidFill>
                  <a:schemeClr val="tx1"/>
                </a:solidFill>
                <a:latin typeface="Arial" panose="020B0604020202020204" pitchFamily="34" charset="0"/>
                <a:cs typeface="Arial" panose="020B0604020202020204" pitchFamily="34" charset="0"/>
              </a:rPr>
              <a:t> variable.</a:t>
            </a:r>
          </a:p>
          <a:p>
            <a:pPr algn="just">
              <a:defRPr/>
            </a:pPr>
            <a:r>
              <a:rPr lang="en-US" sz="2400" dirty="0">
                <a:solidFill>
                  <a:schemeClr val="tx1"/>
                </a:solidFill>
                <a:latin typeface="Arial" panose="020B0604020202020204" pitchFamily="34" charset="0"/>
                <a:cs typeface="Arial" panose="020B0604020202020204" pitchFamily="34" charset="0"/>
              </a:rPr>
              <a:t>The other variable, denoted </a:t>
            </a:r>
            <a:r>
              <a:rPr lang="en-US" sz="2400" i="1" dirty="0">
                <a:solidFill>
                  <a:schemeClr val="tx1"/>
                </a:solidFill>
                <a:latin typeface="Arial" panose="020B0604020202020204" pitchFamily="34" charset="0"/>
                <a:cs typeface="Arial" panose="020B0604020202020204" pitchFamily="34" charset="0"/>
              </a:rPr>
              <a:t>y</a:t>
            </a:r>
            <a:r>
              <a:rPr lang="en-US" sz="2400" dirty="0">
                <a:solidFill>
                  <a:schemeClr val="tx1"/>
                </a:solidFill>
                <a:latin typeface="Arial" panose="020B0604020202020204" pitchFamily="34" charset="0"/>
                <a:cs typeface="Arial" panose="020B0604020202020204" pitchFamily="34" charset="0"/>
              </a:rPr>
              <a:t>, is regarded as the </a:t>
            </a:r>
            <a:r>
              <a:rPr lang="en-US" sz="2400" b="1" dirty="0">
                <a:solidFill>
                  <a:schemeClr val="tx1"/>
                </a:solidFill>
                <a:latin typeface="Arial" panose="020B0604020202020204" pitchFamily="34" charset="0"/>
                <a:cs typeface="Arial" panose="020B0604020202020204" pitchFamily="34" charset="0"/>
              </a:rPr>
              <a:t>response</a:t>
            </a:r>
            <a:r>
              <a:rPr lang="en-US" sz="2400"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outcome</a:t>
            </a:r>
            <a:r>
              <a:rPr lang="en-US" sz="2400" dirty="0">
                <a:solidFill>
                  <a:schemeClr val="tx1"/>
                </a:solidFill>
                <a:latin typeface="Arial" panose="020B0604020202020204" pitchFamily="34" charset="0"/>
                <a:cs typeface="Arial" panose="020B0604020202020204" pitchFamily="34" charset="0"/>
              </a:rPr>
              <a:t>, or </a:t>
            </a:r>
            <a:r>
              <a:rPr lang="en-US" sz="2400" b="1" dirty="0">
                <a:solidFill>
                  <a:schemeClr val="tx1"/>
                </a:solidFill>
                <a:latin typeface="Arial" panose="020B0604020202020204" pitchFamily="34" charset="0"/>
                <a:cs typeface="Arial" panose="020B0604020202020204" pitchFamily="34" charset="0"/>
              </a:rPr>
              <a:t>dependent</a:t>
            </a:r>
            <a:r>
              <a:rPr lang="en-US" sz="2400" dirty="0">
                <a:solidFill>
                  <a:schemeClr val="tx1"/>
                </a:solidFill>
                <a:latin typeface="Arial" panose="020B0604020202020204" pitchFamily="34" charset="0"/>
                <a:cs typeface="Arial" panose="020B0604020202020204" pitchFamily="34" charset="0"/>
              </a:rPr>
              <a:t> variable.</a:t>
            </a:r>
          </a:p>
          <a:p>
            <a:pPr marL="0" indent="0" algn="just" eaLnBrk="1" hangingPunct="1">
              <a:buFontTx/>
              <a:buNone/>
              <a:defRPr/>
            </a:pPr>
            <a:endParaRPr lang="tr-TR" altLang="tr-TR" sz="2400" dirty="0">
              <a:solidFill>
                <a:schemeClr val="tx1"/>
              </a:solidFill>
              <a:latin typeface="Arial" panose="020B0604020202020204" pitchFamily="34" charset="0"/>
              <a:cs typeface="Arial" panose="020B0604020202020204" pitchFamily="34" charset="0"/>
            </a:endParaRPr>
          </a:p>
          <a:p>
            <a:pPr marL="0" indent="0" algn="just" eaLnBrk="1" hangingPunct="1">
              <a:buFontTx/>
              <a:buNone/>
              <a:defRPr/>
            </a:pPr>
            <a:r>
              <a:rPr lang="en-US" altLang="tr-TR" sz="2400" dirty="0">
                <a:solidFill>
                  <a:schemeClr val="tx1"/>
                </a:solidFill>
                <a:latin typeface="Arial" panose="020B0604020202020204" pitchFamily="34" charset="0"/>
                <a:cs typeface="Arial" panose="020B0604020202020204" pitchFamily="34" charset="0"/>
              </a:rPr>
              <a:t>Dependent variable (DV) = response variable = left-hand side (LHS) variable</a:t>
            </a:r>
          </a:p>
          <a:p>
            <a:pPr marL="0" indent="0" algn="just" eaLnBrk="1" hangingPunct="1">
              <a:buFontTx/>
              <a:buNone/>
              <a:defRPr/>
            </a:pPr>
            <a:r>
              <a:rPr lang="en-US" altLang="tr-TR" sz="2400" dirty="0">
                <a:solidFill>
                  <a:schemeClr val="tx1"/>
                </a:solidFill>
                <a:latin typeface="Arial" panose="020B0604020202020204" pitchFamily="34" charset="0"/>
                <a:cs typeface="Arial" panose="020B0604020202020204" pitchFamily="34" charset="0"/>
              </a:rPr>
              <a:t>Independent variables (IV) = explanatory variables = right-hand side (RHS) variables = </a:t>
            </a:r>
            <a:r>
              <a:rPr lang="en-US" altLang="tr-TR" sz="2400" dirty="0" err="1">
                <a:solidFill>
                  <a:schemeClr val="tx1"/>
                </a:solidFill>
                <a:latin typeface="Arial" panose="020B0604020202020204" pitchFamily="34" charset="0"/>
                <a:cs typeface="Arial" panose="020B0604020202020204" pitchFamily="34" charset="0"/>
              </a:rPr>
              <a:t>regressor</a:t>
            </a:r>
            <a:r>
              <a:rPr lang="en-US" altLang="tr-TR" sz="2400" dirty="0">
                <a:solidFill>
                  <a:schemeClr val="tx1"/>
                </a:solidFill>
                <a:latin typeface="Arial" panose="020B0604020202020204" pitchFamily="34" charset="0"/>
                <a:cs typeface="Arial" panose="020B0604020202020204" pitchFamily="34" charset="0"/>
              </a:rPr>
              <a:t> </a:t>
            </a:r>
          </a:p>
          <a:p>
            <a:pPr marL="0" indent="0" eaLnBrk="1" hangingPunct="1">
              <a:buFontTx/>
              <a:buNone/>
              <a:defRPr/>
            </a:pPr>
            <a:endParaRPr lang="en-US" altLang="tr-TR" dirty="0"/>
          </a:p>
        </p:txBody>
      </p:sp>
    </p:spTree>
    <p:extLst>
      <p:ext uri="{BB962C8B-B14F-4D97-AF65-F5344CB8AC3E}">
        <p14:creationId xmlns:p14="http://schemas.microsoft.com/office/powerpoint/2010/main" val="369612923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46157"/>
            <a:ext cx="8046719" cy="942564"/>
          </a:xfrm>
        </p:spPr>
        <p:txBody>
          <a:bodyPr/>
          <a:lstStyle/>
          <a:p>
            <a:pPr algn="just"/>
            <a:r>
              <a:rPr lang="en-US" sz="3000" dirty="0">
                <a:latin typeface="Tahoma" panose="020B0604030504040204" pitchFamily="34" charset="0"/>
                <a:ea typeface="Tahoma" panose="020B0604030504040204" pitchFamily="34" charset="0"/>
                <a:cs typeface="Tahoma" panose="020B0604030504040204" pitchFamily="34" charset="0"/>
              </a:rPr>
              <a:t>These questions can be asked by regression</a:t>
            </a:r>
          </a:p>
        </p:txBody>
      </p:sp>
      <p:sp>
        <p:nvSpPr>
          <p:cNvPr id="6" name="Metin kutusu 5">
            <a:extLst>
              <a:ext uri="{FF2B5EF4-FFF2-40B4-BE49-F238E27FC236}">
                <a16:creationId xmlns:a16="http://schemas.microsoft.com/office/drawing/2014/main" id="{2B6A19AC-0F56-8CDE-4013-066EB639631C}"/>
              </a:ext>
            </a:extLst>
          </p:cNvPr>
          <p:cNvSpPr txBox="1"/>
          <p:nvPr/>
        </p:nvSpPr>
        <p:spPr>
          <a:xfrm>
            <a:off x="243840" y="1645868"/>
            <a:ext cx="8214360" cy="4085734"/>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300"/>
              </a:spcBef>
              <a:spcAft>
                <a:spcPts val="0"/>
              </a:spcAft>
              <a:buClr>
                <a:srgbClr val="2C7C9F">
                  <a:lumMod val="60000"/>
                  <a:lumOff val="40000"/>
                </a:srgbClr>
              </a:buClr>
              <a:buSzPct val="110000"/>
              <a:buFont typeface="Wingdings 2" pitchFamily="18" charset="2"/>
              <a:buAutoNum type="arabicPeriod"/>
              <a:tabLst/>
              <a:defRPr/>
            </a:pPr>
            <a:r>
              <a:rPr kumimoji="0" lang="en-US" sz="2800" b="0" i="0" u="none" strike="noStrike" kern="1200" cap="none" spc="0" normalizeH="0" baseline="0" noProof="0" dirty="0">
                <a:ln>
                  <a:noFill/>
                </a:ln>
                <a:solidFill>
                  <a:srgbClr val="000000"/>
                </a:solidFill>
                <a:effectLst/>
                <a:uLnTx/>
                <a:uFillTx/>
                <a:latin typeface="Calibri" pitchFamily="34" charset="0"/>
                <a:ea typeface="+mn-ea"/>
                <a:cs typeface="+mn-cs"/>
              </a:rPr>
              <a:t>Is there an association between independent variables and the dependent variable?</a:t>
            </a:r>
          </a:p>
          <a:p>
            <a:pPr marL="342900" marR="0" lvl="0" indent="-342900" algn="just" defTabSz="914400" rtl="0" eaLnBrk="1" fontAlgn="auto" latinLnBrk="0" hangingPunct="1">
              <a:lnSpc>
                <a:spcPct val="100000"/>
              </a:lnSpc>
              <a:spcBef>
                <a:spcPts val="300"/>
              </a:spcBef>
              <a:spcAft>
                <a:spcPts val="0"/>
              </a:spcAft>
              <a:buClr>
                <a:srgbClr val="2C7C9F">
                  <a:lumMod val="60000"/>
                  <a:lumOff val="40000"/>
                </a:srgbClr>
              </a:buClr>
              <a:buSzPct val="110000"/>
              <a:buFont typeface="Wingdings 2" pitchFamily="18" charset="2"/>
              <a:buAutoNum type="arabicPeriod"/>
              <a:tabLst/>
              <a:defRPr/>
            </a:pPr>
            <a:r>
              <a:rPr kumimoji="0" lang="en-US" sz="2800" b="0" i="0" u="none" strike="noStrike" kern="1200" cap="none" spc="0" normalizeH="0" baseline="0" noProof="0" dirty="0">
                <a:ln>
                  <a:noFill/>
                </a:ln>
                <a:solidFill>
                  <a:srgbClr val="000000"/>
                </a:solidFill>
                <a:effectLst/>
                <a:uLnTx/>
                <a:uFillTx/>
                <a:latin typeface="Calibri" pitchFamily="34" charset="0"/>
                <a:ea typeface="+mn-ea"/>
                <a:cs typeface="+mn-cs"/>
              </a:rPr>
              <a:t>Does the independent variable(s) explain the variation in dependent variable?</a:t>
            </a:r>
          </a:p>
          <a:p>
            <a:pPr marL="342900" marR="0" lvl="0" indent="-342900" algn="just" defTabSz="914400" rtl="0" eaLnBrk="1" fontAlgn="auto" latinLnBrk="0" hangingPunct="1">
              <a:lnSpc>
                <a:spcPct val="100000"/>
              </a:lnSpc>
              <a:spcBef>
                <a:spcPts val="300"/>
              </a:spcBef>
              <a:spcAft>
                <a:spcPts val="0"/>
              </a:spcAft>
              <a:buClr>
                <a:srgbClr val="2C7C9F">
                  <a:lumMod val="60000"/>
                  <a:lumOff val="40000"/>
                </a:srgbClr>
              </a:buClr>
              <a:buSzPct val="110000"/>
              <a:buFont typeface="Wingdings 2" pitchFamily="18" charset="2"/>
              <a:buAutoNum type="arabicPeriod"/>
              <a:tabLst/>
              <a:defRPr/>
            </a:pPr>
            <a:r>
              <a:rPr kumimoji="0" lang="en-US" sz="2800" b="0" i="0" u="none" strike="noStrike" kern="1200" cap="none" spc="0" normalizeH="0" baseline="0" noProof="0" dirty="0">
                <a:ln>
                  <a:noFill/>
                </a:ln>
                <a:solidFill>
                  <a:srgbClr val="000000"/>
                </a:solidFill>
                <a:effectLst/>
                <a:uLnTx/>
                <a:uFillTx/>
                <a:latin typeface="Calibri" pitchFamily="34" charset="0"/>
                <a:ea typeface="+mn-ea"/>
                <a:cs typeface="+mn-cs"/>
              </a:rPr>
              <a:t>Is the causal relation between the independent variable(s) and dependent variable linear or non</a:t>
            </a:r>
            <a:r>
              <a:rPr kumimoji="0" lang="tr-TR" sz="2800" b="0" i="0" u="none" strike="noStrike" kern="1200" cap="none" spc="0" normalizeH="0" baseline="0" noProof="0" dirty="0">
                <a:ln>
                  <a:noFill/>
                </a:ln>
                <a:solidFill>
                  <a:srgbClr val="000000"/>
                </a:solidFill>
                <a:effectLst/>
                <a:uLnTx/>
                <a:uFillTx/>
                <a:latin typeface="Calibri" pitchFamily="34" charset="0"/>
                <a:ea typeface="+mn-ea"/>
                <a:cs typeface="+mn-cs"/>
              </a:rPr>
              <a:t>-</a:t>
            </a:r>
            <a:r>
              <a:rPr kumimoji="0" lang="en-US" sz="2800" b="0" i="0" u="none" strike="noStrike" kern="1200" cap="none" spc="0" normalizeH="0" baseline="0" noProof="0" dirty="0">
                <a:ln>
                  <a:noFill/>
                </a:ln>
                <a:solidFill>
                  <a:srgbClr val="000000"/>
                </a:solidFill>
                <a:effectLst/>
                <a:uLnTx/>
                <a:uFillTx/>
                <a:latin typeface="Calibri" pitchFamily="34" charset="0"/>
                <a:ea typeface="+mn-ea"/>
                <a:cs typeface="+mn-cs"/>
              </a:rPr>
              <a:t> linear?</a:t>
            </a:r>
          </a:p>
          <a:p>
            <a:pPr marL="342900" marR="0" lvl="0" indent="-342900" algn="just" defTabSz="914400" rtl="0" eaLnBrk="1" fontAlgn="auto" latinLnBrk="0" hangingPunct="1">
              <a:lnSpc>
                <a:spcPct val="100000"/>
              </a:lnSpc>
              <a:spcBef>
                <a:spcPts val="300"/>
              </a:spcBef>
              <a:spcAft>
                <a:spcPts val="0"/>
              </a:spcAft>
              <a:buClr>
                <a:srgbClr val="2C7C9F">
                  <a:lumMod val="60000"/>
                  <a:lumOff val="40000"/>
                </a:srgbClr>
              </a:buClr>
              <a:buSzPct val="110000"/>
              <a:buFont typeface="Wingdings 2" pitchFamily="18" charset="2"/>
              <a:buAutoNum type="arabicPeriod"/>
              <a:tabLst/>
              <a:defRPr/>
            </a:pPr>
            <a:r>
              <a:rPr kumimoji="0" lang="en-US" sz="2800" b="0" i="0" u="none" strike="noStrike" kern="1200" cap="none" spc="0" normalizeH="0" baseline="0" noProof="0" dirty="0">
                <a:ln>
                  <a:noFill/>
                </a:ln>
                <a:solidFill>
                  <a:srgbClr val="000000"/>
                </a:solidFill>
                <a:effectLst/>
                <a:uLnTx/>
                <a:uFillTx/>
                <a:latin typeface="Calibri" pitchFamily="34" charset="0"/>
                <a:ea typeface="+mn-ea"/>
                <a:cs typeface="+mn-cs"/>
              </a:rPr>
              <a:t>In dynamic regression can we make any estimation for the future?</a:t>
            </a:r>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486150" y="2590800"/>
            <a:ext cx="2305050" cy="762000"/>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11267" name="Rectangle 3"/>
          <p:cNvSpPr>
            <a:spLocks noGrp="1" noChangeArrowheads="1"/>
          </p:cNvSpPr>
          <p:nvPr>
            <p:ph type="title"/>
          </p:nvPr>
        </p:nvSpPr>
        <p:spPr>
          <a:xfrm>
            <a:off x="1371600" y="330200"/>
            <a:ext cx="6629400" cy="842963"/>
          </a:xfrm>
          <a:noFill/>
          <a:ln>
            <a:miter lim="800000"/>
            <a:headEnd/>
            <a:tailEnd/>
          </a:ln>
        </p:spPr>
        <p:txBody>
          <a:bodyPr lIns="90488" tIns="44450" rIns="90488" bIns="44450"/>
          <a:lstStyle/>
          <a:p>
            <a:pPr eaLnBrk="1" hangingPunct="1"/>
            <a:r>
              <a:rPr lang="en-US" altLang="tr-TR" sz="3600"/>
              <a:t>Simple Linear Regression Model</a:t>
            </a:r>
          </a:p>
        </p:txBody>
      </p:sp>
      <p:sp>
        <p:nvSpPr>
          <p:cNvPr id="11268" name="Text Box 4"/>
          <p:cNvSpPr txBox="1">
            <a:spLocks noChangeArrowheads="1"/>
          </p:cNvSpPr>
          <p:nvPr/>
        </p:nvSpPr>
        <p:spPr bwMode="auto">
          <a:xfrm>
            <a:off x="3660775" y="2740025"/>
            <a:ext cx="19431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buClr>
                <a:srgbClr val="66FFFF"/>
              </a:buClr>
              <a:buSzPct val="75000"/>
              <a:buFont typeface="Monotype Sorts" pitchFamily="2" charset="2"/>
              <a:buNone/>
              <a:defRPr/>
            </a:pPr>
            <a:r>
              <a:rPr lang="en-US" sz="2200" i="1">
                <a:effectLst>
                  <a:outerShdw blurRad="38100" dist="38100" dir="2700000" algn="tl">
                    <a:srgbClr val="C0C0C0"/>
                  </a:outerShdw>
                </a:effectLst>
                <a:latin typeface="Book Antiqua" pitchFamily="18" charset="0"/>
              </a:rPr>
              <a:t>y</a:t>
            </a:r>
            <a:r>
              <a:rPr lang="en-US" sz="2200">
                <a:effectLst>
                  <a:outerShdw blurRad="38100" dist="38100" dir="2700000" algn="tl">
                    <a:srgbClr val="C0C0C0"/>
                  </a:outerShdw>
                </a:effectLst>
                <a:latin typeface="Book Antiqua" pitchFamily="18" charset="0"/>
              </a:rPr>
              <a:t> = </a:t>
            </a:r>
            <a:r>
              <a:rPr lang="en-US" sz="2200" i="1">
                <a:effectLst>
                  <a:outerShdw blurRad="38100" dist="38100" dir="2700000" algn="tl">
                    <a:srgbClr val="C0C0C0"/>
                  </a:outerShdw>
                </a:effectLst>
                <a:latin typeface="Symbol" pitchFamily="18" charset="2"/>
              </a:rPr>
              <a:t>b</a:t>
            </a:r>
            <a:r>
              <a:rPr lang="en-US" sz="2200" baseline="-25000">
                <a:effectLst>
                  <a:outerShdw blurRad="38100" dist="38100" dir="2700000" algn="tl">
                    <a:srgbClr val="C0C0C0"/>
                  </a:outerShdw>
                </a:effectLst>
                <a:latin typeface="Book Antiqua" pitchFamily="18" charset="0"/>
              </a:rPr>
              <a:t>0</a:t>
            </a:r>
            <a:r>
              <a:rPr lang="en-US" sz="2200">
                <a:effectLst>
                  <a:outerShdw blurRad="38100" dist="38100" dir="2700000" algn="tl">
                    <a:srgbClr val="C0C0C0"/>
                  </a:outerShdw>
                </a:effectLst>
                <a:latin typeface="Book Antiqua" pitchFamily="18" charset="0"/>
              </a:rPr>
              <a:t> + </a:t>
            </a:r>
            <a:r>
              <a:rPr lang="en-US" sz="2200" i="1">
                <a:effectLst>
                  <a:outerShdw blurRad="38100" dist="38100" dir="2700000" algn="tl">
                    <a:srgbClr val="C0C0C0"/>
                  </a:outerShdw>
                </a:effectLst>
                <a:latin typeface="Symbol" pitchFamily="18" charset="2"/>
              </a:rPr>
              <a:t>b</a:t>
            </a:r>
            <a:r>
              <a:rPr lang="en-US" sz="2200" baseline="-25000">
                <a:effectLst>
                  <a:outerShdw blurRad="38100" dist="38100" dir="2700000" algn="tl">
                    <a:srgbClr val="C0C0C0"/>
                  </a:outerShdw>
                </a:effectLst>
                <a:latin typeface="Book Antiqua" pitchFamily="18" charset="0"/>
              </a:rPr>
              <a:t>1</a:t>
            </a:r>
            <a:r>
              <a:rPr lang="en-US" sz="2200" i="1">
                <a:effectLst>
                  <a:outerShdw blurRad="38100" dist="38100" dir="2700000" algn="tl">
                    <a:srgbClr val="C0C0C0"/>
                  </a:outerShdw>
                </a:effectLst>
                <a:latin typeface="Book Antiqua" pitchFamily="18" charset="0"/>
              </a:rPr>
              <a:t>x</a:t>
            </a:r>
            <a:r>
              <a:rPr lang="en-US" sz="2200">
                <a:effectLst>
                  <a:outerShdw blurRad="38100" dist="38100" dir="2700000" algn="tl">
                    <a:srgbClr val="C0C0C0"/>
                  </a:outerShdw>
                </a:effectLst>
                <a:latin typeface="Book Antiqua" pitchFamily="18" charset="0"/>
              </a:rPr>
              <a:t> +</a:t>
            </a:r>
            <a:r>
              <a:rPr lang="en-US" sz="2200" i="1">
                <a:effectLst>
                  <a:outerShdw blurRad="38100" dist="38100" dir="2700000" algn="tl">
                    <a:srgbClr val="C0C0C0"/>
                  </a:outerShdw>
                </a:effectLst>
                <a:latin typeface="Symbol" pitchFamily="18" charset="2"/>
              </a:rPr>
              <a:t>e</a:t>
            </a:r>
            <a:endParaRPr lang="en-US" sz="2200">
              <a:effectLst>
                <a:outerShdw blurRad="38100" dist="38100" dir="2700000" algn="tl">
                  <a:srgbClr val="C0C0C0"/>
                </a:outerShdw>
              </a:effectLst>
              <a:latin typeface="Book Antiqua" pitchFamily="18" charset="0"/>
            </a:endParaRPr>
          </a:p>
        </p:txBody>
      </p:sp>
      <p:sp>
        <p:nvSpPr>
          <p:cNvPr id="11269" name="Text Box 5"/>
          <p:cNvSpPr txBox="1">
            <a:spLocks noChangeArrowheads="1"/>
          </p:cNvSpPr>
          <p:nvPr/>
        </p:nvSpPr>
        <p:spPr bwMode="auto">
          <a:xfrm>
            <a:off x="1089025" y="3348038"/>
            <a:ext cx="696912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buClr>
                <a:srgbClr val="66FFFF"/>
              </a:buClr>
              <a:buSzPct val="75000"/>
              <a:buFont typeface="Monotype Sorts" pitchFamily="2" charset="2"/>
              <a:buNone/>
              <a:defRPr/>
            </a:pPr>
            <a:r>
              <a:rPr lang="en-US" sz="2400">
                <a:effectLst>
                  <a:outerShdw blurRad="38100" dist="38100" dir="2700000" algn="tl">
                    <a:srgbClr val="C0C0C0"/>
                  </a:outerShdw>
                </a:effectLst>
                <a:latin typeface="Book Antiqua" pitchFamily="18" charset="0"/>
              </a:rPr>
              <a:t>where:</a:t>
            </a:r>
          </a:p>
          <a:p>
            <a:pPr lvl="1" eaLnBrk="0" hangingPunct="0">
              <a:spcBef>
                <a:spcPct val="20000"/>
              </a:spcBef>
              <a:buClr>
                <a:srgbClr val="66FFFF"/>
              </a:buClr>
              <a:buSzPct val="125000"/>
              <a:defRPr/>
            </a:pPr>
            <a:r>
              <a:rPr lang="en-US" sz="2400" i="1">
                <a:effectLst>
                  <a:outerShdw blurRad="38100" dist="38100" dir="2700000" algn="tl">
                    <a:srgbClr val="C0C0C0"/>
                  </a:outerShdw>
                </a:effectLst>
                <a:latin typeface="Symbol" pitchFamily="18" charset="2"/>
              </a:rPr>
              <a:t>    b</a:t>
            </a:r>
            <a:r>
              <a:rPr lang="en-US" sz="2400" baseline="-25000">
                <a:effectLst>
                  <a:outerShdw blurRad="38100" dist="38100" dir="2700000" algn="tl">
                    <a:srgbClr val="C0C0C0"/>
                  </a:outerShdw>
                </a:effectLst>
                <a:latin typeface="Book Antiqua" pitchFamily="18" charset="0"/>
              </a:rPr>
              <a:t>0</a:t>
            </a:r>
            <a:r>
              <a:rPr lang="en-US" sz="2400">
                <a:effectLst>
                  <a:outerShdw blurRad="38100" dist="38100" dir="2700000" algn="tl">
                    <a:srgbClr val="C0C0C0"/>
                  </a:outerShdw>
                </a:effectLst>
                <a:latin typeface="Book Antiqua" pitchFamily="18" charset="0"/>
              </a:rPr>
              <a:t> and </a:t>
            </a:r>
            <a:r>
              <a:rPr lang="en-US" sz="2400" i="1">
                <a:effectLst>
                  <a:outerShdw blurRad="38100" dist="38100" dir="2700000" algn="tl">
                    <a:srgbClr val="C0C0C0"/>
                  </a:outerShdw>
                </a:effectLst>
                <a:latin typeface="Symbol" pitchFamily="18" charset="2"/>
              </a:rPr>
              <a:t>b</a:t>
            </a:r>
            <a:r>
              <a:rPr lang="en-US" sz="2400" baseline="-25000">
                <a:effectLst>
                  <a:outerShdw blurRad="38100" dist="38100" dir="2700000" algn="tl">
                    <a:srgbClr val="C0C0C0"/>
                  </a:outerShdw>
                </a:effectLst>
                <a:latin typeface="Book Antiqua" pitchFamily="18" charset="0"/>
              </a:rPr>
              <a:t>1</a:t>
            </a:r>
            <a:r>
              <a:rPr lang="en-US" sz="2400">
                <a:effectLst>
                  <a:outerShdw blurRad="38100" dist="38100" dir="2700000" algn="tl">
                    <a:srgbClr val="C0C0C0"/>
                  </a:outerShdw>
                </a:effectLst>
                <a:latin typeface="Book Antiqua" pitchFamily="18" charset="0"/>
              </a:rPr>
              <a:t> are called </a:t>
            </a:r>
            <a:r>
              <a:rPr lang="en-US" sz="2400" u="sng">
                <a:effectLst>
                  <a:outerShdw blurRad="38100" dist="38100" dir="2700000" algn="tl">
                    <a:srgbClr val="C0C0C0"/>
                  </a:outerShdw>
                </a:effectLst>
                <a:latin typeface="Book Antiqua" pitchFamily="18" charset="0"/>
              </a:rPr>
              <a:t>parameters of the model</a:t>
            </a:r>
            <a:r>
              <a:rPr lang="en-US" sz="2400">
                <a:effectLst>
                  <a:outerShdw blurRad="38100" dist="38100" dir="2700000" algn="tl">
                    <a:srgbClr val="C0C0C0"/>
                  </a:outerShdw>
                </a:effectLst>
                <a:latin typeface="Book Antiqua" pitchFamily="18" charset="0"/>
              </a:rPr>
              <a:t>,</a:t>
            </a:r>
          </a:p>
          <a:p>
            <a:pPr lvl="1" eaLnBrk="0" hangingPunct="0">
              <a:spcBef>
                <a:spcPct val="20000"/>
              </a:spcBef>
              <a:buClr>
                <a:srgbClr val="66FFFF"/>
              </a:buClr>
              <a:buSzPct val="125000"/>
              <a:defRPr/>
            </a:pPr>
            <a:r>
              <a:rPr lang="en-US" sz="2400">
                <a:effectLst>
                  <a:outerShdw blurRad="38100" dist="38100" dir="2700000" algn="tl">
                    <a:srgbClr val="C0C0C0"/>
                  </a:outerShdw>
                </a:effectLst>
                <a:latin typeface="Book Antiqua" pitchFamily="18" charset="0"/>
              </a:rPr>
              <a:t>    </a:t>
            </a:r>
            <a:r>
              <a:rPr lang="en-US" sz="2400" i="1">
                <a:effectLst>
                  <a:outerShdw blurRad="38100" dist="38100" dir="2700000" algn="tl">
                    <a:srgbClr val="C0C0C0"/>
                  </a:outerShdw>
                </a:effectLst>
                <a:latin typeface="Symbol" pitchFamily="18" charset="2"/>
              </a:rPr>
              <a:t>e</a:t>
            </a:r>
            <a:r>
              <a:rPr lang="en-US" sz="2400">
                <a:effectLst>
                  <a:outerShdw blurRad="38100" dist="38100" dir="2700000" algn="tl">
                    <a:srgbClr val="C0C0C0"/>
                  </a:outerShdw>
                </a:effectLst>
                <a:latin typeface="Book Antiqua" pitchFamily="18" charset="0"/>
              </a:rPr>
              <a:t>  is a random variable called the</a:t>
            </a:r>
            <a:r>
              <a:rPr lang="en-US" sz="2400" u="sng">
                <a:effectLst>
                  <a:outerShdw blurRad="38100" dist="38100" dir="2700000" algn="tl">
                    <a:srgbClr val="C0C0C0"/>
                  </a:outerShdw>
                </a:effectLst>
                <a:latin typeface="Book Antiqua" pitchFamily="18" charset="0"/>
              </a:rPr>
              <a:t> error term</a:t>
            </a:r>
            <a:r>
              <a:rPr lang="en-US" sz="2400">
                <a:effectLst>
                  <a:outerShdw blurRad="38100" dist="38100" dir="2700000" algn="tl">
                    <a:srgbClr val="C0C0C0"/>
                  </a:outerShdw>
                </a:effectLst>
                <a:latin typeface="Book Antiqua" pitchFamily="18" charset="0"/>
              </a:rPr>
              <a:t>.</a:t>
            </a:r>
            <a:endParaRPr lang="en-US" sz="2400" u="sng">
              <a:effectLst>
                <a:outerShdw blurRad="38100" dist="38100" dir="2700000" algn="tl">
                  <a:srgbClr val="C0C0C0"/>
                </a:outerShdw>
              </a:effectLst>
              <a:latin typeface="Book Antiqua" pitchFamily="18" charset="0"/>
            </a:endParaRPr>
          </a:p>
        </p:txBody>
      </p:sp>
      <p:sp>
        <p:nvSpPr>
          <p:cNvPr id="11270" name="Text Box 6"/>
          <p:cNvSpPr txBox="1">
            <a:spLocks noChangeArrowheads="1"/>
          </p:cNvSpPr>
          <p:nvPr/>
        </p:nvSpPr>
        <p:spPr bwMode="auto">
          <a:xfrm>
            <a:off x="669925" y="1976438"/>
            <a:ext cx="575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Clr>
                <a:srgbClr val="66FFFF"/>
              </a:buClr>
              <a:buFont typeface="Wingdings" pitchFamily="2" charset="2"/>
              <a:buChar char="n"/>
              <a:defRPr/>
            </a:pPr>
            <a:r>
              <a:rPr lang="en-US" sz="2400">
                <a:solidFill>
                  <a:srgbClr val="FFFFFF"/>
                </a:solidFill>
                <a:effectLst>
                  <a:outerShdw blurRad="38100" dist="38100" dir="2700000" algn="tl">
                    <a:srgbClr val="C0C0C0"/>
                  </a:outerShdw>
                </a:effectLst>
                <a:latin typeface="Book Antiqua" pitchFamily="18" charset="0"/>
              </a:rPr>
              <a:t>   </a:t>
            </a:r>
            <a:r>
              <a:rPr lang="en-US" sz="2400">
                <a:effectLst>
                  <a:outerShdw blurRad="38100" dist="38100" dir="2700000" algn="tl">
                    <a:srgbClr val="C0C0C0"/>
                  </a:outerShdw>
                </a:effectLst>
                <a:latin typeface="Book Antiqua" pitchFamily="18" charset="0"/>
              </a:rPr>
              <a:t>The </a:t>
            </a:r>
            <a:r>
              <a:rPr lang="en-US" sz="2400" u="sng">
                <a:effectLst>
                  <a:outerShdw blurRad="38100" dist="38100" dir="2700000" algn="tl">
                    <a:srgbClr val="C0C0C0"/>
                  </a:outerShdw>
                </a:effectLst>
                <a:latin typeface="Book Antiqua" pitchFamily="18" charset="0"/>
              </a:rPr>
              <a:t>simple linear regression model</a:t>
            </a:r>
            <a:r>
              <a:rPr lang="en-US" sz="2400">
                <a:effectLst>
                  <a:outerShdw blurRad="38100" dist="38100" dir="2700000" algn="tl">
                    <a:srgbClr val="C0C0C0"/>
                  </a:outerShdw>
                </a:effectLst>
                <a:latin typeface="Book Antiqua" pitchFamily="18" charset="0"/>
              </a:rPr>
              <a:t> is:</a:t>
            </a:r>
          </a:p>
        </p:txBody>
      </p:sp>
      <p:sp>
        <p:nvSpPr>
          <p:cNvPr id="11271" name="Text Box 7"/>
          <p:cNvSpPr txBox="1">
            <a:spLocks noChangeArrowheads="1"/>
          </p:cNvSpPr>
          <p:nvPr/>
        </p:nvSpPr>
        <p:spPr bwMode="auto">
          <a:xfrm>
            <a:off x="669925" y="1119188"/>
            <a:ext cx="772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Clr>
                <a:srgbClr val="66FFFF"/>
              </a:buClr>
              <a:buFont typeface="Wingdings" pitchFamily="2" charset="2"/>
              <a:buChar char="n"/>
              <a:defRPr/>
            </a:pPr>
            <a:r>
              <a:rPr lang="en-US" sz="2400">
                <a:solidFill>
                  <a:srgbClr val="FFFFFF"/>
                </a:solidFill>
                <a:effectLst>
                  <a:outerShdw blurRad="38100" dist="38100" dir="2700000" algn="tl">
                    <a:srgbClr val="C0C0C0"/>
                  </a:outerShdw>
                </a:effectLst>
                <a:latin typeface="Book Antiqua" pitchFamily="18" charset="0"/>
              </a:rPr>
              <a:t>   </a:t>
            </a:r>
            <a:r>
              <a:rPr lang="en-US" sz="2400">
                <a:effectLst>
                  <a:outerShdw blurRad="38100" dist="38100" dir="2700000" algn="tl">
                    <a:srgbClr val="C0C0C0"/>
                  </a:outerShdw>
                </a:effectLst>
                <a:latin typeface="Book Antiqua" pitchFamily="18" charset="0"/>
              </a:rPr>
              <a:t>The equation that describes how </a:t>
            </a:r>
            <a:r>
              <a:rPr lang="en-US" sz="2400" i="1">
                <a:effectLst>
                  <a:outerShdw blurRad="38100" dist="38100" dir="2700000" algn="tl">
                    <a:srgbClr val="C0C0C0"/>
                  </a:outerShdw>
                </a:effectLst>
                <a:latin typeface="Book Antiqua" pitchFamily="18" charset="0"/>
              </a:rPr>
              <a:t>y</a:t>
            </a:r>
            <a:r>
              <a:rPr lang="en-US" sz="2400">
                <a:effectLst>
                  <a:outerShdw blurRad="38100" dist="38100" dir="2700000" algn="tl">
                    <a:srgbClr val="C0C0C0"/>
                  </a:outerShdw>
                </a:effectLst>
                <a:latin typeface="Book Antiqua" pitchFamily="18" charset="0"/>
              </a:rPr>
              <a:t> is related to </a:t>
            </a:r>
            <a:r>
              <a:rPr lang="en-US" sz="2400" i="1">
                <a:effectLst>
                  <a:outerShdw blurRad="38100" dist="38100" dir="2700000" algn="tl">
                    <a:srgbClr val="C0C0C0"/>
                  </a:outerShdw>
                </a:effectLst>
                <a:latin typeface="Book Antiqua" pitchFamily="18" charset="0"/>
              </a:rPr>
              <a:t>x</a:t>
            </a:r>
            <a:r>
              <a:rPr lang="en-US" sz="2400">
                <a:effectLst>
                  <a:outerShdw blurRad="38100" dist="38100" dir="2700000" algn="tl">
                    <a:srgbClr val="C0C0C0"/>
                  </a:outerShdw>
                </a:effectLst>
                <a:latin typeface="Book Antiqua" pitchFamily="18" charset="0"/>
              </a:rPr>
              <a:t> and</a:t>
            </a:r>
          </a:p>
          <a:p>
            <a:pPr eaLnBrk="0" hangingPunct="0">
              <a:defRPr/>
            </a:pPr>
            <a:r>
              <a:rPr lang="en-US" sz="2400">
                <a:effectLst>
                  <a:outerShdw blurRad="38100" dist="38100" dir="2700000" algn="tl">
                    <a:srgbClr val="C0C0C0"/>
                  </a:outerShdw>
                </a:effectLst>
                <a:latin typeface="Book Antiqua" pitchFamily="18" charset="0"/>
              </a:rPr>
              <a:t>      an error term is called the </a:t>
            </a:r>
            <a:r>
              <a:rPr lang="en-US" sz="2400" u="sng">
                <a:effectLst>
                  <a:outerShdw blurRad="38100" dist="38100" dir="2700000" algn="tl">
                    <a:srgbClr val="C0C0C0"/>
                  </a:outerShdw>
                </a:effectLst>
                <a:latin typeface="Book Antiqua" pitchFamily="18" charset="0"/>
              </a:rPr>
              <a:t>regression model</a:t>
            </a:r>
            <a:r>
              <a:rPr lang="en-US" sz="2400">
                <a:effectLst>
                  <a:outerShdw blurRad="38100" dist="38100" dir="2700000" algn="tl">
                    <a:srgbClr val="C0C0C0"/>
                  </a:outerShdw>
                </a:effectLst>
                <a:latin typeface="Book Antiqua" pitchFamily="18" charset="0"/>
              </a:rPr>
              <a:t>.</a:t>
            </a:r>
          </a:p>
        </p:txBody>
      </p:sp>
      <p:sp>
        <p:nvSpPr>
          <p:cNvPr id="11272" name="AutoShape 8"/>
          <p:cNvSpPr>
            <a:spLocks noChangeArrowheads="1"/>
          </p:cNvSpPr>
          <p:nvPr/>
        </p:nvSpPr>
        <p:spPr bwMode="auto">
          <a:xfrm rot="5400000">
            <a:off x="485775" y="12319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11273" name="AutoShape 9"/>
          <p:cNvSpPr>
            <a:spLocks noChangeArrowheads="1"/>
          </p:cNvSpPr>
          <p:nvPr/>
        </p:nvSpPr>
        <p:spPr bwMode="auto">
          <a:xfrm rot="5400000">
            <a:off x="485775" y="21082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Tree>
    <p:extLst>
      <p:ext uri="{BB962C8B-B14F-4D97-AF65-F5344CB8AC3E}">
        <p14:creationId xmlns:p14="http://schemas.microsoft.com/office/powerpoint/2010/main" val="26182319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slide(fromLeft)">
                                      <p:cBhvr>
                                        <p:cTn id="7" dur="500"/>
                                        <p:tgtEl>
                                          <p:spTgt spid="11272"/>
                                        </p:tgtEl>
                                      </p:cBhvr>
                                    </p:animEffect>
                                  </p:childTnLst>
                                  <p:subTnLst>
                                    <p:set>
                                      <p:cBhvr override="childStyle">
                                        <p:cTn dur="1" fill="hold" display="0" masterRel="nextClick" afterEffect="1"/>
                                        <p:tgtEl>
                                          <p:spTgt spid="1127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slide(fromTop)">
                                      <p:cBhvr>
                                        <p:cTn id="12" dur="500"/>
                                        <p:tgtEl>
                                          <p:spTgt spid="11271"/>
                                        </p:tgtEl>
                                      </p:cBhvr>
                                    </p:animEffect>
                                  </p:childTnLst>
                                </p:cTn>
                              </p:par>
                            </p:childTnLst>
                          </p:cTn>
                        </p:par>
                        <p:par>
                          <p:cTn id="13" fill="hold" nodeType="afterGroup">
                            <p:stCondLst>
                              <p:cond delay="500"/>
                            </p:stCondLst>
                            <p:childTnLst>
                              <p:par>
                                <p:cTn id="14" presetID="12" presetClass="entr" presetSubtype="8" fill="hold" grpId="0" nodeType="afterEffect">
                                  <p:stCondLst>
                                    <p:cond delay="2000"/>
                                  </p:stCondLst>
                                  <p:childTnLst>
                                    <p:set>
                                      <p:cBhvr>
                                        <p:cTn id="15" dur="1" fill="hold">
                                          <p:stCondLst>
                                            <p:cond delay="0"/>
                                          </p:stCondLst>
                                        </p:cTn>
                                        <p:tgtEl>
                                          <p:spTgt spid="11273"/>
                                        </p:tgtEl>
                                        <p:attrNameLst>
                                          <p:attrName>style.visibility</p:attrName>
                                        </p:attrNameLst>
                                      </p:cBhvr>
                                      <p:to>
                                        <p:strVal val="visible"/>
                                      </p:to>
                                    </p:set>
                                    <p:animEffect transition="in" filter="slide(fromLeft)">
                                      <p:cBhvr>
                                        <p:cTn id="16" dur="500"/>
                                        <p:tgtEl>
                                          <p:spTgt spid="11273"/>
                                        </p:tgtEl>
                                      </p:cBhvr>
                                    </p:animEffect>
                                  </p:childTnLst>
                                  <p:subTnLst>
                                    <p:set>
                                      <p:cBhvr override="childStyle">
                                        <p:cTn dur="1" fill="hold" display="0" masterRel="nextClick" afterEffect="1"/>
                                        <p:tgtEl>
                                          <p:spTgt spid="11273"/>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1270"/>
                                        </p:tgtEl>
                                        <p:attrNameLst>
                                          <p:attrName>style.visibility</p:attrName>
                                        </p:attrNameLst>
                                      </p:cBhvr>
                                      <p:to>
                                        <p:strVal val="visible"/>
                                      </p:to>
                                    </p:set>
                                    <p:animEffect transition="in" filter="slide(fromTop)">
                                      <p:cBhvr>
                                        <p:cTn id="21" dur="500"/>
                                        <p:tgtEl>
                                          <p:spTgt spid="11270"/>
                                        </p:tgtEl>
                                      </p:cBhvr>
                                    </p:animEffect>
                                  </p:childTnLst>
                                </p:cTn>
                              </p:par>
                            </p:childTnLst>
                          </p:cTn>
                        </p:par>
                        <p:par>
                          <p:cTn id="22" fill="hold" nodeType="afterGroup">
                            <p:stCondLst>
                              <p:cond delay="500"/>
                            </p:stCondLst>
                            <p:childTnLst>
                              <p:par>
                                <p:cTn id="23" presetID="9" presetClass="entr" presetSubtype="0" fill="hold" grpId="0" nodeType="afterEffect">
                                  <p:stCondLst>
                                    <p:cond delay="2000"/>
                                  </p:stCondLst>
                                  <p:childTnLst>
                                    <p:set>
                                      <p:cBhvr>
                                        <p:cTn id="24" dur="1" fill="hold">
                                          <p:stCondLst>
                                            <p:cond delay="0"/>
                                          </p:stCondLst>
                                        </p:cTn>
                                        <p:tgtEl>
                                          <p:spTgt spid="11266"/>
                                        </p:tgtEl>
                                        <p:attrNameLst>
                                          <p:attrName>style.visibility</p:attrName>
                                        </p:attrNameLst>
                                      </p:cBhvr>
                                      <p:to>
                                        <p:strVal val="visible"/>
                                      </p:to>
                                    </p:set>
                                    <p:animEffect transition="in" filter="dissolve">
                                      <p:cBhvr>
                                        <p:cTn id="25" dur="500"/>
                                        <p:tgtEl>
                                          <p:spTgt spid="11266"/>
                                        </p:tgtEl>
                                      </p:cBhvr>
                                    </p:animEffect>
                                  </p:childTnLst>
                                </p:cTn>
                              </p:par>
                            </p:childTnLst>
                          </p:cTn>
                        </p:par>
                        <p:par>
                          <p:cTn id="26" fill="hold" nodeType="afterGroup">
                            <p:stCondLst>
                              <p:cond delay="3000"/>
                            </p:stCondLst>
                            <p:childTnLst>
                              <p:par>
                                <p:cTn id="27" presetID="23" presetClass="entr" presetSubtype="272" fill="hold" grpId="0" nodeType="afterEffect">
                                  <p:stCondLst>
                                    <p:cond delay="1000"/>
                                  </p:stCondLst>
                                  <p:childTnLst>
                                    <p:set>
                                      <p:cBhvr>
                                        <p:cTn id="28" dur="1" fill="hold">
                                          <p:stCondLst>
                                            <p:cond delay="0"/>
                                          </p:stCondLst>
                                        </p:cTn>
                                        <p:tgtEl>
                                          <p:spTgt spid="11268"/>
                                        </p:tgtEl>
                                        <p:attrNameLst>
                                          <p:attrName>style.visibility</p:attrName>
                                        </p:attrNameLst>
                                      </p:cBhvr>
                                      <p:to>
                                        <p:strVal val="visible"/>
                                      </p:to>
                                    </p:set>
                                    <p:anim calcmode="lin" valueType="num">
                                      <p:cBhvr>
                                        <p:cTn id="29" dur="500" fill="hold"/>
                                        <p:tgtEl>
                                          <p:spTgt spid="11268"/>
                                        </p:tgtEl>
                                        <p:attrNameLst>
                                          <p:attrName>ppt_w</p:attrName>
                                        </p:attrNameLst>
                                      </p:cBhvr>
                                      <p:tavLst>
                                        <p:tav tm="0">
                                          <p:val>
                                            <p:strVal val="2/3*#ppt_w"/>
                                          </p:val>
                                        </p:tav>
                                        <p:tav tm="100000">
                                          <p:val>
                                            <p:strVal val="#ppt_w"/>
                                          </p:val>
                                        </p:tav>
                                      </p:tavLst>
                                    </p:anim>
                                    <p:anim calcmode="lin" valueType="num">
                                      <p:cBhvr>
                                        <p:cTn id="30" dur="500" fill="hold"/>
                                        <p:tgtEl>
                                          <p:spTgt spid="11268"/>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4500"/>
                            </p:stCondLst>
                            <p:childTnLst>
                              <p:par>
                                <p:cTn id="32" presetID="3" presetClass="entr" presetSubtype="10" fill="hold" grpId="0" nodeType="afterEffect">
                                  <p:stCondLst>
                                    <p:cond delay="2000"/>
                                  </p:stCondLst>
                                  <p:childTnLst>
                                    <p:set>
                                      <p:cBhvr>
                                        <p:cTn id="33" dur="1" fill="hold">
                                          <p:stCondLst>
                                            <p:cond delay="0"/>
                                          </p:stCondLst>
                                        </p:cTn>
                                        <p:tgtEl>
                                          <p:spTgt spid="11269"/>
                                        </p:tgtEl>
                                        <p:attrNameLst>
                                          <p:attrName>style.visibility</p:attrName>
                                        </p:attrNameLst>
                                      </p:cBhvr>
                                      <p:to>
                                        <p:strVal val="visible"/>
                                      </p:to>
                                    </p:set>
                                    <p:animEffect transition="in" filter="blinds(horizontal)">
                                      <p:cBhvr>
                                        <p:cTn id="34"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8" grpId="0" autoUpdateAnimBg="0"/>
      <p:bldP spid="11269" grpId="0" autoUpdateAnimBg="0"/>
      <p:bldP spid="11270" grpId="0" autoUpdateAnimBg="0"/>
      <p:bldP spid="11271" grpId="0" autoUpdateAnimBg="0"/>
      <p:bldP spid="11272" grpId="0" animBg="1"/>
      <p:bldP spid="112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22238"/>
            <a:ext cx="7543800" cy="715962"/>
          </a:xfrm>
        </p:spPr>
        <p:txBody>
          <a:bodyPr/>
          <a:lstStyle/>
          <a:p>
            <a:pPr eaLnBrk="1" hangingPunct="1"/>
            <a:r>
              <a:rPr lang="en-US" altLang="tr-TR" sz="3200"/>
              <a:t>Simple Linear Regression Equation</a:t>
            </a:r>
          </a:p>
        </p:txBody>
      </p:sp>
      <p:sp>
        <p:nvSpPr>
          <p:cNvPr id="13315" name="Rectangle 3"/>
          <p:cNvSpPr>
            <a:spLocks noChangeArrowheads="1"/>
          </p:cNvSpPr>
          <p:nvPr/>
        </p:nvSpPr>
        <p:spPr bwMode="auto">
          <a:xfrm>
            <a:off x="684213" y="1098550"/>
            <a:ext cx="777240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rgbClr val="66FFFF"/>
              </a:buClr>
              <a:buSzPct val="75000"/>
              <a:buFont typeface="Monotype Sorts" pitchFamily="2" charset="2"/>
              <a:buChar char="n"/>
              <a:defRPr/>
            </a:pPr>
            <a:r>
              <a:rPr lang="en-US" sz="2400">
                <a:effectLst>
                  <a:outerShdw blurRad="38100" dist="38100" dir="2700000" algn="tl">
                    <a:srgbClr val="C0C0C0"/>
                  </a:outerShdw>
                </a:effectLst>
                <a:latin typeface="Book Antiqua" pitchFamily="18" charset="0"/>
              </a:rPr>
              <a:t>Positive Linear Relationship</a:t>
            </a:r>
          </a:p>
        </p:txBody>
      </p:sp>
      <p:grpSp>
        <p:nvGrpSpPr>
          <p:cNvPr id="13316" name="Group 4"/>
          <p:cNvGrpSpPr>
            <a:grpSpLocks/>
          </p:cNvGrpSpPr>
          <p:nvPr/>
        </p:nvGrpSpPr>
        <p:grpSpPr bwMode="auto">
          <a:xfrm>
            <a:off x="1695450" y="1638300"/>
            <a:ext cx="5810250" cy="4114800"/>
            <a:chOff x="1068" y="1032"/>
            <a:chExt cx="3660" cy="2592"/>
          </a:xfrm>
        </p:grpSpPr>
        <p:sp>
          <p:nvSpPr>
            <p:cNvPr id="12298" name="Rectangle 5"/>
            <p:cNvSpPr>
              <a:spLocks noChangeArrowheads="1"/>
            </p:cNvSpPr>
            <p:nvPr/>
          </p:nvSpPr>
          <p:spPr bwMode="auto">
            <a:xfrm>
              <a:off x="1068" y="1032"/>
              <a:ext cx="3660" cy="2592"/>
            </a:xfrm>
            <a:prstGeom prst="rect">
              <a:avLst/>
            </a:prstGeom>
            <a:solidFill>
              <a:srgbClr val="99CCFF"/>
            </a:solidFill>
            <a:ln w="6350">
              <a:solidFill>
                <a:schemeClr val="tx1"/>
              </a:solidFill>
              <a:miter lim="800000"/>
              <a:headEnd/>
              <a:tailEnd/>
            </a:ln>
            <a:effectLst>
              <a:outerShdw dist="71842" dir="2700000" algn="ctr" rotWithShape="0">
                <a:schemeClr val="bg1"/>
              </a:outerShdw>
            </a:effectLst>
          </p:spPr>
          <p:txBody>
            <a:bodyPr wrap="none" anchor="ctr"/>
            <a:lstStyle/>
            <a:p>
              <a:endParaRPr lang="tr-TR" altLang="tr-TR"/>
            </a:p>
          </p:txBody>
        </p:sp>
        <p:sp>
          <p:nvSpPr>
            <p:cNvPr id="12299" name="Line 6"/>
            <p:cNvSpPr>
              <a:spLocks noChangeShapeType="1"/>
            </p:cNvSpPr>
            <p:nvPr/>
          </p:nvSpPr>
          <p:spPr bwMode="auto">
            <a:xfrm>
              <a:off x="2100" y="1476"/>
              <a:ext cx="0" cy="1944"/>
            </a:xfrm>
            <a:prstGeom prst="line">
              <a:avLst/>
            </a:prstGeom>
            <a:noFill/>
            <a:ln w="6350">
              <a:solidFill>
                <a:schemeClr val="tx1"/>
              </a:solidFill>
              <a:round/>
              <a:headEnd/>
              <a:tailEnd/>
            </a:ln>
            <a:effectLst>
              <a:outerShdw dist="53882" dir="2700000" algn="ctr" rotWithShape="0">
                <a:schemeClr val="bg1"/>
              </a:outerShdw>
            </a:effectLst>
            <a:extLst>
              <a:ext uri="{909E8E84-426E-40DD-AFC4-6F175D3DCCD1}">
                <a14:hiddenFill xmlns:a14="http://schemas.microsoft.com/office/drawing/2010/main">
                  <a:noFill/>
                </a14:hiddenFill>
              </a:ext>
            </a:extLst>
          </p:spPr>
          <p:txBody>
            <a:bodyPr/>
            <a:lstStyle/>
            <a:p>
              <a:endParaRPr lang="tr-TR"/>
            </a:p>
          </p:txBody>
        </p:sp>
        <p:sp>
          <p:nvSpPr>
            <p:cNvPr id="12300" name="Text Box 7"/>
            <p:cNvSpPr txBox="1">
              <a:spLocks noChangeArrowheads="1"/>
            </p:cNvSpPr>
            <p:nvPr/>
          </p:nvSpPr>
          <p:spPr bwMode="auto">
            <a:xfrm>
              <a:off x="2006" y="1149"/>
              <a:ext cx="212" cy="28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wrap="none">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lgn="ctr" eaLnBrk="0" hangingPunct="0"/>
              <a:r>
                <a:rPr lang="en-US" altLang="tr-TR" sz="2400" i="1">
                  <a:latin typeface="Book Antiqua" pitchFamily="18" charset="0"/>
                </a:rPr>
                <a:t>y</a:t>
              </a:r>
              <a:endParaRPr lang="en-US" altLang="tr-TR" sz="2400">
                <a:latin typeface="Book Antiqua" pitchFamily="18" charset="0"/>
              </a:endParaRPr>
            </a:p>
          </p:txBody>
        </p:sp>
        <p:sp>
          <p:nvSpPr>
            <p:cNvPr id="12301" name="Line 8"/>
            <p:cNvSpPr>
              <a:spLocks noChangeShapeType="1"/>
            </p:cNvSpPr>
            <p:nvPr/>
          </p:nvSpPr>
          <p:spPr bwMode="auto">
            <a:xfrm rot="5400000">
              <a:off x="3156" y="2352"/>
              <a:ext cx="0" cy="2112"/>
            </a:xfrm>
            <a:prstGeom prst="line">
              <a:avLst/>
            </a:prstGeom>
            <a:noFill/>
            <a:ln w="6350">
              <a:solidFill>
                <a:schemeClr val="tx1"/>
              </a:solidFill>
              <a:round/>
              <a:headEnd/>
              <a:tailEnd/>
            </a:ln>
            <a:effectLst>
              <a:outerShdw dist="53882" dir="2700000" algn="ctr" rotWithShape="0">
                <a:schemeClr val="bg1"/>
              </a:outerShdw>
            </a:effectLst>
            <a:extLst>
              <a:ext uri="{909E8E84-426E-40DD-AFC4-6F175D3DCCD1}">
                <a14:hiddenFill xmlns:a14="http://schemas.microsoft.com/office/drawing/2010/main">
                  <a:noFill/>
                </a14:hiddenFill>
              </a:ext>
            </a:extLst>
          </p:spPr>
          <p:txBody>
            <a:bodyPr/>
            <a:lstStyle/>
            <a:p>
              <a:endParaRPr lang="tr-TR"/>
            </a:p>
          </p:txBody>
        </p:sp>
        <p:sp>
          <p:nvSpPr>
            <p:cNvPr id="13321" name="Text Box 9"/>
            <p:cNvSpPr txBox="1">
              <a:spLocks noChangeArrowheads="1"/>
            </p:cNvSpPr>
            <p:nvPr/>
          </p:nvSpPr>
          <p:spPr bwMode="auto">
            <a:xfrm>
              <a:off x="4286" y="3237"/>
              <a:ext cx="212" cy="28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wrap="none">
              <a:spAutoFit/>
            </a:bodyPr>
            <a:lstStyle/>
            <a:p>
              <a:pPr algn="ctr" eaLnBrk="0" hangingPunct="0">
                <a:defRPr/>
              </a:pPr>
              <a:r>
                <a:rPr lang="en-US" sz="2400" i="1">
                  <a:effectLst>
                    <a:outerShdw blurRad="38100" dist="38100" dir="2700000" algn="tl">
                      <a:srgbClr val="C0C0C0"/>
                    </a:outerShdw>
                  </a:effectLst>
                  <a:latin typeface="Book Antiqua" pitchFamily="18" charset="0"/>
                </a:rPr>
                <a:t>x</a:t>
              </a:r>
              <a:endParaRPr lang="en-US" sz="2400">
                <a:effectLst>
                  <a:outerShdw blurRad="38100" dist="38100" dir="2700000" algn="tl">
                    <a:srgbClr val="C0C0C0"/>
                  </a:outerShdw>
                </a:effectLst>
                <a:latin typeface="Book Antiqua" pitchFamily="18" charset="0"/>
              </a:endParaRPr>
            </a:p>
          </p:txBody>
        </p:sp>
      </p:grpSp>
      <p:sp>
        <p:nvSpPr>
          <p:cNvPr id="13322" name="Line 10"/>
          <p:cNvSpPr>
            <a:spLocks noChangeShapeType="1"/>
          </p:cNvSpPr>
          <p:nvPr/>
        </p:nvSpPr>
        <p:spPr bwMode="auto">
          <a:xfrm flipV="1">
            <a:off x="3333750" y="2800350"/>
            <a:ext cx="3295650" cy="1333500"/>
          </a:xfrm>
          <a:prstGeom prst="line">
            <a:avLst/>
          </a:prstGeom>
          <a:noFill/>
          <a:ln w="38100">
            <a:solidFill>
              <a:srgbClr val="D20078"/>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323" name="Text Box 11"/>
          <p:cNvSpPr txBox="1">
            <a:spLocks noChangeArrowheads="1"/>
          </p:cNvSpPr>
          <p:nvPr/>
        </p:nvSpPr>
        <p:spPr bwMode="auto">
          <a:xfrm>
            <a:off x="5208588" y="3630613"/>
            <a:ext cx="15509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a:effectLst>
                  <a:outerShdw blurRad="38100" dist="38100" dir="2700000" algn="tl">
                    <a:srgbClr val="C0C0C0"/>
                  </a:outerShdw>
                </a:effectLst>
                <a:latin typeface="Book Antiqua" pitchFamily="18" charset="0"/>
              </a:rPr>
              <a:t>Slope </a:t>
            </a:r>
            <a:r>
              <a:rPr lang="en-US" sz="2400" i="1">
                <a:effectLst>
                  <a:outerShdw blurRad="38100" dist="38100" dir="2700000" algn="tl">
                    <a:srgbClr val="C0C0C0"/>
                  </a:outerShdw>
                </a:effectLst>
                <a:latin typeface="Symbol" pitchFamily="18" charset="2"/>
              </a:rPr>
              <a:t>b</a:t>
            </a:r>
            <a:r>
              <a:rPr lang="en-US" sz="2400" baseline="-25000">
                <a:effectLst>
                  <a:outerShdw blurRad="38100" dist="38100" dir="2700000" algn="tl">
                    <a:srgbClr val="C0C0C0"/>
                  </a:outerShdw>
                </a:effectLst>
                <a:latin typeface="Book Antiqua" pitchFamily="18" charset="0"/>
              </a:rPr>
              <a:t>1</a:t>
            </a:r>
          </a:p>
          <a:p>
            <a:pPr algn="ctr" eaLnBrk="0" hangingPunct="0">
              <a:defRPr/>
            </a:pPr>
            <a:r>
              <a:rPr lang="en-US" sz="2400">
                <a:effectLst>
                  <a:outerShdw blurRad="38100" dist="38100" dir="2700000" algn="tl">
                    <a:srgbClr val="C0C0C0"/>
                  </a:outerShdw>
                </a:effectLst>
                <a:latin typeface="Book Antiqua" pitchFamily="18" charset="0"/>
              </a:rPr>
              <a:t>is positive</a:t>
            </a:r>
          </a:p>
        </p:txBody>
      </p:sp>
      <p:sp>
        <p:nvSpPr>
          <p:cNvPr id="13324" name="Text Box 12"/>
          <p:cNvSpPr txBox="1">
            <a:spLocks noChangeArrowheads="1"/>
          </p:cNvSpPr>
          <p:nvPr/>
        </p:nvSpPr>
        <p:spPr bwMode="auto">
          <a:xfrm>
            <a:off x="3670300" y="2565400"/>
            <a:ext cx="234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b="1">
                <a:effectLst>
                  <a:outerShdw blurRad="38100" dist="38100" dir="2700000" algn="tl">
                    <a:srgbClr val="C0C0C0"/>
                  </a:outerShdw>
                </a:effectLst>
                <a:latin typeface="Book Antiqua" pitchFamily="18" charset="0"/>
              </a:rPr>
              <a:t>Regression line</a:t>
            </a:r>
          </a:p>
        </p:txBody>
      </p:sp>
      <p:sp>
        <p:nvSpPr>
          <p:cNvPr id="13325" name="Text Box 13"/>
          <p:cNvSpPr txBox="1">
            <a:spLocks noChangeArrowheads="1"/>
          </p:cNvSpPr>
          <p:nvPr/>
        </p:nvSpPr>
        <p:spPr bwMode="auto">
          <a:xfrm>
            <a:off x="1855788" y="3500438"/>
            <a:ext cx="14430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a:effectLst>
                  <a:outerShdw blurRad="38100" dist="38100" dir="2700000" algn="tl">
                    <a:srgbClr val="C0C0C0"/>
                  </a:outerShdw>
                </a:effectLst>
                <a:latin typeface="Book Antiqua" pitchFamily="18" charset="0"/>
              </a:rPr>
              <a:t>Intercept</a:t>
            </a:r>
          </a:p>
          <a:p>
            <a:pPr algn="ctr" eaLnBrk="0" hangingPunct="0">
              <a:defRPr/>
            </a:pPr>
            <a:r>
              <a:rPr lang="en-US" sz="2400" i="1">
                <a:effectLst>
                  <a:outerShdw blurRad="38100" dist="38100" dir="2700000" algn="tl">
                    <a:srgbClr val="C0C0C0"/>
                  </a:outerShdw>
                </a:effectLst>
                <a:latin typeface="Symbol" pitchFamily="18" charset="2"/>
              </a:rPr>
              <a:t>             b</a:t>
            </a:r>
            <a:r>
              <a:rPr lang="en-US" sz="2400" baseline="-25000">
                <a:effectLst>
                  <a:outerShdw blurRad="38100" dist="38100" dir="2700000" algn="tl">
                    <a:srgbClr val="C0C0C0"/>
                  </a:outerShdw>
                </a:effectLst>
                <a:latin typeface="Book Antiqua" pitchFamily="18" charset="0"/>
              </a:rPr>
              <a:t>0</a:t>
            </a:r>
            <a:endParaRPr lang="en-US" sz="2400">
              <a:effectLst>
                <a:outerShdw blurRad="38100" dist="38100" dir="2700000" algn="tl">
                  <a:srgbClr val="C0C0C0"/>
                </a:outerShdw>
              </a:effectLst>
              <a:latin typeface="Book Antiqua" pitchFamily="18" charset="0"/>
            </a:endParaRPr>
          </a:p>
        </p:txBody>
      </p:sp>
      <p:sp>
        <p:nvSpPr>
          <p:cNvPr id="13326" name="AutoShape 14"/>
          <p:cNvSpPr>
            <a:spLocks noChangeArrowheads="1"/>
          </p:cNvSpPr>
          <p:nvPr/>
        </p:nvSpPr>
        <p:spPr bwMode="auto">
          <a:xfrm rot="5400000">
            <a:off x="1419225" y="36322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Tree>
    <p:extLst>
      <p:ext uri="{BB962C8B-B14F-4D97-AF65-F5344CB8AC3E}">
        <p14:creationId xmlns:p14="http://schemas.microsoft.com/office/powerpoint/2010/main" val="21289417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13326"/>
                                        </p:tgtEl>
                                        <p:attrNameLst>
                                          <p:attrName>style.visibility</p:attrName>
                                        </p:attrNameLst>
                                      </p:cBhvr>
                                      <p:to>
                                        <p:strVal val="visible"/>
                                      </p:to>
                                    </p:set>
                                    <p:animEffect transition="in" filter="slide(fromLeft)">
                                      <p:cBhvr>
                                        <p:cTn id="7" dur="500"/>
                                        <p:tgtEl>
                                          <p:spTgt spid="13326"/>
                                        </p:tgtEl>
                                      </p:cBhvr>
                                    </p:animEffect>
                                  </p:childTnLst>
                                  <p:subTnLst>
                                    <p:set>
                                      <p:cBhvr override="childStyle">
                                        <p:cTn dur="1" fill="hold" display="0" masterRel="nextClick" afterEffect="1"/>
                                        <p:tgtEl>
                                          <p:spTgt spid="13326"/>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dissolve">
                                      <p:cBhvr>
                                        <p:cTn id="12" dur="500"/>
                                        <p:tgtEl>
                                          <p:spTgt spid="13316"/>
                                        </p:tgtEl>
                                      </p:cBhvr>
                                    </p:animEffect>
                                  </p:childTnLst>
                                </p:cTn>
                              </p:par>
                            </p:childTnLst>
                          </p:cTn>
                        </p:par>
                        <p:par>
                          <p:cTn id="13" fill="hold" nodeType="afterGroup">
                            <p:stCondLst>
                              <p:cond delay="500"/>
                            </p:stCondLst>
                            <p:childTnLst>
                              <p:par>
                                <p:cTn id="14" presetID="17" presetClass="entr" presetSubtype="4" fill="hold" grpId="0" nodeType="afterEffect">
                                  <p:stCondLst>
                                    <p:cond delay="2000"/>
                                  </p:stCondLst>
                                  <p:childTnLst>
                                    <p:set>
                                      <p:cBhvr>
                                        <p:cTn id="15" dur="1" fill="hold">
                                          <p:stCondLst>
                                            <p:cond delay="0"/>
                                          </p:stCondLst>
                                        </p:cTn>
                                        <p:tgtEl>
                                          <p:spTgt spid="13322"/>
                                        </p:tgtEl>
                                        <p:attrNameLst>
                                          <p:attrName>style.visibility</p:attrName>
                                        </p:attrNameLst>
                                      </p:cBhvr>
                                      <p:to>
                                        <p:strVal val="visible"/>
                                      </p:to>
                                    </p:set>
                                    <p:anim calcmode="lin" valueType="num">
                                      <p:cBhvr>
                                        <p:cTn id="16" dur="500" fill="hold"/>
                                        <p:tgtEl>
                                          <p:spTgt spid="13322"/>
                                        </p:tgtEl>
                                        <p:attrNameLst>
                                          <p:attrName>ppt_x</p:attrName>
                                        </p:attrNameLst>
                                      </p:cBhvr>
                                      <p:tavLst>
                                        <p:tav tm="0">
                                          <p:val>
                                            <p:strVal val="#ppt_x"/>
                                          </p:val>
                                        </p:tav>
                                        <p:tav tm="100000">
                                          <p:val>
                                            <p:strVal val="#ppt_x"/>
                                          </p:val>
                                        </p:tav>
                                      </p:tavLst>
                                    </p:anim>
                                    <p:anim calcmode="lin" valueType="num">
                                      <p:cBhvr>
                                        <p:cTn id="17" dur="500" fill="hold"/>
                                        <p:tgtEl>
                                          <p:spTgt spid="13322"/>
                                        </p:tgtEl>
                                        <p:attrNameLst>
                                          <p:attrName>ppt_y</p:attrName>
                                        </p:attrNameLst>
                                      </p:cBhvr>
                                      <p:tavLst>
                                        <p:tav tm="0">
                                          <p:val>
                                            <p:strVal val="#ppt_y+#ppt_h/2"/>
                                          </p:val>
                                        </p:tav>
                                        <p:tav tm="100000">
                                          <p:val>
                                            <p:strVal val="#ppt_y"/>
                                          </p:val>
                                        </p:tav>
                                      </p:tavLst>
                                    </p:anim>
                                    <p:anim calcmode="lin" valueType="num">
                                      <p:cBhvr>
                                        <p:cTn id="18" dur="500" fill="hold"/>
                                        <p:tgtEl>
                                          <p:spTgt spid="13322"/>
                                        </p:tgtEl>
                                        <p:attrNameLst>
                                          <p:attrName>ppt_w</p:attrName>
                                        </p:attrNameLst>
                                      </p:cBhvr>
                                      <p:tavLst>
                                        <p:tav tm="0">
                                          <p:val>
                                            <p:strVal val="#ppt_w"/>
                                          </p:val>
                                        </p:tav>
                                        <p:tav tm="100000">
                                          <p:val>
                                            <p:strVal val="#ppt_w"/>
                                          </p:val>
                                        </p:tav>
                                      </p:tavLst>
                                    </p:anim>
                                    <p:anim calcmode="lin" valueType="num">
                                      <p:cBhvr>
                                        <p:cTn id="19" dur="500" fill="hold"/>
                                        <p:tgtEl>
                                          <p:spTgt spid="13322"/>
                                        </p:tgtEl>
                                        <p:attrNameLst>
                                          <p:attrName>ppt_h</p:attrName>
                                        </p:attrNameLst>
                                      </p:cBhvr>
                                      <p:tavLst>
                                        <p:tav tm="0">
                                          <p:val>
                                            <p:fltVal val="0"/>
                                          </p:val>
                                        </p:tav>
                                        <p:tav tm="100000">
                                          <p:val>
                                            <p:strVal val="#ppt_h"/>
                                          </p:val>
                                        </p:tav>
                                      </p:tavLst>
                                    </p:anim>
                                  </p:childTnLst>
                                </p:cTn>
                              </p:par>
                            </p:childTnLst>
                          </p:cTn>
                        </p:par>
                        <p:par>
                          <p:cTn id="20" fill="hold" nodeType="afterGroup">
                            <p:stCondLst>
                              <p:cond delay="3000"/>
                            </p:stCondLst>
                            <p:childTnLst>
                              <p:par>
                                <p:cTn id="21" presetID="12" presetClass="entr" presetSubtype="1" fill="hold" grpId="0" nodeType="afterEffect">
                                  <p:stCondLst>
                                    <p:cond delay="1000"/>
                                  </p:stCondLst>
                                  <p:childTnLst>
                                    <p:set>
                                      <p:cBhvr>
                                        <p:cTn id="22" dur="1" fill="hold">
                                          <p:stCondLst>
                                            <p:cond delay="0"/>
                                          </p:stCondLst>
                                        </p:cTn>
                                        <p:tgtEl>
                                          <p:spTgt spid="13324"/>
                                        </p:tgtEl>
                                        <p:attrNameLst>
                                          <p:attrName>style.visibility</p:attrName>
                                        </p:attrNameLst>
                                      </p:cBhvr>
                                      <p:to>
                                        <p:strVal val="visible"/>
                                      </p:to>
                                    </p:set>
                                    <p:animEffect transition="in" filter="slide(fromTop)">
                                      <p:cBhvr>
                                        <p:cTn id="23" dur="500"/>
                                        <p:tgtEl>
                                          <p:spTgt spid="13324"/>
                                        </p:tgtEl>
                                      </p:cBhvr>
                                    </p:animEffect>
                                  </p:childTnLst>
                                </p:cTn>
                              </p:par>
                            </p:childTnLst>
                          </p:cTn>
                        </p:par>
                        <p:par>
                          <p:cTn id="24" fill="hold" nodeType="afterGroup">
                            <p:stCondLst>
                              <p:cond delay="4500"/>
                            </p:stCondLst>
                            <p:childTnLst>
                              <p:par>
                                <p:cTn id="25" presetID="3" presetClass="entr" presetSubtype="10" fill="hold" grpId="0" nodeType="afterEffect">
                                  <p:stCondLst>
                                    <p:cond delay="1000"/>
                                  </p:stCondLst>
                                  <p:childTnLst>
                                    <p:set>
                                      <p:cBhvr>
                                        <p:cTn id="26" dur="1" fill="hold">
                                          <p:stCondLst>
                                            <p:cond delay="0"/>
                                          </p:stCondLst>
                                        </p:cTn>
                                        <p:tgtEl>
                                          <p:spTgt spid="13325"/>
                                        </p:tgtEl>
                                        <p:attrNameLst>
                                          <p:attrName>style.visibility</p:attrName>
                                        </p:attrNameLst>
                                      </p:cBhvr>
                                      <p:to>
                                        <p:strVal val="visible"/>
                                      </p:to>
                                    </p:set>
                                    <p:animEffect transition="in" filter="blinds(horizontal)">
                                      <p:cBhvr>
                                        <p:cTn id="27" dur="500"/>
                                        <p:tgtEl>
                                          <p:spTgt spid="13325"/>
                                        </p:tgtEl>
                                      </p:cBhvr>
                                    </p:animEffect>
                                  </p:childTnLst>
                                </p:cTn>
                              </p:par>
                            </p:childTnLst>
                          </p:cTn>
                        </p:par>
                        <p:par>
                          <p:cTn id="28" fill="hold" nodeType="afterGroup">
                            <p:stCondLst>
                              <p:cond delay="6000"/>
                            </p:stCondLst>
                            <p:childTnLst>
                              <p:par>
                                <p:cTn id="29" presetID="3" presetClass="entr" presetSubtype="10" fill="hold" grpId="0" nodeType="afterEffect">
                                  <p:stCondLst>
                                    <p:cond delay="1000"/>
                                  </p:stCondLst>
                                  <p:childTnLst>
                                    <p:set>
                                      <p:cBhvr>
                                        <p:cTn id="30" dur="1" fill="hold">
                                          <p:stCondLst>
                                            <p:cond delay="0"/>
                                          </p:stCondLst>
                                        </p:cTn>
                                        <p:tgtEl>
                                          <p:spTgt spid="13323"/>
                                        </p:tgtEl>
                                        <p:attrNameLst>
                                          <p:attrName>style.visibility</p:attrName>
                                        </p:attrNameLst>
                                      </p:cBhvr>
                                      <p:to>
                                        <p:strVal val="visible"/>
                                      </p:to>
                                    </p:set>
                                    <p:animEffect transition="in" filter="blinds(horizontal)">
                                      <p:cBhvr>
                                        <p:cTn id="31" dur="500"/>
                                        <p:tgtEl>
                                          <p:spTgt spid="1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animBg="1"/>
      <p:bldP spid="13323" grpId="0" autoUpdateAnimBg="0"/>
      <p:bldP spid="13324" grpId="0" autoUpdateAnimBg="0"/>
      <p:bldP spid="13325" grpId="0" autoUpdateAnimBg="0"/>
      <p:bldP spid="133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defRPr/>
            </a:pPr>
            <a:r>
              <a:rPr lang="en-US" sz="2800">
                <a:effectLst>
                  <a:outerShdw blurRad="38100" dist="38100" dir="2700000" algn="tl">
                    <a:srgbClr val="C0C0C0"/>
                  </a:outerShdw>
                </a:effectLst>
                <a:latin typeface="Book Antiqua" pitchFamily="18" charset="0"/>
              </a:rPr>
              <a:t>Simple Linear Regression Equation</a:t>
            </a:r>
          </a:p>
        </p:txBody>
      </p:sp>
      <p:sp>
        <p:nvSpPr>
          <p:cNvPr id="17411" name="Rectangle 3"/>
          <p:cNvSpPr>
            <a:spLocks noChangeArrowheads="1"/>
          </p:cNvSpPr>
          <p:nvPr/>
        </p:nvSpPr>
        <p:spPr bwMode="auto">
          <a:xfrm>
            <a:off x="684213" y="1098550"/>
            <a:ext cx="777240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rgbClr val="66FFFF"/>
              </a:buClr>
              <a:buSzPct val="75000"/>
              <a:buFont typeface="Monotype Sorts" pitchFamily="2" charset="2"/>
              <a:buChar char="n"/>
              <a:defRPr/>
            </a:pPr>
            <a:r>
              <a:rPr lang="en-US" sz="2400">
                <a:effectLst>
                  <a:outerShdw blurRad="38100" dist="38100" dir="2700000" algn="tl">
                    <a:srgbClr val="C0C0C0"/>
                  </a:outerShdw>
                </a:effectLst>
                <a:latin typeface="Book Antiqua" pitchFamily="18" charset="0"/>
              </a:rPr>
              <a:t>Negative Linear Relationship</a:t>
            </a:r>
            <a:endParaRPr lang="en-US" sz="2400" i="1">
              <a:effectLst>
                <a:outerShdw blurRad="38100" dist="38100" dir="2700000" algn="tl">
                  <a:srgbClr val="C0C0C0"/>
                </a:outerShdw>
              </a:effectLst>
              <a:latin typeface="Book Antiqua" pitchFamily="18" charset="0"/>
            </a:endParaRPr>
          </a:p>
        </p:txBody>
      </p:sp>
      <p:grpSp>
        <p:nvGrpSpPr>
          <p:cNvPr id="17412" name="Group 4"/>
          <p:cNvGrpSpPr>
            <a:grpSpLocks/>
          </p:cNvGrpSpPr>
          <p:nvPr/>
        </p:nvGrpSpPr>
        <p:grpSpPr bwMode="auto">
          <a:xfrm>
            <a:off x="1695450" y="1638300"/>
            <a:ext cx="5810250" cy="4114800"/>
            <a:chOff x="1068" y="1032"/>
            <a:chExt cx="3660" cy="2592"/>
          </a:xfrm>
        </p:grpSpPr>
        <p:sp>
          <p:nvSpPr>
            <p:cNvPr id="13322" name="Rectangle 5"/>
            <p:cNvSpPr>
              <a:spLocks noChangeArrowheads="1"/>
            </p:cNvSpPr>
            <p:nvPr/>
          </p:nvSpPr>
          <p:spPr bwMode="auto">
            <a:xfrm>
              <a:off x="1068" y="1032"/>
              <a:ext cx="3660" cy="2592"/>
            </a:xfrm>
            <a:prstGeom prst="rect">
              <a:avLst/>
            </a:prstGeom>
            <a:solidFill>
              <a:srgbClr val="99CCFF"/>
            </a:solidFill>
            <a:ln w="6350">
              <a:solidFill>
                <a:schemeClr val="tx1"/>
              </a:solidFill>
              <a:miter lim="800000"/>
              <a:headEnd/>
              <a:tailEnd/>
            </a:ln>
            <a:effectLst>
              <a:outerShdw dist="71842" dir="2700000" algn="ctr" rotWithShape="0">
                <a:schemeClr val="bg1"/>
              </a:outerShdw>
            </a:effectLst>
          </p:spPr>
          <p:txBody>
            <a:bodyPr wrap="none" anchor="ctr"/>
            <a:lstStyle/>
            <a:p>
              <a:endParaRPr lang="tr-TR" altLang="tr-TR"/>
            </a:p>
          </p:txBody>
        </p:sp>
        <p:sp>
          <p:nvSpPr>
            <p:cNvPr id="13323" name="Line 6"/>
            <p:cNvSpPr>
              <a:spLocks noChangeShapeType="1"/>
            </p:cNvSpPr>
            <p:nvPr/>
          </p:nvSpPr>
          <p:spPr bwMode="auto">
            <a:xfrm>
              <a:off x="2100" y="1476"/>
              <a:ext cx="0" cy="1944"/>
            </a:xfrm>
            <a:prstGeom prst="line">
              <a:avLst/>
            </a:prstGeom>
            <a:noFill/>
            <a:ln w="6350">
              <a:solidFill>
                <a:schemeClr val="tx1"/>
              </a:solidFill>
              <a:round/>
              <a:headEnd/>
              <a:tailEnd/>
            </a:ln>
            <a:effectLst>
              <a:outerShdw dist="53882" dir="2700000" algn="ctr" rotWithShape="0">
                <a:schemeClr val="bg1"/>
              </a:outerShdw>
            </a:effectLst>
            <a:extLst>
              <a:ext uri="{909E8E84-426E-40DD-AFC4-6F175D3DCCD1}">
                <a14:hiddenFill xmlns:a14="http://schemas.microsoft.com/office/drawing/2010/main">
                  <a:noFill/>
                </a14:hiddenFill>
              </a:ext>
            </a:extLst>
          </p:spPr>
          <p:txBody>
            <a:bodyPr/>
            <a:lstStyle/>
            <a:p>
              <a:endParaRPr lang="tr-TR"/>
            </a:p>
          </p:txBody>
        </p:sp>
        <p:sp>
          <p:nvSpPr>
            <p:cNvPr id="17415" name="Text Box 7"/>
            <p:cNvSpPr txBox="1">
              <a:spLocks noChangeArrowheads="1"/>
            </p:cNvSpPr>
            <p:nvPr/>
          </p:nvSpPr>
          <p:spPr bwMode="auto">
            <a:xfrm>
              <a:off x="2006" y="1149"/>
              <a:ext cx="212" cy="28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wrap="none">
              <a:spAutoFit/>
            </a:bodyPr>
            <a:lstStyle/>
            <a:p>
              <a:pPr algn="ctr" eaLnBrk="0" hangingPunct="0">
                <a:defRPr/>
              </a:pPr>
              <a:r>
                <a:rPr lang="en-US" sz="2400" i="1">
                  <a:effectLst>
                    <a:outerShdw blurRad="38100" dist="38100" dir="2700000" algn="tl">
                      <a:srgbClr val="C0C0C0"/>
                    </a:outerShdw>
                  </a:effectLst>
                  <a:latin typeface="Book Antiqua" pitchFamily="18" charset="0"/>
                </a:rPr>
                <a:t>y</a:t>
              </a:r>
              <a:endParaRPr lang="en-US" sz="2400">
                <a:effectLst>
                  <a:outerShdw blurRad="38100" dist="38100" dir="2700000" algn="tl">
                    <a:srgbClr val="C0C0C0"/>
                  </a:outerShdw>
                </a:effectLst>
                <a:latin typeface="Book Antiqua" pitchFamily="18" charset="0"/>
              </a:endParaRPr>
            </a:p>
          </p:txBody>
        </p:sp>
        <p:sp>
          <p:nvSpPr>
            <p:cNvPr id="13325" name="Line 8"/>
            <p:cNvSpPr>
              <a:spLocks noChangeShapeType="1"/>
            </p:cNvSpPr>
            <p:nvPr/>
          </p:nvSpPr>
          <p:spPr bwMode="auto">
            <a:xfrm rot="5400000">
              <a:off x="3156" y="2352"/>
              <a:ext cx="0" cy="2112"/>
            </a:xfrm>
            <a:prstGeom prst="line">
              <a:avLst/>
            </a:prstGeom>
            <a:noFill/>
            <a:ln w="6350">
              <a:solidFill>
                <a:schemeClr val="tx1"/>
              </a:solidFill>
              <a:round/>
              <a:headEnd/>
              <a:tailEnd/>
            </a:ln>
            <a:effectLst>
              <a:outerShdw dist="53882" dir="2700000" algn="ctr" rotWithShape="0">
                <a:schemeClr val="bg1"/>
              </a:outerShdw>
            </a:effectLst>
            <a:extLst>
              <a:ext uri="{909E8E84-426E-40DD-AFC4-6F175D3DCCD1}">
                <a14:hiddenFill xmlns:a14="http://schemas.microsoft.com/office/drawing/2010/main">
                  <a:noFill/>
                </a14:hiddenFill>
              </a:ext>
            </a:extLst>
          </p:spPr>
          <p:txBody>
            <a:bodyPr/>
            <a:lstStyle/>
            <a:p>
              <a:endParaRPr lang="tr-TR"/>
            </a:p>
          </p:txBody>
        </p:sp>
        <p:sp>
          <p:nvSpPr>
            <p:cNvPr id="17417" name="Text Box 9"/>
            <p:cNvSpPr txBox="1">
              <a:spLocks noChangeArrowheads="1"/>
            </p:cNvSpPr>
            <p:nvPr/>
          </p:nvSpPr>
          <p:spPr bwMode="auto">
            <a:xfrm>
              <a:off x="4286" y="3237"/>
              <a:ext cx="212" cy="28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wrap="none">
              <a:spAutoFit/>
            </a:bodyPr>
            <a:lstStyle/>
            <a:p>
              <a:pPr algn="ctr" eaLnBrk="0" hangingPunct="0">
                <a:defRPr/>
              </a:pPr>
              <a:r>
                <a:rPr lang="en-US" sz="2400" i="1">
                  <a:effectLst>
                    <a:outerShdw blurRad="38100" dist="38100" dir="2700000" algn="tl">
                      <a:srgbClr val="C0C0C0"/>
                    </a:outerShdw>
                  </a:effectLst>
                  <a:latin typeface="Book Antiqua" pitchFamily="18" charset="0"/>
                </a:rPr>
                <a:t>x</a:t>
              </a:r>
              <a:endParaRPr lang="en-US" sz="2400">
                <a:effectLst>
                  <a:outerShdw blurRad="38100" dist="38100" dir="2700000" algn="tl">
                    <a:srgbClr val="C0C0C0"/>
                  </a:outerShdw>
                </a:effectLst>
                <a:latin typeface="Book Antiqua" pitchFamily="18" charset="0"/>
              </a:endParaRPr>
            </a:p>
          </p:txBody>
        </p:sp>
      </p:grpSp>
      <p:sp>
        <p:nvSpPr>
          <p:cNvPr id="17418" name="Line 10"/>
          <p:cNvSpPr>
            <a:spLocks noChangeShapeType="1"/>
          </p:cNvSpPr>
          <p:nvPr/>
        </p:nvSpPr>
        <p:spPr bwMode="auto">
          <a:xfrm>
            <a:off x="3333750" y="3219450"/>
            <a:ext cx="3276600" cy="876300"/>
          </a:xfrm>
          <a:prstGeom prst="line">
            <a:avLst/>
          </a:prstGeom>
          <a:noFill/>
          <a:ln w="38100">
            <a:solidFill>
              <a:srgbClr val="D20078"/>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7419" name="Text Box 11"/>
          <p:cNvSpPr txBox="1">
            <a:spLocks noChangeArrowheads="1"/>
          </p:cNvSpPr>
          <p:nvPr/>
        </p:nvSpPr>
        <p:spPr bwMode="auto">
          <a:xfrm>
            <a:off x="3814763" y="3954463"/>
            <a:ext cx="16303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a:effectLst>
                  <a:outerShdw blurRad="38100" dist="38100" dir="2700000" algn="tl">
                    <a:srgbClr val="C0C0C0"/>
                  </a:outerShdw>
                </a:effectLst>
                <a:latin typeface="Book Antiqua" pitchFamily="18" charset="0"/>
              </a:rPr>
              <a:t>Slope </a:t>
            </a:r>
            <a:r>
              <a:rPr lang="en-US" sz="2400" i="1">
                <a:effectLst>
                  <a:outerShdw blurRad="38100" dist="38100" dir="2700000" algn="tl">
                    <a:srgbClr val="C0C0C0"/>
                  </a:outerShdw>
                </a:effectLst>
                <a:latin typeface="Symbol" pitchFamily="18" charset="2"/>
              </a:rPr>
              <a:t>b</a:t>
            </a:r>
            <a:r>
              <a:rPr lang="en-US" sz="2400" baseline="-25000">
                <a:effectLst>
                  <a:outerShdw blurRad="38100" dist="38100" dir="2700000" algn="tl">
                    <a:srgbClr val="C0C0C0"/>
                  </a:outerShdw>
                </a:effectLst>
                <a:latin typeface="Book Antiqua" pitchFamily="18" charset="0"/>
              </a:rPr>
              <a:t>1</a:t>
            </a:r>
          </a:p>
          <a:p>
            <a:pPr algn="ctr" eaLnBrk="0" hangingPunct="0">
              <a:defRPr/>
            </a:pPr>
            <a:r>
              <a:rPr lang="en-US" sz="2400">
                <a:effectLst>
                  <a:outerShdw blurRad="38100" dist="38100" dir="2700000" algn="tl">
                    <a:srgbClr val="C0C0C0"/>
                  </a:outerShdw>
                </a:effectLst>
                <a:latin typeface="Book Antiqua" pitchFamily="18" charset="0"/>
              </a:rPr>
              <a:t>is negative</a:t>
            </a:r>
          </a:p>
        </p:txBody>
      </p:sp>
      <p:sp>
        <p:nvSpPr>
          <p:cNvPr id="17420" name="Text Box 12"/>
          <p:cNvSpPr txBox="1">
            <a:spLocks noChangeArrowheads="1"/>
          </p:cNvSpPr>
          <p:nvPr/>
        </p:nvSpPr>
        <p:spPr bwMode="auto">
          <a:xfrm>
            <a:off x="3670300" y="2565400"/>
            <a:ext cx="234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b="1">
                <a:effectLst>
                  <a:outerShdw blurRad="38100" dist="38100" dir="2700000" algn="tl">
                    <a:srgbClr val="C0C0C0"/>
                  </a:outerShdw>
                </a:effectLst>
                <a:latin typeface="Book Antiqua" pitchFamily="18" charset="0"/>
              </a:rPr>
              <a:t>Regression line</a:t>
            </a:r>
          </a:p>
        </p:txBody>
      </p:sp>
      <p:sp>
        <p:nvSpPr>
          <p:cNvPr id="17421" name="Text Box 13"/>
          <p:cNvSpPr txBox="1">
            <a:spLocks noChangeArrowheads="1"/>
          </p:cNvSpPr>
          <p:nvPr/>
        </p:nvSpPr>
        <p:spPr bwMode="auto">
          <a:xfrm>
            <a:off x="1855788" y="2586038"/>
            <a:ext cx="14430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a:effectLst>
                  <a:outerShdw blurRad="38100" dist="38100" dir="2700000" algn="tl">
                    <a:srgbClr val="C0C0C0"/>
                  </a:outerShdw>
                </a:effectLst>
                <a:latin typeface="Book Antiqua" pitchFamily="18" charset="0"/>
              </a:rPr>
              <a:t>Intercept</a:t>
            </a:r>
          </a:p>
          <a:p>
            <a:pPr algn="ctr" eaLnBrk="0" hangingPunct="0">
              <a:defRPr/>
            </a:pPr>
            <a:r>
              <a:rPr lang="en-US" sz="2400" i="1">
                <a:effectLst>
                  <a:outerShdw blurRad="38100" dist="38100" dir="2700000" algn="tl">
                    <a:srgbClr val="C0C0C0"/>
                  </a:outerShdw>
                </a:effectLst>
                <a:latin typeface="Symbol" pitchFamily="18" charset="2"/>
              </a:rPr>
              <a:t>             b</a:t>
            </a:r>
            <a:r>
              <a:rPr lang="en-US" sz="2400" baseline="-25000">
                <a:effectLst>
                  <a:outerShdw blurRad="38100" dist="38100" dir="2700000" algn="tl">
                    <a:srgbClr val="C0C0C0"/>
                  </a:outerShdw>
                </a:effectLst>
                <a:latin typeface="Book Antiqua" pitchFamily="18" charset="0"/>
              </a:rPr>
              <a:t>0</a:t>
            </a:r>
            <a:endParaRPr lang="en-US" sz="2400">
              <a:effectLst>
                <a:outerShdw blurRad="38100" dist="38100" dir="2700000" algn="tl">
                  <a:srgbClr val="C0C0C0"/>
                </a:outerShdw>
              </a:effectLst>
              <a:latin typeface="Book Antiqua" pitchFamily="18" charset="0"/>
            </a:endParaRPr>
          </a:p>
        </p:txBody>
      </p:sp>
      <p:sp>
        <p:nvSpPr>
          <p:cNvPr id="17422" name="AutoShape 14"/>
          <p:cNvSpPr>
            <a:spLocks noChangeArrowheads="1"/>
          </p:cNvSpPr>
          <p:nvPr/>
        </p:nvSpPr>
        <p:spPr bwMode="auto">
          <a:xfrm rot="5400000">
            <a:off x="1419225" y="36322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Tree>
    <p:extLst>
      <p:ext uri="{BB962C8B-B14F-4D97-AF65-F5344CB8AC3E}">
        <p14:creationId xmlns:p14="http://schemas.microsoft.com/office/powerpoint/2010/main" val="40581926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17422"/>
                                        </p:tgtEl>
                                        <p:attrNameLst>
                                          <p:attrName>style.visibility</p:attrName>
                                        </p:attrNameLst>
                                      </p:cBhvr>
                                      <p:to>
                                        <p:strVal val="visible"/>
                                      </p:to>
                                    </p:set>
                                    <p:animEffect transition="in" filter="slide(fromLeft)">
                                      <p:cBhvr>
                                        <p:cTn id="7" dur="500"/>
                                        <p:tgtEl>
                                          <p:spTgt spid="17422"/>
                                        </p:tgtEl>
                                      </p:cBhvr>
                                    </p:animEffect>
                                  </p:childTnLst>
                                  <p:subTnLst>
                                    <p:set>
                                      <p:cBhvr override="childStyle">
                                        <p:cTn dur="1" fill="hold" display="0" masterRel="nextClick" afterEffect="1"/>
                                        <p:tgtEl>
                                          <p:spTgt spid="1742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dissolve">
                                      <p:cBhvr>
                                        <p:cTn id="12" dur="500"/>
                                        <p:tgtEl>
                                          <p:spTgt spid="17412"/>
                                        </p:tgtEl>
                                      </p:cBhvr>
                                    </p:animEffect>
                                  </p:childTnLst>
                                </p:cTn>
                              </p:par>
                            </p:childTnLst>
                          </p:cTn>
                        </p:par>
                        <p:par>
                          <p:cTn id="13" fill="hold" nodeType="afterGroup">
                            <p:stCondLst>
                              <p:cond delay="500"/>
                            </p:stCondLst>
                            <p:childTnLst>
                              <p:par>
                                <p:cTn id="14" presetID="17" presetClass="entr" presetSubtype="1" fill="hold" grpId="0" nodeType="afterEffect">
                                  <p:stCondLst>
                                    <p:cond delay="2000"/>
                                  </p:stCondLst>
                                  <p:childTnLst>
                                    <p:set>
                                      <p:cBhvr>
                                        <p:cTn id="15" dur="1" fill="hold">
                                          <p:stCondLst>
                                            <p:cond delay="0"/>
                                          </p:stCondLst>
                                        </p:cTn>
                                        <p:tgtEl>
                                          <p:spTgt spid="17418"/>
                                        </p:tgtEl>
                                        <p:attrNameLst>
                                          <p:attrName>style.visibility</p:attrName>
                                        </p:attrNameLst>
                                      </p:cBhvr>
                                      <p:to>
                                        <p:strVal val="visible"/>
                                      </p:to>
                                    </p:set>
                                    <p:anim calcmode="lin" valueType="num">
                                      <p:cBhvr>
                                        <p:cTn id="16" dur="500" fill="hold"/>
                                        <p:tgtEl>
                                          <p:spTgt spid="17418"/>
                                        </p:tgtEl>
                                        <p:attrNameLst>
                                          <p:attrName>ppt_x</p:attrName>
                                        </p:attrNameLst>
                                      </p:cBhvr>
                                      <p:tavLst>
                                        <p:tav tm="0">
                                          <p:val>
                                            <p:strVal val="#ppt_x"/>
                                          </p:val>
                                        </p:tav>
                                        <p:tav tm="100000">
                                          <p:val>
                                            <p:strVal val="#ppt_x"/>
                                          </p:val>
                                        </p:tav>
                                      </p:tavLst>
                                    </p:anim>
                                    <p:anim calcmode="lin" valueType="num">
                                      <p:cBhvr>
                                        <p:cTn id="17" dur="500" fill="hold"/>
                                        <p:tgtEl>
                                          <p:spTgt spid="17418"/>
                                        </p:tgtEl>
                                        <p:attrNameLst>
                                          <p:attrName>ppt_y</p:attrName>
                                        </p:attrNameLst>
                                      </p:cBhvr>
                                      <p:tavLst>
                                        <p:tav tm="0">
                                          <p:val>
                                            <p:strVal val="#ppt_y-#ppt_h/2"/>
                                          </p:val>
                                        </p:tav>
                                        <p:tav tm="100000">
                                          <p:val>
                                            <p:strVal val="#ppt_y"/>
                                          </p:val>
                                        </p:tav>
                                      </p:tavLst>
                                    </p:anim>
                                    <p:anim calcmode="lin" valueType="num">
                                      <p:cBhvr>
                                        <p:cTn id="18" dur="500" fill="hold"/>
                                        <p:tgtEl>
                                          <p:spTgt spid="17418"/>
                                        </p:tgtEl>
                                        <p:attrNameLst>
                                          <p:attrName>ppt_w</p:attrName>
                                        </p:attrNameLst>
                                      </p:cBhvr>
                                      <p:tavLst>
                                        <p:tav tm="0">
                                          <p:val>
                                            <p:strVal val="#ppt_w"/>
                                          </p:val>
                                        </p:tav>
                                        <p:tav tm="100000">
                                          <p:val>
                                            <p:strVal val="#ppt_w"/>
                                          </p:val>
                                        </p:tav>
                                      </p:tavLst>
                                    </p:anim>
                                    <p:anim calcmode="lin" valueType="num">
                                      <p:cBhvr>
                                        <p:cTn id="19" dur="500" fill="hold"/>
                                        <p:tgtEl>
                                          <p:spTgt spid="17418"/>
                                        </p:tgtEl>
                                        <p:attrNameLst>
                                          <p:attrName>ppt_h</p:attrName>
                                        </p:attrNameLst>
                                      </p:cBhvr>
                                      <p:tavLst>
                                        <p:tav tm="0">
                                          <p:val>
                                            <p:fltVal val="0"/>
                                          </p:val>
                                        </p:tav>
                                        <p:tav tm="100000">
                                          <p:val>
                                            <p:strVal val="#ppt_h"/>
                                          </p:val>
                                        </p:tav>
                                      </p:tavLst>
                                    </p:anim>
                                  </p:childTnLst>
                                </p:cTn>
                              </p:par>
                            </p:childTnLst>
                          </p:cTn>
                        </p:par>
                        <p:par>
                          <p:cTn id="20" fill="hold" nodeType="afterGroup">
                            <p:stCondLst>
                              <p:cond delay="3000"/>
                            </p:stCondLst>
                            <p:childTnLst>
                              <p:par>
                                <p:cTn id="21" presetID="12" presetClass="entr" presetSubtype="1" fill="hold" grpId="0" nodeType="afterEffect">
                                  <p:stCondLst>
                                    <p:cond delay="1000"/>
                                  </p:stCondLst>
                                  <p:childTnLst>
                                    <p:set>
                                      <p:cBhvr>
                                        <p:cTn id="22" dur="1" fill="hold">
                                          <p:stCondLst>
                                            <p:cond delay="0"/>
                                          </p:stCondLst>
                                        </p:cTn>
                                        <p:tgtEl>
                                          <p:spTgt spid="17420"/>
                                        </p:tgtEl>
                                        <p:attrNameLst>
                                          <p:attrName>style.visibility</p:attrName>
                                        </p:attrNameLst>
                                      </p:cBhvr>
                                      <p:to>
                                        <p:strVal val="visible"/>
                                      </p:to>
                                    </p:set>
                                    <p:animEffect transition="in" filter="slide(fromTop)">
                                      <p:cBhvr>
                                        <p:cTn id="23" dur="500"/>
                                        <p:tgtEl>
                                          <p:spTgt spid="17420"/>
                                        </p:tgtEl>
                                      </p:cBhvr>
                                    </p:animEffect>
                                  </p:childTnLst>
                                </p:cTn>
                              </p:par>
                            </p:childTnLst>
                          </p:cTn>
                        </p:par>
                        <p:par>
                          <p:cTn id="24" fill="hold" nodeType="afterGroup">
                            <p:stCondLst>
                              <p:cond delay="4500"/>
                            </p:stCondLst>
                            <p:childTnLst>
                              <p:par>
                                <p:cTn id="25" presetID="3" presetClass="entr" presetSubtype="10" fill="hold" grpId="0" nodeType="afterEffect">
                                  <p:stCondLst>
                                    <p:cond delay="1000"/>
                                  </p:stCondLst>
                                  <p:childTnLst>
                                    <p:set>
                                      <p:cBhvr>
                                        <p:cTn id="26" dur="1" fill="hold">
                                          <p:stCondLst>
                                            <p:cond delay="0"/>
                                          </p:stCondLst>
                                        </p:cTn>
                                        <p:tgtEl>
                                          <p:spTgt spid="17421"/>
                                        </p:tgtEl>
                                        <p:attrNameLst>
                                          <p:attrName>style.visibility</p:attrName>
                                        </p:attrNameLst>
                                      </p:cBhvr>
                                      <p:to>
                                        <p:strVal val="visible"/>
                                      </p:to>
                                    </p:set>
                                    <p:animEffect transition="in" filter="blinds(horizontal)">
                                      <p:cBhvr>
                                        <p:cTn id="27" dur="500"/>
                                        <p:tgtEl>
                                          <p:spTgt spid="17421"/>
                                        </p:tgtEl>
                                      </p:cBhvr>
                                    </p:animEffect>
                                  </p:childTnLst>
                                </p:cTn>
                              </p:par>
                            </p:childTnLst>
                          </p:cTn>
                        </p:par>
                        <p:par>
                          <p:cTn id="28" fill="hold" nodeType="afterGroup">
                            <p:stCondLst>
                              <p:cond delay="6000"/>
                            </p:stCondLst>
                            <p:childTnLst>
                              <p:par>
                                <p:cTn id="29" presetID="3" presetClass="entr" presetSubtype="10" fill="hold" grpId="0" nodeType="afterEffect">
                                  <p:stCondLst>
                                    <p:cond delay="1000"/>
                                  </p:stCondLst>
                                  <p:childTnLst>
                                    <p:set>
                                      <p:cBhvr>
                                        <p:cTn id="30" dur="1" fill="hold">
                                          <p:stCondLst>
                                            <p:cond delay="0"/>
                                          </p:stCondLst>
                                        </p:cTn>
                                        <p:tgtEl>
                                          <p:spTgt spid="17419"/>
                                        </p:tgtEl>
                                        <p:attrNameLst>
                                          <p:attrName>style.visibility</p:attrName>
                                        </p:attrNameLst>
                                      </p:cBhvr>
                                      <p:to>
                                        <p:strVal val="visible"/>
                                      </p:to>
                                    </p:set>
                                    <p:animEffect transition="in" filter="blinds(horizontal)">
                                      <p:cBhvr>
                                        <p:cTn id="31"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animBg="1"/>
      <p:bldP spid="17419" grpId="0" autoUpdateAnimBg="0"/>
      <p:bldP spid="17420" grpId="0" autoUpdateAnimBg="0"/>
      <p:bldP spid="17421" grpId="0" autoUpdateAnimBg="0"/>
      <p:bldP spid="174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defRPr/>
            </a:pPr>
            <a:r>
              <a:rPr lang="en-US" sz="2800">
                <a:effectLst>
                  <a:outerShdw blurRad="38100" dist="38100" dir="2700000" algn="tl">
                    <a:srgbClr val="C0C0C0"/>
                  </a:outerShdw>
                </a:effectLst>
                <a:latin typeface="Book Antiqua" pitchFamily="18" charset="0"/>
              </a:rPr>
              <a:t>Simple Linear Regression Equation</a:t>
            </a:r>
          </a:p>
        </p:txBody>
      </p:sp>
      <p:sp>
        <p:nvSpPr>
          <p:cNvPr id="15363" name="Rectangle 3"/>
          <p:cNvSpPr>
            <a:spLocks noChangeArrowheads="1"/>
          </p:cNvSpPr>
          <p:nvPr/>
        </p:nvSpPr>
        <p:spPr bwMode="auto">
          <a:xfrm>
            <a:off x="684213" y="1098550"/>
            <a:ext cx="777240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rgbClr val="66FFFF"/>
              </a:buClr>
              <a:buSzPct val="75000"/>
              <a:buFont typeface="Monotype Sorts" pitchFamily="2" charset="2"/>
              <a:buChar char="n"/>
              <a:defRPr/>
            </a:pPr>
            <a:r>
              <a:rPr lang="en-US" sz="2400">
                <a:effectLst>
                  <a:outerShdw blurRad="38100" dist="38100" dir="2700000" algn="tl">
                    <a:srgbClr val="C0C0C0"/>
                  </a:outerShdw>
                </a:effectLst>
                <a:latin typeface="Book Antiqua" pitchFamily="18" charset="0"/>
              </a:rPr>
              <a:t>No Relationship</a:t>
            </a:r>
          </a:p>
        </p:txBody>
      </p:sp>
      <p:grpSp>
        <p:nvGrpSpPr>
          <p:cNvPr id="15364" name="Group 4"/>
          <p:cNvGrpSpPr>
            <a:grpSpLocks/>
          </p:cNvGrpSpPr>
          <p:nvPr/>
        </p:nvGrpSpPr>
        <p:grpSpPr bwMode="auto">
          <a:xfrm>
            <a:off x="1695450" y="1638300"/>
            <a:ext cx="5810250" cy="4114800"/>
            <a:chOff x="1068" y="1032"/>
            <a:chExt cx="3660" cy="2592"/>
          </a:xfrm>
        </p:grpSpPr>
        <p:sp>
          <p:nvSpPr>
            <p:cNvPr id="14346" name="Rectangle 5"/>
            <p:cNvSpPr>
              <a:spLocks noChangeArrowheads="1"/>
            </p:cNvSpPr>
            <p:nvPr/>
          </p:nvSpPr>
          <p:spPr bwMode="auto">
            <a:xfrm>
              <a:off x="1068" y="1032"/>
              <a:ext cx="3660" cy="2592"/>
            </a:xfrm>
            <a:prstGeom prst="rect">
              <a:avLst/>
            </a:prstGeom>
            <a:solidFill>
              <a:srgbClr val="99CCFF"/>
            </a:solidFill>
            <a:ln w="6350">
              <a:solidFill>
                <a:schemeClr val="tx1"/>
              </a:solidFill>
              <a:miter lim="800000"/>
              <a:headEnd/>
              <a:tailEnd/>
            </a:ln>
            <a:effectLst>
              <a:outerShdw dist="71842" dir="2700000" algn="ctr" rotWithShape="0">
                <a:schemeClr val="bg1"/>
              </a:outerShdw>
            </a:effectLst>
          </p:spPr>
          <p:txBody>
            <a:bodyPr wrap="none" anchor="ctr"/>
            <a:lstStyle/>
            <a:p>
              <a:endParaRPr lang="tr-TR" altLang="tr-TR"/>
            </a:p>
          </p:txBody>
        </p:sp>
        <p:sp>
          <p:nvSpPr>
            <p:cNvPr id="14347" name="Line 6"/>
            <p:cNvSpPr>
              <a:spLocks noChangeShapeType="1"/>
            </p:cNvSpPr>
            <p:nvPr/>
          </p:nvSpPr>
          <p:spPr bwMode="auto">
            <a:xfrm>
              <a:off x="2100" y="1476"/>
              <a:ext cx="0" cy="1944"/>
            </a:xfrm>
            <a:prstGeom prst="line">
              <a:avLst/>
            </a:prstGeom>
            <a:noFill/>
            <a:ln w="6350">
              <a:solidFill>
                <a:schemeClr val="tx1"/>
              </a:solidFill>
              <a:round/>
              <a:headEnd/>
              <a:tailEnd/>
            </a:ln>
            <a:effectLst>
              <a:outerShdw dist="53882" dir="2700000" algn="ctr" rotWithShape="0">
                <a:schemeClr val="bg1"/>
              </a:outerShdw>
            </a:effectLst>
            <a:extLst>
              <a:ext uri="{909E8E84-426E-40DD-AFC4-6F175D3DCCD1}">
                <a14:hiddenFill xmlns:a14="http://schemas.microsoft.com/office/drawing/2010/main">
                  <a:noFill/>
                </a14:hiddenFill>
              </a:ext>
            </a:extLst>
          </p:spPr>
          <p:txBody>
            <a:bodyPr/>
            <a:lstStyle/>
            <a:p>
              <a:endParaRPr lang="tr-TR"/>
            </a:p>
          </p:txBody>
        </p:sp>
        <p:sp>
          <p:nvSpPr>
            <p:cNvPr id="15367" name="Text Box 7"/>
            <p:cNvSpPr txBox="1">
              <a:spLocks noChangeArrowheads="1"/>
            </p:cNvSpPr>
            <p:nvPr/>
          </p:nvSpPr>
          <p:spPr bwMode="auto">
            <a:xfrm>
              <a:off x="2006" y="1149"/>
              <a:ext cx="212" cy="28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wrap="none">
              <a:spAutoFit/>
            </a:bodyPr>
            <a:lstStyle/>
            <a:p>
              <a:pPr algn="ctr" eaLnBrk="0" hangingPunct="0">
                <a:defRPr/>
              </a:pPr>
              <a:r>
                <a:rPr lang="en-US" sz="2400" i="1">
                  <a:effectLst>
                    <a:outerShdw blurRad="38100" dist="38100" dir="2700000" algn="tl">
                      <a:srgbClr val="C0C0C0"/>
                    </a:outerShdw>
                  </a:effectLst>
                  <a:latin typeface="Book Antiqua" pitchFamily="18" charset="0"/>
                </a:rPr>
                <a:t>y</a:t>
              </a:r>
              <a:endParaRPr lang="en-US" sz="2400">
                <a:effectLst>
                  <a:outerShdw blurRad="38100" dist="38100" dir="2700000" algn="tl">
                    <a:srgbClr val="C0C0C0"/>
                  </a:outerShdw>
                </a:effectLst>
                <a:latin typeface="Book Antiqua" pitchFamily="18" charset="0"/>
              </a:endParaRPr>
            </a:p>
          </p:txBody>
        </p:sp>
        <p:sp>
          <p:nvSpPr>
            <p:cNvPr id="14349" name="Line 8"/>
            <p:cNvSpPr>
              <a:spLocks noChangeShapeType="1"/>
            </p:cNvSpPr>
            <p:nvPr/>
          </p:nvSpPr>
          <p:spPr bwMode="auto">
            <a:xfrm rot="5400000">
              <a:off x="3156" y="2352"/>
              <a:ext cx="0" cy="2112"/>
            </a:xfrm>
            <a:prstGeom prst="line">
              <a:avLst/>
            </a:prstGeom>
            <a:noFill/>
            <a:ln w="6350">
              <a:solidFill>
                <a:schemeClr val="tx1"/>
              </a:solidFill>
              <a:round/>
              <a:headEnd/>
              <a:tailEnd/>
            </a:ln>
            <a:effectLst>
              <a:outerShdw dist="53882" dir="2700000" algn="ctr" rotWithShape="0">
                <a:schemeClr val="bg1"/>
              </a:outerShdw>
            </a:effectLst>
            <a:extLst>
              <a:ext uri="{909E8E84-426E-40DD-AFC4-6F175D3DCCD1}">
                <a14:hiddenFill xmlns:a14="http://schemas.microsoft.com/office/drawing/2010/main">
                  <a:noFill/>
                </a14:hiddenFill>
              </a:ext>
            </a:extLst>
          </p:spPr>
          <p:txBody>
            <a:bodyPr/>
            <a:lstStyle/>
            <a:p>
              <a:endParaRPr lang="tr-TR"/>
            </a:p>
          </p:txBody>
        </p:sp>
        <p:sp>
          <p:nvSpPr>
            <p:cNvPr id="15369" name="Text Box 9"/>
            <p:cNvSpPr txBox="1">
              <a:spLocks noChangeArrowheads="1"/>
            </p:cNvSpPr>
            <p:nvPr/>
          </p:nvSpPr>
          <p:spPr bwMode="auto">
            <a:xfrm>
              <a:off x="4286" y="3237"/>
              <a:ext cx="212" cy="28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Lst>
          </p:spPr>
          <p:txBody>
            <a:bodyPr wrap="none">
              <a:spAutoFit/>
            </a:bodyPr>
            <a:lstStyle/>
            <a:p>
              <a:pPr algn="ctr" eaLnBrk="0" hangingPunct="0">
                <a:defRPr/>
              </a:pPr>
              <a:r>
                <a:rPr lang="en-US" sz="2400" i="1">
                  <a:effectLst>
                    <a:outerShdw blurRad="38100" dist="38100" dir="2700000" algn="tl">
                      <a:srgbClr val="C0C0C0"/>
                    </a:outerShdw>
                  </a:effectLst>
                  <a:latin typeface="Book Antiqua" pitchFamily="18" charset="0"/>
                </a:rPr>
                <a:t>x</a:t>
              </a:r>
              <a:endParaRPr lang="en-US" sz="2400">
                <a:effectLst>
                  <a:outerShdw blurRad="38100" dist="38100" dir="2700000" algn="tl">
                    <a:srgbClr val="C0C0C0"/>
                  </a:outerShdw>
                </a:effectLst>
                <a:latin typeface="Book Antiqua" pitchFamily="18" charset="0"/>
              </a:endParaRPr>
            </a:p>
          </p:txBody>
        </p:sp>
      </p:grpSp>
      <p:sp>
        <p:nvSpPr>
          <p:cNvPr id="15370" name="Line 10"/>
          <p:cNvSpPr>
            <a:spLocks noChangeShapeType="1"/>
          </p:cNvSpPr>
          <p:nvPr/>
        </p:nvSpPr>
        <p:spPr bwMode="auto">
          <a:xfrm flipV="1">
            <a:off x="3352800" y="3543300"/>
            <a:ext cx="3276600" cy="0"/>
          </a:xfrm>
          <a:prstGeom prst="line">
            <a:avLst/>
          </a:prstGeom>
          <a:noFill/>
          <a:ln w="38100">
            <a:solidFill>
              <a:srgbClr val="D20078"/>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5371" name="Text Box 11"/>
          <p:cNvSpPr txBox="1">
            <a:spLocks noChangeArrowheads="1"/>
          </p:cNvSpPr>
          <p:nvPr/>
        </p:nvSpPr>
        <p:spPr bwMode="auto">
          <a:xfrm>
            <a:off x="4413250" y="3725863"/>
            <a:ext cx="1273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a:effectLst>
                  <a:outerShdw blurRad="38100" dist="38100" dir="2700000" algn="tl">
                    <a:srgbClr val="C0C0C0"/>
                  </a:outerShdw>
                </a:effectLst>
                <a:latin typeface="Book Antiqua" pitchFamily="18" charset="0"/>
              </a:rPr>
              <a:t>Slope </a:t>
            </a:r>
            <a:r>
              <a:rPr lang="en-US" sz="2400" i="1">
                <a:effectLst>
                  <a:outerShdw blurRad="38100" dist="38100" dir="2700000" algn="tl">
                    <a:srgbClr val="C0C0C0"/>
                  </a:outerShdw>
                </a:effectLst>
                <a:latin typeface="Symbol" pitchFamily="18" charset="2"/>
              </a:rPr>
              <a:t>b</a:t>
            </a:r>
            <a:r>
              <a:rPr lang="en-US" sz="2400" baseline="-25000">
                <a:effectLst>
                  <a:outerShdw blurRad="38100" dist="38100" dir="2700000" algn="tl">
                    <a:srgbClr val="C0C0C0"/>
                  </a:outerShdw>
                </a:effectLst>
                <a:latin typeface="Book Antiqua" pitchFamily="18" charset="0"/>
              </a:rPr>
              <a:t>1</a:t>
            </a:r>
          </a:p>
          <a:p>
            <a:pPr algn="ctr" eaLnBrk="0" hangingPunct="0">
              <a:defRPr/>
            </a:pPr>
            <a:r>
              <a:rPr lang="en-US" sz="2400">
                <a:effectLst>
                  <a:outerShdw blurRad="38100" dist="38100" dir="2700000" algn="tl">
                    <a:srgbClr val="C0C0C0"/>
                  </a:outerShdw>
                </a:effectLst>
                <a:latin typeface="Book Antiqua" pitchFamily="18" charset="0"/>
              </a:rPr>
              <a:t>is 0</a:t>
            </a:r>
          </a:p>
        </p:txBody>
      </p:sp>
      <p:sp>
        <p:nvSpPr>
          <p:cNvPr id="15372" name="Text Box 12"/>
          <p:cNvSpPr txBox="1">
            <a:spLocks noChangeArrowheads="1"/>
          </p:cNvSpPr>
          <p:nvPr/>
        </p:nvSpPr>
        <p:spPr bwMode="auto">
          <a:xfrm>
            <a:off x="3670300" y="2565400"/>
            <a:ext cx="234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b="1">
                <a:effectLst>
                  <a:outerShdw blurRad="38100" dist="38100" dir="2700000" algn="tl">
                    <a:srgbClr val="C0C0C0"/>
                  </a:outerShdw>
                </a:effectLst>
                <a:latin typeface="Book Antiqua" pitchFamily="18" charset="0"/>
              </a:rPr>
              <a:t>Regression line</a:t>
            </a:r>
          </a:p>
        </p:txBody>
      </p:sp>
      <p:sp>
        <p:nvSpPr>
          <p:cNvPr id="15373" name="Text Box 13"/>
          <p:cNvSpPr txBox="1">
            <a:spLocks noChangeArrowheads="1"/>
          </p:cNvSpPr>
          <p:nvPr/>
        </p:nvSpPr>
        <p:spPr bwMode="auto">
          <a:xfrm>
            <a:off x="1855788" y="2928938"/>
            <a:ext cx="14430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defRPr/>
            </a:pPr>
            <a:r>
              <a:rPr lang="en-US" sz="2400">
                <a:effectLst>
                  <a:outerShdw blurRad="38100" dist="38100" dir="2700000" algn="tl">
                    <a:srgbClr val="C0C0C0"/>
                  </a:outerShdw>
                </a:effectLst>
                <a:latin typeface="Book Antiqua" pitchFamily="18" charset="0"/>
              </a:rPr>
              <a:t>Intercept</a:t>
            </a:r>
          </a:p>
          <a:p>
            <a:pPr algn="ctr" eaLnBrk="0" hangingPunct="0">
              <a:defRPr/>
            </a:pPr>
            <a:r>
              <a:rPr lang="en-US" sz="2400" i="1">
                <a:effectLst>
                  <a:outerShdw blurRad="38100" dist="38100" dir="2700000" algn="tl">
                    <a:srgbClr val="C0C0C0"/>
                  </a:outerShdw>
                </a:effectLst>
                <a:latin typeface="Symbol" pitchFamily="18" charset="2"/>
              </a:rPr>
              <a:t>             b</a:t>
            </a:r>
            <a:r>
              <a:rPr lang="en-US" sz="2400" baseline="-25000">
                <a:effectLst>
                  <a:outerShdw blurRad="38100" dist="38100" dir="2700000" algn="tl">
                    <a:srgbClr val="C0C0C0"/>
                  </a:outerShdw>
                </a:effectLst>
                <a:latin typeface="Book Antiqua" pitchFamily="18" charset="0"/>
              </a:rPr>
              <a:t>0</a:t>
            </a:r>
            <a:endParaRPr lang="en-US" sz="2400">
              <a:effectLst>
                <a:outerShdw blurRad="38100" dist="38100" dir="2700000" algn="tl">
                  <a:srgbClr val="C0C0C0"/>
                </a:outerShdw>
              </a:effectLst>
              <a:latin typeface="Book Antiqua" pitchFamily="18" charset="0"/>
            </a:endParaRPr>
          </a:p>
        </p:txBody>
      </p:sp>
      <p:sp>
        <p:nvSpPr>
          <p:cNvPr id="15374" name="AutoShape 14"/>
          <p:cNvSpPr>
            <a:spLocks noChangeArrowheads="1"/>
          </p:cNvSpPr>
          <p:nvPr/>
        </p:nvSpPr>
        <p:spPr bwMode="auto">
          <a:xfrm rot="5400000">
            <a:off x="1419225" y="36322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Tree>
    <p:extLst>
      <p:ext uri="{BB962C8B-B14F-4D97-AF65-F5344CB8AC3E}">
        <p14:creationId xmlns:p14="http://schemas.microsoft.com/office/powerpoint/2010/main" val="1726093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15374"/>
                                        </p:tgtEl>
                                        <p:attrNameLst>
                                          <p:attrName>style.visibility</p:attrName>
                                        </p:attrNameLst>
                                      </p:cBhvr>
                                      <p:to>
                                        <p:strVal val="visible"/>
                                      </p:to>
                                    </p:set>
                                    <p:animEffect transition="in" filter="slide(fromLeft)">
                                      <p:cBhvr>
                                        <p:cTn id="7" dur="500"/>
                                        <p:tgtEl>
                                          <p:spTgt spid="15374"/>
                                        </p:tgtEl>
                                      </p:cBhvr>
                                    </p:animEffect>
                                  </p:childTnLst>
                                  <p:subTnLst>
                                    <p:set>
                                      <p:cBhvr override="childStyle">
                                        <p:cTn dur="1" fill="hold" display="0" masterRel="nextClick" afterEffect="1"/>
                                        <p:tgtEl>
                                          <p:spTgt spid="1537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dissolve">
                                      <p:cBhvr>
                                        <p:cTn id="12" dur="500"/>
                                        <p:tgtEl>
                                          <p:spTgt spid="15364"/>
                                        </p:tgtEl>
                                      </p:cBhvr>
                                    </p:animEffect>
                                  </p:childTnLst>
                                </p:cTn>
                              </p:par>
                            </p:childTnLst>
                          </p:cTn>
                        </p:par>
                        <p:par>
                          <p:cTn id="13" fill="hold" nodeType="afterGroup">
                            <p:stCondLst>
                              <p:cond delay="500"/>
                            </p:stCondLst>
                            <p:childTnLst>
                              <p:par>
                                <p:cTn id="14" presetID="17" presetClass="entr" presetSubtype="8" fill="hold" grpId="0" nodeType="afterEffect">
                                  <p:stCondLst>
                                    <p:cond delay="2000"/>
                                  </p:stCondLst>
                                  <p:childTnLst>
                                    <p:set>
                                      <p:cBhvr>
                                        <p:cTn id="15" dur="1" fill="hold">
                                          <p:stCondLst>
                                            <p:cond delay="0"/>
                                          </p:stCondLst>
                                        </p:cTn>
                                        <p:tgtEl>
                                          <p:spTgt spid="15370"/>
                                        </p:tgtEl>
                                        <p:attrNameLst>
                                          <p:attrName>style.visibility</p:attrName>
                                        </p:attrNameLst>
                                      </p:cBhvr>
                                      <p:to>
                                        <p:strVal val="visible"/>
                                      </p:to>
                                    </p:set>
                                    <p:anim calcmode="lin" valueType="num">
                                      <p:cBhvr>
                                        <p:cTn id="16" dur="500" fill="hold"/>
                                        <p:tgtEl>
                                          <p:spTgt spid="15370"/>
                                        </p:tgtEl>
                                        <p:attrNameLst>
                                          <p:attrName>ppt_x</p:attrName>
                                        </p:attrNameLst>
                                      </p:cBhvr>
                                      <p:tavLst>
                                        <p:tav tm="0">
                                          <p:val>
                                            <p:strVal val="#ppt_x-#ppt_w/2"/>
                                          </p:val>
                                        </p:tav>
                                        <p:tav tm="100000">
                                          <p:val>
                                            <p:strVal val="#ppt_x"/>
                                          </p:val>
                                        </p:tav>
                                      </p:tavLst>
                                    </p:anim>
                                    <p:anim calcmode="lin" valueType="num">
                                      <p:cBhvr>
                                        <p:cTn id="17" dur="500" fill="hold"/>
                                        <p:tgtEl>
                                          <p:spTgt spid="15370"/>
                                        </p:tgtEl>
                                        <p:attrNameLst>
                                          <p:attrName>ppt_y</p:attrName>
                                        </p:attrNameLst>
                                      </p:cBhvr>
                                      <p:tavLst>
                                        <p:tav tm="0">
                                          <p:val>
                                            <p:strVal val="#ppt_y"/>
                                          </p:val>
                                        </p:tav>
                                        <p:tav tm="100000">
                                          <p:val>
                                            <p:strVal val="#ppt_y"/>
                                          </p:val>
                                        </p:tav>
                                      </p:tavLst>
                                    </p:anim>
                                    <p:anim calcmode="lin" valueType="num">
                                      <p:cBhvr>
                                        <p:cTn id="18" dur="500" fill="hold"/>
                                        <p:tgtEl>
                                          <p:spTgt spid="15370"/>
                                        </p:tgtEl>
                                        <p:attrNameLst>
                                          <p:attrName>ppt_w</p:attrName>
                                        </p:attrNameLst>
                                      </p:cBhvr>
                                      <p:tavLst>
                                        <p:tav tm="0">
                                          <p:val>
                                            <p:fltVal val="0"/>
                                          </p:val>
                                        </p:tav>
                                        <p:tav tm="100000">
                                          <p:val>
                                            <p:strVal val="#ppt_w"/>
                                          </p:val>
                                        </p:tav>
                                      </p:tavLst>
                                    </p:anim>
                                    <p:anim calcmode="lin" valueType="num">
                                      <p:cBhvr>
                                        <p:cTn id="19" dur="500" fill="hold"/>
                                        <p:tgtEl>
                                          <p:spTgt spid="15370"/>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3000"/>
                            </p:stCondLst>
                            <p:childTnLst>
                              <p:par>
                                <p:cTn id="21" presetID="12" presetClass="entr" presetSubtype="1" fill="hold" grpId="0" nodeType="afterEffect">
                                  <p:stCondLst>
                                    <p:cond delay="1000"/>
                                  </p:stCondLst>
                                  <p:childTnLst>
                                    <p:set>
                                      <p:cBhvr>
                                        <p:cTn id="22" dur="1" fill="hold">
                                          <p:stCondLst>
                                            <p:cond delay="0"/>
                                          </p:stCondLst>
                                        </p:cTn>
                                        <p:tgtEl>
                                          <p:spTgt spid="15372"/>
                                        </p:tgtEl>
                                        <p:attrNameLst>
                                          <p:attrName>style.visibility</p:attrName>
                                        </p:attrNameLst>
                                      </p:cBhvr>
                                      <p:to>
                                        <p:strVal val="visible"/>
                                      </p:to>
                                    </p:set>
                                    <p:animEffect transition="in" filter="slide(fromTop)">
                                      <p:cBhvr>
                                        <p:cTn id="23" dur="500"/>
                                        <p:tgtEl>
                                          <p:spTgt spid="15372"/>
                                        </p:tgtEl>
                                      </p:cBhvr>
                                    </p:animEffect>
                                  </p:childTnLst>
                                </p:cTn>
                              </p:par>
                            </p:childTnLst>
                          </p:cTn>
                        </p:par>
                        <p:par>
                          <p:cTn id="24" fill="hold" nodeType="afterGroup">
                            <p:stCondLst>
                              <p:cond delay="4500"/>
                            </p:stCondLst>
                            <p:childTnLst>
                              <p:par>
                                <p:cTn id="25" presetID="3" presetClass="entr" presetSubtype="10" fill="hold" grpId="0" nodeType="afterEffect">
                                  <p:stCondLst>
                                    <p:cond delay="1000"/>
                                  </p:stCondLst>
                                  <p:childTnLst>
                                    <p:set>
                                      <p:cBhvr>
                                        <p:cTn id="26" dur="1" fill="hold">
                                          <p:stCondLst>
                                            <p:cond delay="0"/>
                                          </p:stCondLst>
                                        </p:cTn>
                                        <p:tgtEl>
                                          <p:spTgt spid="15373"/>
                                        </p:tgtEl>
                                        <p:attrNameLst>
                                          <p:attrName>style.visibility</p:attrName>
                                        </p:attrNameLst>
                                      </p:cBhvr>
                                      <p:to>
                                        <p:strVal val="visible"/>
                                      </p:to>
                                    </p:set>
                                    <p:animEffect transition="in" filter="blinds(horizontal)">
                                      <p:cBhvr>
                                        <p:cTn id="27" dur="500"/>
                                        <p:tgtEl>
                                          <p:spTgt spid="15373"/>
                                        </p:tgtEl>
                                      </p:cBhvr>
                                    </p:animEffect>
                                  </p:childTnLst>
                                </p:cTn>
                              </p:par>
                            </p:childTnLst>
                          </p:cTn>
                        </p:par>
                        <p:par>
                          <p:cTn id="28" fill="hold" nodeType="afterGroup">
                            <p:stCondLst>
                              <p:cond delay="6000"/>
                            </p:stCondLst>
                            <p:childTnLst>
                              <p:par>
                                <p:cTn id="29" presetID="3" presetClass="entr" presetSubtype="10" fill="hold" grpId="0" nodeType="afterEffect">
                                  <p:stCondLst>
                                    <p:cond delay="1000"/>
                                  </p:stCondLst>
                                  <p:childTnLst>
                                    <p:set>
                                      <p:cBhvr>
                                        <p:cTn id="30" dur="1" fill="hold">
                                          <p:stCondLst>
                                            <p:cond delay="0"/>
                                          </p:stCondLst>
                                        </p:cTn>
                                        <p:tgtEl>
                                          <p:spTgt spid="15371"/>
                                        </p:tgtEl>
                                        <p:attrNameLst>
                                          <p:attrName>style.visibility</p:attrName>
                                        </p:attrNameLst>
                                      </p:cBhvr>
                                      <p:to>
                                        <p:strVal val="visible"/>
                                      </p:to>
                                    </p:set>
                                    <p:animEffect transition="in" filter="blinds(horizontal)">
                                      <p:cBhvr>
                                        <p:cTn id="31"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animBg="1"/>
      <p:bldP spid="15371" grpId="0" autoUpdateAnimBg="0"/>
      <p:bldP spid="15372" grpId="0" autoUpdateAnimBg="0"/>
      <p:bldP spid="15373" grpId="0" autoUpdateAnimBg="0"/>
      <p:bldP spid="1537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1524000"/>
            <a:ext cx="7543800" cy="838200"/>
          </a:xfrm>
          <a:ln>
            <a:miter lim="800000"/>
            <a:headEnd/>
            <a:tailEnd/>
          </a:ln>
        </p:spPr>
        <p:txBody>
          <a:bodyPr/>
          <a:lstStyle/>
          <a:p>
            <a:pPr eaLnBrk="1" hangingPunct="1"/>
            <a:r>
              <a:rPr lang="en-US" altLang="tr-TR" dirty="0"/>
              <a:t>Interpretation of </a:t>
            </a:r>
            <a:r>
              <a:rPr lang="en-US" altLang="tr-TR" dirty="0">
                <a:latin typeface="Symbol" pitchFamily="18" charset="2"/>
              </a:rPr>
              <a:t>b</a:t>
            </a:r>
            <a:r>
              <a:rPr lang="en-US" altLang="tr-TR" baseline="-25000" dirty="0">
                <a:solidFill>
                  <a:schemeClr val="tx1"/>
                </a:solidFill>
              </a:rPr>
              <a:t>0</a:t>
            </a:r>
            <a:r>
              <a:rPr lang="en-US" altLang="tr-TR" dirty="0"/>
              <a:t> and </a:t>
            </a:r>
            <a:r>
              <a:rPr lang="en-US" altLang="tr-TR" dirty="0">
                <a:latin typeface="Symbol" pitchFamily="18" charset="2"/>
              </a:rPr>
              <a:t>b</a:t>
            </a:r>
            <a:r>
              <a:rPr lang="en-US" altLang="tr-TR" baseline="-25000" dirty="0">
                <a:solidFill>
                  <a:schemeClr val="tx1"/>
                </a:solidFill>
              </a:rPr>
              <a:t>1</a:t>
            </a:r>
          </a:p>
        </p:txBody>
      </p:sp>
      <p:sp>
        <p:nvSpPr>
          <p:cNvPr id="15363" name="Rectangle 3"/>
          <p:cNvSpPr>
            <a:spLocks noGrp="1" noChangeArrowheads="1"/>
          </p:cNvSpPr>
          <p:nvPr>
            <p:ph type="body" idx="1"/>
          </p:nvPr>
        </p:nvSpPr>
        <p:spPr>
          <a:xfrm>
            <a:off x="533400" y="2971800"/>
            <a:ext cx="8229600" cy="3048000"/>
          </a:xfrm>
        </p:spPr>
        <p:txBody>
          <a:bodyPr/>
          <a:lstStyle/>
          <a:p>
            <a:pPr marL="0" indent="0">
              <a:buNone/>
            </a:pPr>
            <a:r>
              <a:rPr lang="tr-TR" altLang="tr-TR" dirty="0">
                <a:solidFill>
                  <a:schemeClr val="tx1"/>
                </a:solidFill>
                <a:latin typeface="Symbol" pitchFamily="18" charset="2"/>
              </a:rPr>
              <a:t>* </a:t>
            </a:r>
            <a:r>
              <a:rPr lang="en-US" altLang="tr-TR" dirty="0">
                <a:solidFill>
                  <a:schemeClr val="tx1"/>
                </a:solidFill>
                <a:latin typeface="Symbol" pitchFamily="18" charset="2"/>
              </a:rPr>
              <a:t>b</a:t>
            </a:r>
            <a:r>
              <a:rPr lang="en-US" altLang="tr-TR" baseline="-25000" dirty="0">
                <a:solidFill>
                  <a:schemeClr val="tx1"/>
                </a:solidFill>
                <a:latin typeface="Calibri" pitchFamily="34" charset="0"/>
              </a:rPr>
              <a:t>0</a:t>
            </a:r>
            <a:r>
              <a:rPr lang="en-US" altLang="tr-TR" dirty="0">
                <a:solidFill>
                  <a:schemeClr val="tx1"/>
                </a:solidFill>
                <a:latin typeface="Calibri" pitchFamily="34" charset="0"/>
              </a:rPr>
              <a:t> (intercept parameter): is the value of y when x = 0.</a:t>
            </a:r>
          </a:p>
          <a:p>
            <a:pPr marL="0" indent="0">
              <a:buNone/>
            </a:pPr>
            <a:r>
              <a:rPr lang="tr-TR" altLang="tr-TR" dirty="0">
                <a:solidFill>
                  <a:schemeClr val="tx1"/>
                </a:solidFill>
                <a:latin typeface="Calibri" pitchFamily="34" charset="0"/>
              </a:rPr>
              <a:t>* </a:t>
            </a:r>
            <a:r>
              <a:rPr lang="en-US" altLang="tr-TR" dirty="0">
                <a:solidFill>
                  <a:schemeClr val="tx1"/>
                </a:solidFill>
                <a:latin typeface="Symbol" pitchFamily="18" charset="2"/>
              </a:rPr>
              <a:t>b</a:t>
            </a:r>
            <a:r>
              <a:rPr lang="en-US" altLang="tr-TR" baseline="-25000" dirty="0">
                <a:solidFill>
                  <a:schemeClr val="tx1"/>
                </a:solidFill>
                <a:latin typeface="Calibri" pitchFamily="34" charset="0"/>
              </a:rPr>
              <a:t>1</a:t>
            </a:r>
            <a:r>
              <a:rPr lang="en-US" altLang="tr-TR" dirty="0">
                <a:solidFill>
                  <a:schemeClr val="tx1"/>
                </a:solidFill>
                <a:latin typeface="Calibri" pitchFamily="34" charset="0"/>
              </a:rPr>
              <a:t> (slope parameter): is the change in y given x changes by 1 unit.</a:t>
            </a:r>
          </a:p>
        </p:txBody>
      </p:sp>
    </p:spTree>
    <p:extLst>
      <p:ext uri="{BB962C8B-B14F-4D97-AF65-F5344CB8AC3E}">
        <p14:creationId xmlns:p14="http://schemas.microsoft.com/office/powerpoint/2010/main" val="1316488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467100" y="1847850"/>
            <a:ext cx="2152650" cy="762000"/>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19459" name="Rectangle 3"/>
          <p:cNvSpPr>
            <a:spLocks noChangeArrowheads="1"/>
          </p:cNvSpPr>
          <p:nvPr/>
        </p:nvSpPr>
        <p:spPr bwMode="auto">
          <a:xfrm>
            <a:off x="0" y="228600"/>
            <a:ext cx="7772400" cy="52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defRPr/>
            </a:pPr>
            <a:r>
              <a:rPr lang="en-US" sz="2800">
                <a:effectLst>
                  <a:outerShdw blurRad="38100" dist="38100" dir="2700000" algn="tl">
                    <a:srgbClr val="C0C0C0"/>
                  </a:outerShdw>
                </a:effectLst>
                <a:latin typeface="Book Antiqua" pitchFamily="18" charset="0"/>
              </a:rPr>
              <a:t>Estimated Simple Linear Regression Equation</a:t>
            </a:r>
          </a:p>
        </p:txBody>
      </p:sp>
      <p:sp>
        <p:nvSpPr>
          <p:cNvPr id="19460" name="Rectangle 4"/>
          <p:cNvSpPr>
            <a:spLocks noChangeArrowheads="1"/>
          </p:cNvSpPr>
          <p:nvPr/>
        </p:nvSpPr>
        <p:spPr bwMode="auto">
          <a:xfrm>
            <a:off x="684213" y="1098550"/>
            <a:ext cx="77724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rgbClr val="66FFFF"/>
              </a:buClr>
              <a:buSzPct val="75000"/>
              <a:buFont typeface="Monotype Sorts" pitchFamily="2" charset="2"/>
              <a:buChar char="n"/>
              <a:defRPr/>
            </a:pPr>
            <a:r>
              <a:rPr lang="en-US" sz="2400">
                <a:effectLst>
                  <a:outerShdw blurRad="38100" dist="38100" dir="2700000" algn="tl">
                    <a:srgbClr val="C0C0C0"/>
                  </a:outerShdw>
                </a:effectLst>
                <a:latin typeface="Book Antiqua" pitchFamily="18" charset="0"/>
              </a:rPr>
              <a:t>The </a:t>
            </a:r>
            <a:r>
              <a:rPr lang="en-US" sz="2400" u="sng">
                <a:effectLst>
                  <a:outerShdw blurRad="38100" dist="38100" dir="2700000" algn="tl">
                    <a:srgbClr val="C0C0C0"/>
                  </a:outerShdw>
                </a:effectLst>
                <a:latin typeface="Book Antiqua" pitchFamily="18" charset="0"/>
              </a:rPr>
              <a:t>estimated simple linear regression equation</a:t>
            </a:r>
            <a:r>
              <a:rPr lang="en-US" sz="2400">
                <a:effectLst>
                  <a:outerShdw blurRad="38100" dist="38100" dir="2700000" algn="tl">
                    <a:srgbClr val="C0C0C0"/>
                  </a:outerShdw>
                </a:effectLst>
                <a:latin typeface="Book Antiqua" pitchFamily="18" charset="0"/>
              </a:rPr>
              <a:t> </a:t>
            </a:r>
            <a:endParaRPr lang="en-US" sz="2400" i="1">
              <a:effectLst>
                <a:outerShdw blurRad="38100" dist="38100" dir="2700000" algn="tl">
                  <a:srgbClr val="C0C0C0"/>
                </a:outerShdw>
              </a:effectLst>
              <a:latin typeface="Book Antiqua" pitchFamily="18" charset="0"/>
            </a:endParaRPr>
          </a:p>
        </p:txBody>
      </p:sp>
      <p:graphicFrame>
        <p:nvGraphicFramePr>
          <p:cNvPr id="19461" name="Object 5"/>
          <p:cNvGraphicFramePr>
            <a:graphicFrameLocks noChangeAspect="1"/>
          </p:cNvGraphicFramePr>
          <p:nvPr/>
        </p:nvGraphicFramePr>
        <p:xfrm>
          <a:off x="3735388" y="1974850"/>
          <a:ext cx="1684337" cy="495300"/>
        </p:xfrm>
        <a:graphic>
          <a:graphicData uri="http://schemas.openxmlformats.org/presentationml/2006/ole">
            <mc:AlternateContent xmlns:mc="http://schemas.openxmlformats.org/markup-compatibility/2006">
              <mc:Choice xmlns:v="urn:schemas-microsoft-com:vml" Requires="v">
                <p:oleObj name="Equation" r:id="rId3" imgW="600253" imgH="142910" progId="Equation.DSMT4">
                  <p:embed/>
                </p:oleObj>
              </mc:Choice>
              <mc:Fallback>
                <p:oleObj name="Equation" r:id="rId3" imgW="600253" imgH="14291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5388" y="1974850"/>
                        <a:ext cx="1684337" cy="4953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5" name="Text Box 9"/>
          <p:cNvSpPr txBox="1">
            <a:spLocks noChangeArrowheads="1"/>
          </p:cNvSpPr>
          <p:nvPr/>
        </p:nvSpPr>
        <p:spPr bwMode="auto">
          <a:xfrm>
            <a:off x="669925" y="3729038"/>
            <a:ext cx="4348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eaLnBrk="0" hangingPunct="0">
              <a:spcBef>
                <a:spcPct val="20000"/>
              </a:spcBef>
              <a:buClr>
                <a:srgbClr val="66FFFF"/>
              </a:buClr>
              <a:buSzPct val="125000"/>
              <a:buFontTx/>
              <a:buChar char="•"/>
              <a:defRPr/>
            </a:pPr>
            <a:r>
              <a:rPr lang="en-US" sz="2400">
                <a:effectLst>
                  <a:outerShdw blurRad="38100" dist="38100" dir="2700000" algn="tl">
                    <a:srgbClr val="C0C0C0"/>
                  </a:outerShdw>
                </a:effectLst>
                <a:latin typeface="Book Antiqua" pitchFamily="18" charset="0"/>
              </a:rPr>
              <a:t>  </a:t>
            </a:r>
            <a:r>
              <a:rPr lang="en-US" sz="2400" i="1">
                <a:effectLst>
                  <a:outerShdw blurRad="38100" dist="38100" dir="2700000" algn="tl">
                    <a:srgbClr val="C0C0C0"/>
                  </a:outerShdw>
                </a:effectLst>
                <a:latin typeface="Book Antiqua" pitchFamily="18" charset="0"/>
              </a:rPr>
              <a:t>b</a:t>
            </a:r>
            <a:r>
              <a:rPr lang="en-US" sz="2400" baseline="-25000">
                <a:effectLst>
                  <a:outerShdw blurRad="38100" dist="38100" dir="2700000" algn="tl">
                    <a:srgbClr val="C0C0C0"/>
                  </a:outerShdw>
                </a:effectLst>
                <a:latin typeface="Book Antiqua" pitchFamily="18" charset="0"/>
              </a:rPr>
              <a:t>1</a:t>
            </a:r>
            <a:r>
              <a:rPr lang="en-US" sz="2400">
                <a:effectLst>
                  <a:outerShdw blurRad="38100" dist="38100" dir="2700000" algn="tl">
                    <a:srgbClr val="C0C0C0"/>
                  </a:outerShdw>
                </a:effectLst>
                <a:latin typeface="Book Antiqua" pitchFamily="18" charset="0"/>
              </a:rPr>
              <a:t> is the slope of the line.</a:t>
            </a:r>
            <a:endParaRPr lang="en-US" sz="2200">
              <a:effectLst>
                <a:outerShdw blurRad="38100" dist="38100" dir="2700000" algn="tl">
                  <a:srgbClr val="C0C0C0"/>
                </a:outerShdw>
              </a:effectLst>
              <a:latin typeface="Book Antiqua" pitchFamily="18" charset="0"/>
            </a:endParaRPr>
          </a:p>
        </p:txBody>
      </p:sp>
      <p:sp>
        <p:nvSpPr>
          <p:cNvPr id="19466" name="Text Box 10"/>
          <p:cNvSpPr txBox="1">
            <a:spLocks noChangeArrowheads="1"/>
          </p:cNvSpPr>
          <p:nvPr/>
        </p:nvSpPr>
        <p:spPr bwMode="auto">
          <a:xfrm>
            <a:off x="669925" y="3290888"/>
            <a:ext cx="506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eaLnBrk="0" hangingPunct="0">
              <a:spcBef>
                <a:spcPct val="20000"/>
              </a:spcBef>
              <a:buClr>
                <a:srgbClr val="66FFFF"/>
              </a:buClr>
              <a:buSzPct val="125000"/>
              <a:buFontTx/>
              <a:buChar char="•"/>
              <a:defRPr/>
            </a:pPr>
            <a:r>
              <a:rPr lang="en-US" sz="2400">
                <a:effectLst>
                  <a:outerShdw blurRad="38100" dist="38100" dir="2700000" algn="tl">
                    <a:srgbClr val="C0C0C0"/>
                  </a:outerShdw>
                </a:effectLst>
                <a:latin typeface="Book Antiqua" pitchFamily="18" charset="0"/>
              </a:rPr>
              <a:t>  </a:t>
            </a:r>
            <a:r>
              <a:rPr lang="en-US" sz="2400" i="1">
                <a:effectLst>
                  <a:outerShdw blurRad="38100" dist="38100" dir="2700000" algn="tl">
                    <a:srgbClr val="C0C0C0"/>
                  </a:outerShdw>
                </a:effectLst>
                <a:latin typeface="Book Antiqua" pitchFamily="18" charset="0"/>
              </a:rPr>
              <a:t>b</a:t>
            </a:r>
            <a:r>
              <a:rPr lang="en-US" sz="2400" baseline="-25000">
                <a:effectLst>
                  <a:outerShdw blurRad="38100" dist="38100" dir="2700000" algn="tl">
                    <a:srgbClr val="C0C0C0"/>
                  </a:outerShdw>
                </a:effectLst>
                <a:latin typeface="Book Antiqua" pitchFamily="18" charset="0"/>
              </a:rPr>
              <a:t>0</a:t>
            </a:r>
            <a:r>
              <a:rPr lang="en-US" sz="2400">
                <a:effectLst>
                  <a:outerShdw blurRad="38100" dist="38100" dir="2700000" algn="tl">
                    <a:srgbClr val="C0C0C0"/>
                  </a:outerShdw>
                </a:effectLst>
                <a:latin typeface="Book Antiqua" pitchFamily="18" charset="0"/>
              </a:rPr>
              <a:t> is the </a:t>
            </a:r>
            <a:r>
              <a:rPr lang="en-US" sz="2400" i="1">
                <a:effectLst>
                  <a:outerShdw blurRad="38100" dist="38100" dir="2700000" algn="tl">
                    <a:srgbClr val="C0C0C0"/>
                  </a:outerShdw>
                </a:effectLst>
                <a:latin typeface="Book Antiqua" pitchFamily="18" charset="0"/>
              </a:rPr>
              <a:t>y</a:t>
            </a:r>
            <a:r>
              <a:rPr lang="en-US" sz="2400">
                <a:effectLst>
                  <a:outerShdw blurRad="38100" dist="38100" dir="2700000" algn="tl">
                    <a:srgbClr val="C0C0C0"/>
                  </a:outerShdw>
                </a:effectLst>
                <a:latin typeface="Book Antiqua" pitchFamily="18" charset="0"/>
              </a:rPr>
              <a:t> intercept of the line.</a:t>
            </a:r>
            <a:endParaRPr lang="en-US" sz="2200">
              <a:effectLst>
                <a:outerShdw blurRad="38100" dist="38100" dir="2700000" algn="tl">
                  <a:srgbClr val="C0C0C0"/>
                </a:outerShdw>
              </a:effectLst>
              <a:latin typeface="Book Antiqua" pitchFamily="18" charset="0"/>
            </a:endParaRPr>
          </a:p>
        </p:txBody>
      </p:sp>
      <p:sp>
        <p:nvSpPr>
          <p:cNvPr id="19467" name="Text Box 11"/>
          <p:cNvSpPr txBox="1">
            <a:spLocks noChangeArrowheads="1"/>
          </p:cNvSpPr>
          <p:nvPr/>
        </p:nvSpPr>
        <p:spPr bwMode="auto">
          <a:xfrm>
            <a:off x="669925" y="2852738"/>
            <a:ext cx="759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eaLnBrk="0" hangingPunct="0">
              <a:spcBef>
                <a:spcPct val="20000"/>
              </a:spcBef>
              <a:buClr>
                <a:srgbClr val="66FFFF"/>
              </a:buClr>
              <a:buSzPct val="125000"/>
              <a:buFontTx/>
              <a:buChar char="•"/>
              <a:defRPr/>
            </a:pPr>
            <a:r>
              <a:rPr lang="en-US" sz="2400">
                <a:effectLst>
                  <a:outerShdw blurRad="38100" dist="38100" dir="2700000" algn="tl">
                    <a:srgbClr val="C0C0C0"/>
                  </a:outerShdw>
                </a:effectLst>
                <a:latin typeface="Book Antiqua" pitchFamily="18" charset="0"/>
              </a:rPr>
              <a:t>  The graph is called the estimated regression line.</a:t>
            </a:r>
            <a:endParaRPr lang="en-US" sz="2200">
              <a:effectLst>
                <a:outerShdw blurRad="38100" dist="38100" dir="2700000" algn="tl">
                  <a:srgbClr val="C0C0C0"/>
                </a:outerShdw>
              </a:effectLst>
              <a:latin typeface="Book Antiqua" pitchFamily="18" charset="0"/>
            </a:endParaRPr>
          </a:p>
        </p:txBody>
      </p:sp>
      <p:sp>
        <p:nvSpPr>
          <p:cNvPr id="19468" name="AutoShape 12"/>
          <p:cNvSpPr>
            <a:spLocks noChangeArrowheads="1"/>
          </p:cNvSpPr>
          <p:nvPr/>
        </p:nvSpPr>
        <p:spPr bwMode="auto">
          <a:xfrm rot="5400000">
            <a:off x="3171825" y="212725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19469" name="Text Box 13"/>
          <p:cNvSpPr txBox="1">
            <a:spLocks noChangeArrowheads="1"/>
          </p:cNvSpPr>
          <p:nvPr/>
        </p:nvSpPr>
        <p:spPr bwMode="auto">
          <a:xfrm>
            <a:off x="685800" y="4267200"/>
            <a:ext cx="750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eaLnBrk="0" hangingPunct="0">
              <a:spcBef>
                <a:spcPct val="20000"/>
              </a:spcBef>
              <a:buClr>
                <a:srgbClr val="66FFFF"/>
              </a:buClr>
              <a:buSzPct val="125000"/>
              <a:buFontTx/>
              <a:buChar char="•"/>
              <a:defRPr/>
            </a:pPr>
            <a:r>
              <a:rPr lang="en-US" sz="2400">
                <a:effectLst>
                  <a:outerShdw blurRad="38100" dist="38100" dir="2700000" algn="tl">
                    <a:srgbClr val="C0C0C0"/>
                  </a:outerShdw>
                </a:effectLst>
                <a:latin typeface="Book Antiqua" pitchFamily="18" charset="0"/>
              </a:rPr>
              <a:t>  </a:t>
            </a:r>
            <a:r>
              <a:rPr lang="en-US" sz="2400" i="1">
                <a:effectLst>
                  <a:outerShdw blurRad="38100" dist="38100" dir="2700000" algn="tl">
                    <a:srgbClr val="C0C0C0"/>
                  </a:outerShdw>
                </a:effectLst>
                <a:latin typeface="Book Antiqua" pitchFamily="18" charset="0"/>
              </a:rPr>
              <a:t>       </a:t>
            </a:r>
            <a:r>
              <a:rPr lang="en-US" sz="2400">
                <a:latin typeface="Times New Roman" pitchFamily="18" charset="0"/>
              </a:rPr>
              <a:t>is the estimated value of y for a given value of x.</a:t>
            </a:r>
            <a:endParaRPr lang="en-US" sz="2200">
              <a:latin typeface="Times New Roman" pitchFamily="18" charset="0"/>
            </a:endParaRPr>
          </a:p>
        </p:txBody>
      </p:sp>
      <p:graphicFrame>
        <p:nvGraphicFramePr>
          <p:cNvPr id="16395" name="Object 14"/>
          <p:cNvGraphicFramePr>
            <a:graphicFrameLocks noChangeAspect="1"/>
          </p:cNvGraphicFramePr>
          <p:nvPr/>
        </p:nvGraphicFramePr>
        <p:xfrm>
          <a:off x="1600200" y="4267200"/>
          <a:ext cx="314325" cy="457200"/>
        </p:xfrm>
        <a:graphic>
          <a:graphicData uri="http://schemas.openxmlformats.org/presentationml/2006/ole">
            <mc:AlternateContent xmlns:mc="http://schemas.openxmlformats.org/markup-compatibility/2006">
              <mc:Choice xmlns:v="urn:schemas-microsoft-com:vml" Requires="v">
                <p:oleObj name="Equation" r:id="rId5" imgW="139639" imgH="203112" progId="Equation.3">
                  <p:embed/>
                </p:oleObj>
              </mc:Choice>
              <mc:Fallback>
                <p:oleObj name="Equation" r:id="rId5" imgW="139639"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267200"/>
                        <a:ext cx="3143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81446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19468"/>
                                        </p:tgtEl>
                                        <p:attrNameLst>
                                          <p:attrName>style.visibility</p:attrName>
                                        </p:attrNameLst>
                                      </p:cBhvr>
                                      <p:to>
                                        <p:strVal val="visible"/>
                                      </p:to>
                                    </p:set>
                                    <p:animEffect transition="in" filter="slide(fromLeft)">
                                      <p:cBhvr>
                                        <p:cTn id="7" dur="500"/>
                                        <p:tgtEl>
                                          <p:spTgt spid="19468"/>
                                        </p:tgtEl>
                                      </p:cBhvr>
                                    </p:animEffect>
                                  </p:childTnLst>
                                  <p:subTnLst>
                                    <p:set>
                                      <p:cBhvr override="childStyle">
                                        <p:cTn dur="1" fill="hold" display="0" masterRel="nextClick" afterEffect="1"/>
                                        <p:tgtEl>
                                          <p:spTgt spid="19468"/>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dissolve">
                                      <p:cBhvr>
                                        <p:cTn id="12" dur="500"/>
                                        <p:tgtEl>
                                          <p:spTgt spid="19458"/>
                                        </p:tgtEl>
                                      </p:cBhvr>
                                    </p:animEffect>
                                  </p:childTnLst>
                                </p:cTn>
                              </p:par>
                            </p:childTnLst>
                          </p:cTn>
                        </p:par>
                        <p:par>
                          <p:cTn id="13" fill="hold" nodeType="afterGroup">
                            <p:stCondLst>
                              <p:cond delay="500"/>
                            </p:stCondLst>
                            <p:childTnLst>
                              <p:par>
                                <p:cTn id="14" presetID="23" presetClass="entr" presetSubtype="272" fill="hold" nodeType="afterEffect">
                                  <p:stCondLst>
                                    <p:cond delay="1000"/>
                                  </p:stCondLst>
                                  <p:childTnLst>
                                    <p:set>
                                      <p:cBhvr>
                                        <p:cTn id="15" dur="1" fill="hold">
                                          <p:stCondLst>
                                            <p:cond delay="0"/>
                                          </p:stCondLst>
                                        </p:cTn>
                                        <p:tgtEl>
                                          <p:spTgt spid="19461"/>
                                        </p:tgtEl>
                                        <p:attrNameLst>
                                          <p:attrName>style.visibility</p:attrName>
                                        </p:attrNameLst>
                                      </p:cBhvr>
                                      <p:to>
                                        <p:strVal val="visible"/>
                                      </p:to>
                                    </p:set>
                                    <p:anim calcmode="lin" valueType="num">
                                      <p:cBhvr>
                                        <p:cTn id="16" dur="500" fill="hold"/>
                                        <p:tgtEl>
                                          <p:spTgt spid="19461"/>
                                        </p:tgtEl>
                                        <p:attrNameLst>
                                          <p:attrName>ppt_w</p:attrName>
                                        </p:attrNameLst>
                                      </p:cBhvr>
                                      <p:tavLst>
                                        <p:tav tm="0">
                                          <p:val>
                                            <p:strVal val="2/3*#ppt_w"/>
                                          </p:val>
                                        </p:tav>
                                        <p:tav tm="100000">
                                          <p:val>
                                            <p:strVal val="#ppt_w"/>
                                          </p:val>
                                        </p:tav>
                                      </p:tavLst>
                                    </p:anim>
                                    <p:anim calcmode="lin" valueType="num">
                                      <p:cBhvr>
                                        <p:cTn id="17" dur="500" fill="hold"/>
                                        <p:tgtEl>
                                          <p:spTgt spid="19461"/>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2000"/>
                            </p:stCondLst>
                            <p:childTnLst>
                              <p:par>
                                <p:cTn id="19" presetID="3" presetClass="entr" presetSubtype="10" fill="hold" grpId="0" nodeType="afterEffect">
                                  <p:stCondLst>
                                    <p:cond delay="2000"/>
                                  </p:stCondLst>
                                  <p:childTnLst>
                                    <p:set>
                                      <p:cBhvr>
                                        <p:cTn id="20" dur="1" fill="hold">
                                          <p:stCondLst>
                                            <p:cond delay="0"/>
                                          </p:stCondLst>
                                        </p:cTn>
                                        <p:tgtEl>
                                          <p:spTgt spid="19467"/>
                                        </p:tgtEl>
                                        <p:attrNameLst>
                                          <p:attrName>style.visibility</p:attrName>
                                        </p:attrNameLst>
                                      </p:cBhvr>
                                      <p:to>
                                        <p:strVal val="visible"/>
                                      </p:to>
                                    </p:set>
                                    <p:animEffect transition="in" filter="blinds(horizontal)">
                                      <p:cBhvr>
                                        <p:cTn id="21" dur="500"/>
                                        <p:tgtEl>
                                          <p:spTgt spid="19467"/>
                                        </p:tgtEl>
                                      </p:cBhvr>
                                    </p:animEffect>
                                  </p:childTnLst>
                                </p:cTn>
                              </p:par>
                            </p:childTnLst>
                          </p:cTn>
                        </p:par>
                        <p:par>
                          <p:cTn id="22" fill="hold" nodeType="afterGroup">
                            <p:stCondLst>
                              <p:cond delay="4500"/>
                            </p:stCondLst>
                            <p:childTnLst>
                              <p:par>
                                <p:cTn id="23" presetID="3" presetClass="entr" presetSubtype="10" fill="hold" grpId="0" nodeType="afterEffect">
                                  <p:stCondLst>
                                    <p:cond delay="2000"/>
                                  </p:stCondLst>
                                  <p:childTnLst>
                                    <p:set>
                                      <p:cBhvr>
                                        <p:cTn id="24" dur="1" fill="hold">
                                          <p:stCondLst>
                                            <p:cond delay="0"/>
                                          </p:stCondLst>
                                        </p:cTn>
                                        <p:tgtEl>
                                          <p:spTgt spid="19466"/>
                                        </p:tgtEl>
                                        <p:attrNameLst>
                                          <p:attrName>style.visibility</p:attrName>
                                        </p:attrNameLst>
                                      </p:cBhvr>
                                      <p:to>
                                        <p:strVal val="visible"/>
                                      </p:to>
                                    </p:set>
                                    <p:animEffect transition="in" filter="blinds(horizontal)">
                                      <p:cBhvr>
                                        <p:cTn id="25" dur="500"/>
                                        <p:tgtEl>
                                          <p:spTgt spid="19466"/>
                                        </p:tgtEl>
                                      </p:cBhvr>
                                    </p:animEffect>
                                  </p:childTnLst>
                                </p:cTn>
                              </p:par>
                            </p:childTnLst>
                          </p:cTn>
                        </p:par>
                        <p:par>
                          <p:cTn id="26" fill="hold" nodeType="afterGroup">
                            <p:stCondLst>
                              <p:cond delay="7000"/>
                            </p:stCondLst>
                            <p:childTnLst>
                              <p:par>
                                <p:cTn id="27" presetID="3" presetClass="entr" presetSubtype="10" fill="hold" grpId="0" nodeType="afterEffect">
                                  <p:stCondLst>
                                    <p:cond delay="2000"/>
                                  </p:stCondLst>
                                  <p:childTnLst>
                                    <p:set>
                                      <p:cBhvr>
                                        <p:cTn id="28" dur="1" fill="hold">
                                          <p:stCondLst>
                                            <p:cond delay="0"/>
                                          </p:stCondLst>
                                        </p:cTn>
                                        <p:tgtEl>
                                          <p:spTgt spid="19465"/>
                                        </p:tgtEl>
                                        <p:attrNameLst>
                                          <p:attrName>style.visibility</p:attrName>
                                        </p:attrNameLst>
                                      </p:cBhvr>
                                      <p:to>
                                        <p:strVal val="visible"/>
                                      </p:to>
                                    </p:set>
                                    <p:animEffect transition="in" filter="blinds(horizontal)">
                                      <p:cBhvr>
                                        <p:cTn id="29" dur="500"/>
                                        <p:tgtEl>
                                          <p:spTgt spid="19465"/>
                                        </p:tgtEl>
                                      </p:cBhvr>
                                    </p:animEffect>
                                  </p:childTnLst>
                                </p:cTn>
                              </p:par>
                            </p:childTnLst>
                          </p:cTn>
                        </p:par>
                        <p:par>
                          <p:cTn id="30" fill="hold" nodeType="afterGroup">
                            <p:stCondLst>
                              <p:cond delay="9500"/>
                            </p:stCondLst>
                            <p:childTnLst>
                              <p:par>
                                <p:cTn id="31" presetID="3" presetClass="entr" presetSubtype="10" fill="hold" grpId="0" nodeType="afterEffect">
                                  <p:stCondLst>
                                    <p:cond delay="2000"/>
                                  </p:stCondLst>
                                  <p:childTnLst>
                                    <p:set>
                                      <p:cBhvr>
                                        <p:cTn id="32" dur="1" fill="hold">
                                          <p:stCondLst>
                                            <p:cond delay="0"/>
                                          </p:stCondLst>
                                        </p:cTn>
                                        <p:tgtEl>
                                          <p:spTgt spid="19469"/>
                                        </p:tgtEl>
                                        <p:attrNameLst>
                                          <p:attrName>style.visibility</p:attrName>
                                        </p:attrNameLst>
                                      </p:cBhvr>
                                      <p:to>
                                        <p:strVal val="visible"/>
                                      </p:to>
                                    </p:set>
                                    <p:animEffect transition="in" filter="blinds(horizontal)">
                                      <p:cBhvr>
                                        <p:cTn id="33" dur="50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65" grpId="0" autoUpdateAnimBg="0"/>
      <p:bldP spid="19466" grpId="0" autoUpdateAnimBg="0"/>
      <p:bldP spid="19467" grpId="0" autoUpdateAnimBg="0"/>
      <p:bldP spid="19468" grpId="0" animBg="1"/>
      <p:bldP spid="1946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41445E0-70E0-9625-C287-C56601F63E48}"/>
              </a:ext>
            </a:extLst>
          </p:cNvPr>
          <p:cNvSpPr txBox="1"/>
          <p:nvPr/>
        </p:nvSpPr>
        <p:spPr>
          <a:xfrm>
            <a:off x="381000" y="1052959"/>
            <a:ext cx="8077200" cy="3416320"/>
          </a:xfrm>
          <a:prstGeom prst="rect">
            <a:avLst/>
          </a:prstGeom>
          <a:noFill/>
        </p:spPr>
        <p:txBody>
          <a:bodyPr wrap="square">
            <a:spAutoFit/>
          </a:bodyPr>
          <a:lstStyle/>
          <a:p>
            <a:pPr algn="just"/>
            <a:r>
              <a:rPr lang="en-US" sz="2400" b="1" dirty="0">
                <a:latin typeface="Tahoma" panose="020B0604030504040204" pitchFamily="34" charset="0"/>
                <a:ea typeface="Tahoma" panose="020B0604030504040204" pitchFamily="34" charset="0"/>
                <a:cs typeface="Tahoma" panose="020B0604030504040204" pitchFamily="34" charset="0"/>
              </a:rPr>
              <a:t>Causality</a:t>
            </a:r>
            <a:r>
              <a:rPr lang="en-US" sz="2400" dirty="0">
                <a:latin typeface="Tahoma" panose="020B0604030504040204" pitchFamily="34" charset="0"/>
                <a:ea typeface="Tahoma" panose="020B0604030504040204" pitchFamily="34" charset="0"/>
                <a:cs typeface="Tahoma" panose="020B0604030504040204" pitchFamily="34" charset="0"/>
              </a:rPr>
              <a:t> (also referred to </a:t>
            </a:r>
            <a:r>
              <a:rPr lang="en-US" sz="2400" dirty="0" err="1">
                <a:latin typeface="Tahoma" panose="020B0604030504040204" pitchFamily="34" charset="0"/>
                <a:ea typeface="Tahoma" panose="020B0604030504040204" pitchFamily="34" charset="0"/>
                <a:cs typeface="Tahoma" panose="020B0604030504040204" pitchFamily="34" charset="0"/>
              </a:rPr>
              <a:t>'cause</a:t>
            </a:r>
            <a:r>
              <a:rPr lang="en-US" sz="2400" dirty="0">
                <a:latin typeface="Tahoma" panose="020B0604030504040204" pitchFamily="34" charset="0"/>
                <a:ea typeface="Tahoma" panose="020B0604030504040204" pitchFamily="34" charset="0"/>
                <a:cs typeface="Tahoma" panose="020B0604030504040204" pitchFamily="34" charset="0"/>
              </a:rPr>
              <a:t> and effect') is the relation between one process (the </a:t>
            </a:r>
            <a:r>
              <a:rPr lang="en-US" sz="2400" i="1" dirty="0">
                <a:latin typeface="Tahoma" panose="020B0604030504040204" pitchFamily="34" charset="0"/>
                <a:ea typeface="Tahoma" panose="020B0604030504040204" pitchFamily="34" charset="0"/>
                <a:cs typeface="Tahoma" panose="020B0604030504040204" pitchFamily="34" charset="0"/>
              </a:rPr>
              <a:t>cause</a:t>
            </a:r>
            <a:r>
              <a:rPr lang="en-US" sz="2400" dirty="0">
                <a:latin typeface="Tahoma" panose="020B0604030504040204" pitchFamily="34" charset="0"/>
                <a:ea typeface="Tahoma" panose="020B0604030504040204" pitchFamily="34" charset="0"/>
                <a:cs typeface="Tahoma" panose="020B0604030504040204" pitchFamily="34" charset="0"/>
              </a:rPr>
              <a:t>) and another (the </a:t>
            </a:r>
            <a:r>
              <a:rPr lang="en-US" sz="2400" i="1" dirty="0">
                <a:latin typeface="Tahoma" panose="020B0604030504040204" pitchFamily="34" charset="0"/>
                <a:ea typeface="Tahoma" panose="020B0604030504040204" pitchFamily="34" charset="0"/>
                <a:cs typeface="Tahoma" panose="020B0604030504040204" pitchFamily="34" charset="0"/>
              </a:rPr>
              <a:t>effect</a:t>
            </a:r>
            <a:r>
              <a:rPr lang="en-US" sz="2400" dirty="0">
                <a:latin typeface="Tahoma" panose="020B0604030504040204" pitchFamily="34" charset="0"/>
                <a:ea typeface="Tahoma" panose="020B0604030504040204" pitchFamily="34" charset="0"/>
                <a:cs typeface="Tahoma" panose="020B0604030504040204" pitchFamily="34" charset="0"/>
              </a:rPr>
              <a:t>), where the first is understood to be partly responsible for the second. </a:t>
            </a:r>
            <a:endParaRPr lang="tr-TR" sz="2400" dirty="0">
              <a:latin typeface="Tahoma" panose="020B0604030504040204" pitchFamily="34" charset="0"/>
              <a:ea typeface="Tahoma" panose="020B0604030504040204" pitchFamily="34" charset="0"/>
              <a:cs typeface="Tahoma" panose="020B0604030504040204" pitchFamily="34" charset="0"/>
            </a:endParaRPr>
          </a:p>
          <a:p>
            <a:pPr algn="just"/>
            <a:endParaRPr lang="tr-TR" sz="2400" dirty="0">
              <a:latin typeface="Tahoma" panose="020B0604030504040204" pitchFamily="34" charset="0"/>
              <a:ea typeface="Tahoma" panose="020B0604030504040204" pitchFamily="34" charset="0"/>
              <a:cs typeface="Tahoma" panose="020B0604030504040204" pitchFamily="34" charset="0"/>
            </a:endParaRPr>
          </a:p>
          <a:p>
            <a:pPr algn="just"/>
            <a:r>
              <a:rPr lang="en-US" sz="2400" dirty="0">
                <a:latin typeface="Tahoma" panose="020B0604030504040204" pitchFamily="34" charset="0"/>
                <a:ea typeface="Tahoma" panose="020B0604030504040204" pitchFamily="34" charset="0"/>
                <a:cs typeface="Tahoma" panose="020B0604030504040204" pitchFamily="34" charset="0"/>
              </a:rPr>
              <a:t>In general, a process has many causes, which are said to be causal factors for it, and all lie in its past. An effect can in turn be a cause of many other effects, which all lie in its future.</a:t>
            </a:r>
          </a:p>
        </p:txBody>
      </p:sp>
    </p:spTree>
    <p:extLst>
      <p:ext uri="{BB962C8B-B14F-4D97-AF65-F5344CB8AC3E}">
        <p14:creationId xmlns:p14="http://schemas.microsoft.com/office/powerpoint/2010/main" val="894546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95400" y="304800"/>
            <a:ext cx="7543800" cy="336550"/>
          </a:xfrm>
          <a:ln>
            <a:miter lim="800000"/>
            <a:headEnd/>
            <a:tailEnd/>
          </a:ln>
        </p:spPr>
        <p:txBody>
          <a:bodyPr/>
          <a:lstStyle/>
          <a:p>
            <a:pPr eaLnBrk="1" hangingPunct="1"/>
            <a:r>
              <a:rPr lang="en-US" altLang="tr-TR" sz="3500"/>
              <a:t>Estimation Process</a:t>
            </a:r>
          </a:p>
        </p:txBody>
      </p:sp>
      <p:sp>
        <p:nvSpPr>
          <p:cNvPr id="21507" name="Oval 3"/>
          <p:cNvSpPr>
            <a:spLocks noChangeArrowheads="1"/>
          </p:cNvSpPr>
          <p:nvPr/>
        </p:nvSpPr>
        <p:spPr bwMode="auto">
          <a:xfrm>
            <a:off x="762000" y="990600"/>
            <a:ext cx="3543300" cy="2324100"/>
          </a:xfrm>
          <a:prstGeom prst="ellipse">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lnSpc>
                <a:spcPct val="90000"/>
              </a:lnSpc>
              <a:defRPr/>
            </a:pPr>
            <a:endParaRPr lang="en-US" sz="600">
              <a:effectLst>
                <a:outerShdw blurRad="38100" dist="38100" dir="2700000" algn="tl">
                  <a:srgbClr val="FFFFFF"/>
                </a:outerShdw>
              </a:effectLst>
              <a:latin typeface="Book Antiqua" pitchFamily="18" charset="0"/>
            </a:endParaRPr>
          </a:p>
          <a:p>
            <a:pPr algn="ctr" eaLnBrk="0" hangingPunct="0">
              <a:lnSpc>
                <a:spcPct val="90000"/>
              </a:lnSpc>
              <a:defRPr/>
            </a:pPr>
            <a:r>
              <a:rPr lang="en-US" sz="2200">
                <a:effectLst>
                  <a:outerShdw blurRad="38100" dist="38100" dir="2700000" algn="tl">
                    <a:srgbClr val="FFFFFF"/>
                  </a:outerShdw>
                </a:effectLst>
                <a:latin typeface="Book Antiqua" pitchFamily="18" charset="0"/>
              </a:rPr>
              <a:t>Regression Model</a:t>
            </a:r>
          </a:p>
          <a:p>
            <a:pPr algn="ctr" eaLnBrk="0" hangingPunct="0">
              <a:lnSpc>
                <a:spcPct val="90000"/>
              </a:lnSpc>
              <a:defRPr/>
            </a:pPr>
            <a:r>
              <a:rPr lang="en-US" sz="2200" i="1">
                <a:effectLst>
                  <a:outerShdw blurRad="38100" dist="38100" dir="2700000" algn="tl">
                    <a:srgbClr val="FFFFFF"/>
                  </a:outerShdw>
                </a:effectLst>
                <a:latin typeface="Book Antiqua" pitchFamily="18" charset="0"/>
              </a:rPr>
              <a:t>y</a:t>
            </a:r>
            <a:r>
              <a:rPr lang="en-US" sz="2200">
                <a:effectLst>
                  <a:outerShdw blurRad="38100" dist="38100" dir="2700000" algn="tl">
                    <a:srgbClr val="FFFFFF"/>
                  </a:outerShdw>
                </a:effectLst>
                <a:latin typeface="Book Antiqua" pitchFamily="18" charset="0"/>
              </a:rPr>
              <a:t> = </a:t>
            </a:r>
            <a:r>
              <a:rPr lang="en-US" sz="2200" i="1">
                <a:effectLst>
                  <a:outerShdw blurRad="38100" dist="38100" dir="2700000" algn="tl">
                    <a:srgbClr val="FFFFFF"/>
                  </a:outerShdw>
                </a:effectLst>
                <a:latin typeface="Symbol" pitchFamily="18" charset="2"/>
              </a:rPr>
              <a:t>b</a:t>
            </a:r>
            <a:r>
              <a:rPr lang="en-US" sz="2200" baseline="-25000">
                <a:effectLst>
                  <a:outerShdw blurRad="38100" dist="38100" dir="2700000" algn="tl">
                    <a:srgbClr val="FFFFFF"/>
                  </a:outerShdw>
                </a:effectLst>
                <a:latin typeface="Book Antiqua" pitchFamily="18" charset="0"/>
              </a:rPr>
              <a:t>0</a:t>
            </a:r>
            <a:r>
              <a:rPr lang="en-US" sz="2200">
                <a:effectLst>
                  <a:outerShdw blurRad="38100" dist="38100" dir="2700000" algn="tl">
                    <a:srgbClr val="FFFFFF"/>
                  </a:outerShdw>
                </a:effectLst>
                <a:latin typeface="Book Antiqua" pitchFamily="18" charset="0"/>
              </a:rPr>
              <a:t> + </a:t>
            </a:r>
            <a:r>
              <a:rPr lang="en-US" sz="2200" i="1">
                <a:effectLst>
                  <a:outerShdw blurRad="38100" dist="38100" dir="2700000" algn="tl">
                    <a:srgbClr val="FFFFFF"/>
                  </a:outerShdw>
                </a:effectLst>
                <a:latin typeface="Symbol" pitchFamily="18" charset="2"/>
              </a:rPr>
              <a:t>b</a:t>
            </a:r>
            <a:r>
              <a:rPr lang="en-US" sz="2200" baseline="-25000">
                <a:effectLst>
                  <a:outerShdw blurRad="38100" dist="38100" dir="2700000" algn="tl">
                    <a:srgbClr val="FFFFFF"/>
                  </a:outerShdw>
                </a:effectLst>
                <a:latin typeface="Book Antiqua" pitchFamily="18" charset="0"/>
              </a:rPr>
              <a:t>1</a:t>
            </a:r>
            <a:r>
              <a:rPr lang="en-US" sz="2200" i="1">
                <a:effectLst>
                  <a:outerShdw blurRad="38100" dist="38100" dir="2700000" algn="tl">
                    <a:srgbClr val="FFFFFF"/>
                  </a:outerShdw>
                </a:effectLst>
                <a:latin typeface="Book Antiqua" pitchFamily="18" charset="0"/>
              </a:rPr>
              <a:t>x</a:t>
            </a:r>
            <a:r>
              <a:rPr lang="en-US" sz="2200">
                <a:effectLst>
                  <a:outerShdw blurRad="38100" dist="38100" dir="2700000" algn="tl">
                    <a:srgbClr val="FFFFFF"/>
                  </a:outerShdw>
                </a:effectLst>
                <a:latin typeface="Book Antiqua" pitchFamily="18" charset="0"/>
              </a:rPr>
              <a:t> +</a:t>
            </a:r>
            <a:r>
              <a:rPr lang="en-US" sz="2200" i="1">
                <a:effectLst>
                  <a:outerShdw blurRad="38100" dist="38100" dir="2700000" algn="tl">
                    <a:srgbClr val="FFFFFF"/>
                  </a:outerShdw>
                </a:effectLst>
                <a:latin typeface="Symbol" pitchFamily="18" charset="2"/>
              </a:rPr>
              <a:t>e</a:t>
            </a:r>
          </a:p>
          <a:p>
            <a:pPr algn="ctr" eaLnBrk="0" hangingPunct="0">
              <a:lnSpc>
                <a:spcPct val="90000"/>
              </a:lnSpc>
              <a:defRPr/>
            </a:pPr>
            <a:r>
              <a:rPr lang="en-US" sz="2200">
                <a:effectLst>
                  <a:outerShdw blurRad="38100" dist="38100" dir="2700000" algn="tl">
                    <a:srgbClr val="FFFFFF"/>
                  </a:outerShdw>
                </a:effectLst>
                <a:latin typeface="Book Antiqua" pitchFamily="18" charset="0"/>
              </a:rPr>
              <a:t>Regression Equation</a:t>
            </a:r>
          </a:p>
          <a:p>
            <a:pPr algn="ctr" eaLnBrk="0" hangingPunct="0">
              <a:lnSpc>
                <a:spcPct val="90000"/>
              </a:lnSpc>
              <a:defRPr/>
            </a:pPr>
            <a:r>
              <a:rPr lang="en-US" sz="2200" i="1">
                <a:effectLst>
                  <a:outerShdw blurRad="38100" dist="38100" dir="2700000" algn="tl">
                    <a:srgbClr val="FFFFFF"/>
                  </a:outerShdw>
                </a:effectLst>
                <a:latin typeface="Book Antiqua" pitchFamily="18" charset="0"/>
              </a:rPr>
              <a:t>E</a:t>
            </a:r>
            <a:r>
              <a:rPr lang="en-US" sz="2200">
                <a:effectLst>
                  <a:outerShdw blurRad="38100" dist="38100" dir="2700000" algn="tl">
                    <a:srgbClr val="FFFFFF"/>
                  </a:outerShdw>
                </a:effectLst>
                <a:latin typeface="Book Antiqua" pitchFamily="18" charset="0"/>
              </a:rPr>
              <a:t>(</a:t>
            </a:r>
            <a:r>
              <a:rPr lang="en-US" sz="2200" i="1">
                <a:effectLst>
                  <a:outerShdw blurRad="38100" dist="38100" dir="2700000" algn="tl">
                    <a:srgbClr val="FFFFFF"/>
                  </a:outerShdw>
                </a:effectLst>
                <a:latin typeface="Book Antiqua" pitchFamily="18" charset="0"/>
              </a:rPr>
              <a:t>y|x</a:t>
            </a:r>
            <a:r>
              <a:rPr lang="en-US" sz="2200">
                <a:effectLst>
                  <a:outerShdw blurRad="38100" dist="38100" dir="2700000" algn="tl">
                    <a:srgbClr val="FFFFFF"/>
                  </a:outerShdw>
                </a:effectLst>
                <a:latin typeface="Book Antiqua" pitchFamily="18" charset="0"/>
              </a:rPr>
              <a:t>) = </a:t>
            </a:r>
            <a:r>
              <a:rPr lang="en-US" sz="2200" i="1">
                <a:effectLst>
                  <a:outerShdw blurRad="38100" dist="38100" dir="2700000" algn="tl">
                    <a:srgbClr val="FFFFFF"/>
                  </a:outerShdw>
                </a:effectLst>
                <a:latin typeface="Symbol" pitchFamily="18" charset="2"/>
              </a:rPr>
              <a:t>b</a:t>
            </a:r>
            <a:r>
              <a:rPr lang="en-US" sz="2200" baseline="-25000">
                <a:effectLst>
                  <a:outerShdw blurRad="38100" dist="38100" dir="2700000" algn="tl">
                    <a:srgbClr val="FFFFFF"/>
                  </a:outerShdw>
                </a:effectLst>
                <a:latin typeface="Book Antiqua" pitchFamily="18" charset="0"/>
              </a:rPr>
              <a:t>0</a:t>
            </a:r>
            <a:r>
              <a:rPr lang="en-US" sz="2200">
                <a:effectLst>
                  <a:outerShdw blurRad="38100" dist="38100" dir="2700000" algn="tl">
                    <a:srgbClr val="FFFFFF"/>
                  </a:outerShdw>
                </a:effectLst>
                <a:latin typeface="Book Antiqua" pitchFamily="18" charset="0"/>
              </a:rPr>
              <a:t> + </a:t>
            </a:r>
            <a:r>
              <a:rPr lang="en-US" sz="2200" i="1">
                <a:effectLst>
                  <a:outerShdw blurRad="38100" dist="38100" dir="2700000" algn="tl">
                    <a:srgbClr val="FFFFFF"/>
                  </a:outerShdw>
                </a:effectLst>
                <a:latin typeface="Symbol" pitchFamily="18" charset="2"/>
              </a:rPr>
              <a:t>b</a:t>
            </a:r>
            <a:r>
              <a:rPr lang="en-US" sz="2200" baseline="-25000">
                <a:effectLst>
                  <a:outerShdw blurRad="38100" dist="38100" dir="2700000" algn="tl">
                    <a:srgbClr val="FFFFFF"/>
                  </a:outerShdw>
                </a:effectLst>
                <a:latin typeface="Book Antiqua" pitchFamily="18" charset="0"/>
              </a:rPr>
              <a:t>1</a:t>
            </a:r>
            <a:r>
              <a:rPr lang="en-US" sz="2200" i="1">
                <a:effectLst>
                  <a:outerShdw blurRad="38100" dist="38100" dir="2700000" algn="tl">
                    <a:srgbClr val="FFFFFF"/>
                  </a:outerShdw>
                </a:effectLst>
                <a:latin typeface="Book Antiqua" pitchFamily="18" charset="0"/>
              </a:rPr>
              <a:t>x</a:t>
            </a:r>
            <a:endParaRPr lang="en-US" sz="2200">
              <a:effectLst>
                <a:outerShdw blurRad="38100" dist="38100" dir="2700000" algn="tl">
                  <a:srgbClr val="FFFFFF"/>
                </a:outerShdw>
              </a:effectLst>
              <a:latin typeface="Book Antiqua" pitchFamily="18" charset="0"/>
            </a:endParaRPr>
          </a:p>
          <a:p>
            <a:pPr algn="ctr" eaLnBrk="0" hangingPunct="0">
              <a:lnSpc>
                <a:spcPct val="90000"/>
              </a:lnSpc>
              <a:defRPr/>
            </a:pPr>
            <a:r>
              <a:rPr lang="en-US" sz="2200">
                <a:effectLst>
                  <a:outerShdw blurRad="38100" dist="38100" dir="2700000" algn="tl">
                    <a:srgbClr val="FFFFFF"/>
                  </a:outerShdw>
                </a:effectLst>
                <a:latin typeface="Book Antiqua" pitchFamily="18" charset="0"/>
              </a:rPr>
              <a:t>Unknown Parameters</a:t>
            </a:r>
          </a:p>
          <a:p>
            <a:pPr algn="ctr" eaLnBrk="0" hangingPunct="0">
              <a:lnSpc>
                <a:spcPct val="90000"/>
              </a:lnSpc>
              <a:defRPr/>
            </a:pPr>
            <a:r>
              <a:rPr lang="en-US" sz="2200" i="1">
                <a:effectLst>
                  <a:outerShdw blurRad="38100" dist="38100" dir="2700000" algn="tl">
                    <a:srgbClr val="FFFFFF"/>
                  </a:outerShdw>
                </a:effectLst>
                <a:latin typeface="Symbol" pitchFamily="18" charset="2"/>
              </a:rPr>
              <a:t>b</a:t>
            </a:r>
            <a:r>
              <a:rPr lang="en-US" sz="2200" baseline="-25000">
                <a:effectLst>
                  <a:outerShdw blurRad="38100" dist="38100" dir="2700000" algn="tl">
                    <a:srgbClr val="FFFFFF"/>
                  </a:outerShdw>
                </a:effectLst>
                <a:latin typeface="Book Antiqua" pitchFamily="18" charset="0"/>
              </a:rPr>
              <a:t>0</a:t>
            </a:r>
            <a:r>
              <a:rPr lang="en-US" sz="2200">
                <a:effectLst>
                  <a:outerShdw blurRad="38100" dist="38100" dir="2700000" algn="tl">
                    <a:srgbClr val="FFFFFF"/>
                  </a:outerShdw>
                </a:effectLst>
                <a:latin typeface="Book Antiqua" pitchFamily="18" charset="0"/>
              </a:rPr>
              <a:t>, </a:t>
            </a:r>
            <a:r>
              <a:rPr lang="en-US" sz="2200" i="1">
                <a:effectLst>
                  <a:outerShdw blurRad="38100" dist="38100" dir="2700000" algn="tl">
                    <a:srgbClr val="FFFFFF"/>
                  </a:outerShdw>
                </a:effectLst>
                <a:latin typeface="Symbol" pitchFamily="18" charset="2"/>
              </a:rPr>
              <a:t>b</a:t>
            </a:r>
            <a:r>
              <a:rPr lang="en-US" sz="2200" baseline="-25000">
                <a:effectLst>
                  <a:outerShdw blurRad="38100" dist="38100" dir="2700000" algn="tl">
                    <a:srgbClr val="FFFFFF"/>
                  </a:outerShdw>
                </a:effectLst>
                <a:latin typeface="Book Antiqua" pitchFamily="18" charset="0"/>
              </a:rPr>
              <a:t>1</a:t>
            </a:r>
            <a:endParaRPr lang="en-US" sz="2200" i="1">
              <a:effectLst>
                <a:outerShdw blurRad="38100" dist="38100" dir="2700000" algn="tl">
                  <a:srgbClr val="FFFFFF"/>
                </a:outerShdw>
              </a:effectLst>
              <a:latin typeface="Book Antiqua" pitchFamily="18" charset="0"/>
            </a:endParaRPr>
          </a:p>
        </p:txBody>
      </p:sp>
      <p:grpSp>
        <p:nvGrpSpPr>
          <p:cNvPr id="21508" name="Group 4"/>
          <p:cNvGrpSpPr>
            <a:grpSpLocks/>
          </p:cNvGrpSpPr>
          <p:nvPr/>
        </p:nvGrpSpPr>
        <p:grpSpPr bwMode="auto">
          <a:xfrm>
            <a:off x="4857750" y="952500"/>
            <a:ext cx="3486150" cy="2400300"/>
            <a:chOff x="3060" y="600"/>
            <a:chExt cx="2196" cy="1512"/>
          </a:xfrm>
        </p:grpSpPr>
        <p:sp>
          <p:nvSpPr>
            <p:cNvPr id="21509" name="Oval 5"/>
            <p:cNvSpPr>
              <a:spLocks noChangeArrowheads="1"/>
            </p:cNvSpPr>
            <p:nvPr/>
          </p:nvSpPr>
          <p:spPr bwMode="auto">
            <a:xfrm>
              <a:off x="3060" y="600"/>
              <a:ext cx="2196" cy="1512"/>
            </a:xfrm>
            <a:prstGeom prst="ellipse">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lnSpc>
                  <a:spcPct val="90000"/>
                </a:lnSpc>
                <a:defRPr/>
              </a:pPr>
              <a:r>
                <a:rPr lang="en-US" sz="2200">
                  <a:effectLst>
                    <a:outerShdw blurRad="38100" dist="38100" dir="2700000" algn="tl">
                      <a:srgbClr val="FFFFFF"/>
                    </a:outerShdw>
                  </a:effectLst>
                  <a:latin typeface="Book Antiqua" pitchFamily="18" charset="0"/>
                </a:rPr>
                <a:t>Sample Data:</a:t>
              </a:r>
            </a:p>
            <a:p>
              <a:pPr algn="ctr" eaLnBrk="0" hangingPunct="0">
                <a:lnSpc>
                  <a:spcPct val="90000"/>
                </a:lnSpc>
                <a:defRPr/>
              </a:pPr>
              <a:r>
                <a:rPr lang="en-US" sz="2200" i="1">
                  <a:effectLst>
                    <a:outerShdw blurRad="38100" dist="38100" dir="2700000" algn="tl">
                      <a:srgbClr val="FFFFFF"/>
                    </a:outerShdw>
                  </a:effectLst>
                  <a:latin typeface="Book Antiqua" pitchFamily="18" charset="0"/>
                </a:rPr>
                <a:t>x        y</a:t>
              </a:r>
            </a:p>
            <a:p>
              <a:pPr algn="ctr" eaLnBrk="0" hangingPunct="0">
                <a:lnSpc>
                  <a:spcPct val="90000"/>
                </a:lnSpc>
                <a:defRPr/>
              </a:pPr>
              <a:endParaRPr lang="en-US" sz="600" i="1">
                <a:effectLst>
                  <a:outerShdw blurRad="38100" dist="38100" dir="2700000" algn="tl">
                    <a:srgbClr val="FFFFFF"/>
                  </a:outerShdw>
                </a:effectLst>
                <a:latin typeface="Book Antiqua" pitchFamily="18" charset="0"/>
              </a:endParaRPr>
            </a:p>
            <a:p>
              <a:pPr algn="ctr" eaLnBrk="0" hangingPunct="0">
                <a:lnSpc>
                  <a:spcPct val="90000"/>
                </a:lnSpc>
                <a:defRPr/>
              </a:pPr>
              <a:r>
                <a:rPr lang="en-US" sz="2200" i="1">
                  <a:effectLst>
                    <a:outerShdw blurRad="38100" dist="38100" dir="2700000" algn="tl">
                      <a:srgbClr val="FFFFFF"/>
                    </a:outerShdw>
                  </a:effectLst>
                  <a:latin typeface="Book Antiqua" pitchFamily="18" charset="0"/>
                </a:rPr>
                <a:t>x</a:t>
              </a:r>
              <a:r>
                <a:rPr lang="en-US" sz="2200" baseline="-25000">
                  <a:effectLst>
                    <a:outerShdw blurRad="38100" dist="38100" dir="2700000" algn="tl">
                      <a:srgbClr val="FFFFFF"/>
                    </a:outerShdw>
                  </a:effectLst>
                  <a:latin typeface="Book Antiqua" pitchFamily="18" charset="0"/>
                </a:rPr>
                <a:t>1</a:t>
              </a:r>
              <a:r>
                <a:rPr lang="en-US" sz="2200">
                  <a:effectLst>
                    <a:outerShdw blurRad="38100" dist="38100" dir="2700000" algn="tl">
                      <a:srgbClr val="FFFFFF"/>
                    </a:outerShdw>
                  </a:effectLst>
                  <a:latin typeface="Book Antiqua" pitchFamily="18" charset="0"/>
                </a:rPr>
                <a:t> </a:t>
              </a:r>
              <a:r>
                <a:rPr lang="en-US" sz="2200" i="1">
                  <a:effectLst>
                    <a:outerShdw blurRad="38100" dist="38100" dir="2700000" algn="tl">
                      <a:srgbClr val="FFFFFF"/>
                    </a:outerShdw>
                  </a:effectLst>
                  <a:latin typeface="Book Antiqua" pitchFamily="18" charset="0"/>
                </a:rPr>
                <a:t>     y</a:t>
              </a:r>
              <a:r>
                <a:rPr lang="en-US" sz="2200" baseline="-25000">
                  <a:effectLst>
                    <a:outerShdw blurRad="38100" dist="38100" dir="2700000" algn="tl">
                      <a:srgbClr val="FFFFFF"/>
                    </a:outerShdw>
                  </a:effectLst>
                  <a:latin typeface="Book Antiqua" pitchFamily="18" charset="0"/>
                </a:rPr>
                <a:t>1</a:t>
              </a:r>
            </a:p>
            <a:p>
              <a:pPr algn="ctr" eaLnBrk="0" hangingPunct="0">
                <a:lnSpc>
                  <a:spcPct val="90000"/>
                </a:lnSpc>
                <a:defRPr/>
              </a:pPr>
              <a:r>
                <a:rPr lang="en-US" sz="2200" b="1" i="1">
                  <a:effectLst>
                    <a:outerShdw blurRad="38100" dist="38100" dir="2700000" algn="tl">
                      <a:srgbClr val="FFFFFF"/>
                    </a:outerShdw>
                  </a:effectLst>
                  <a:latin typeface="Book Antiqua" pitchFamily="18" charset="0"/>
                </a:rPr>
                <a:t>.       .</a:t>
              </a:r>
            </a:p>
            <a:p>
              <a:pPr algn="ctr" eaLnBrk="0" hangingPunct="0">
                <a:lnSpc>
                  <a:spcPct val="90000"/>
                </a:lnSpc>
                <a:defRPr/>
              </a:pPr>
              <a:r>
                <a:rPr lang="en-US" sz="2200" b="1" i="1">
                  <a:effectLst>
                    <a:outerShdw blurRad="38100" dist="38100" dir="2700000" algn="tl">
                      <a:srgbClr val="FFFFFF"/>
                    </a:outerShdw>
                  </a:effectLst>
                  <a:latin typeface="Book Antiqua" pitchFamily="18" charset="0"/>
                </a:rPr>
                <a:t> .       .</a:t>
              </a:r>
              <a:r>
                <a:rPr lang="en-US" sz="2200">
                  <a:effectLst>
                    <a:outerShdw blurRad="38100" dist="38100" dir="2700000" algn="tl">
                      <a:srgbClr val="FFFFFF"/>
                    </a:outerShdw>
                  </a:effectLst>
                  <a:latin typeface="Book Antiqua" pitchFamily="18" charset="0"/>
                </a:rPr>
                <a:t> </a:t>
              </a:r>
              <a:endParaRPr lang="en-US" sz="2200" i="1">
                <a:effectLst>
                  <a:outerShdw blurRad="38100" dist="38100" dir="2700000" algn="tl">
                    <a:srgbClr val="FFFFFF"/>
                  </a:outerShdw>
                </a:effectLst>
                <a:latin typeface="Symbol" pitchFamily="18" charset="2"/>
              </a:endParaRPr>
            </a:p>
            <a:p>
              <a:pPr algn="ctr" eaLnBrk="0" hangingPunct="0">
                <a:lnSpc>
                  <a:spcPct val="90000"/>
                </a:lnSpc>
                <a:defRPr/>
              </a:pPr>
              <a:r>
                <a:rPr lang="en-US" sz="2200" i="1">
                  <a:effectLst>
                    <a:outerShdw blurRad="38100" dist="38100" dir="2700000" algn="tl">
                      <a:srgbClr val="FFFFFF"/>
                    </a:outerShdw>
                  </a:effectLst>
                  <a:latin typeface="Book Antiqua" pitchFamily="18" charset="0"/>
                </a:rPr>
                <a:t>x</a:t>
              </a:r>
              <a:r>
                <a:rPr lang="en-US" sz="2200" i="1" baseline="-25000">
                  <a:effectLst>
                    <a:outerShdw blurRad="38100" dist="38100" dir="2700000" algn="tl">
                      <a:srgbClr val="FFFFFF"/>
                    </a:outerShdw>
                  </a:effectLst>
                  <a:latin typeface="Book Antiqua" pitchFamily="18" charset="0"/>
                </a:rPr>
                <a:t>n</a:t>
              </a:r>
              <a:r>
                <a:rPr lang="en-US" sz="2200">
                  <a:effectLst>
                    <a:outerShdw blurRad="38100" dist="38100" dir="2700000" algn="tl">
                      <a:srgbClr val="FFFFFF"/>
                    </a:outerShdw>
                  </a:effectLst>
                  <a:latin typeface="Book Antiqua" pitchFamily="18" charset="0"/>
                </a:rPr>
                <a:t>     </a:t>
              </a:r>
              <a:r>
                <a:rPr lang="en-US" sz="2200" i="1">
                  <a:effectLst>
                    <a:outerShdw blurRad="38100" dist="38100" dir="2700000" algn="tl">
                      <a:srgbClr val="FFFFFF"/>
                    </a:outerShdw>
                  </a:effectLst>
                  <a:latin typeface="Book Antiqua" pitchFamily="18" charset="0"/>
                </a:rPr>
                <a:t>y</a:t>
              </a:r>
              <a:r>
                <a:rPr lang="en-US" sz="2200" i="1" baseline="-25000">
                  <a:effectLst>
                    <a:outerShdw blurRad="38100" dist="38100" dir="2700000" algn="tl">
                      <a:srgbClr val="FFFFFF"/>
                    </a:outerShdw>
                  </a:effectLst>
                  <a:latin typeface="Book Antiqua" pitchFamily="18" charset="0"/>
                </a:rPr>
                <a:t>n</a:t>
              </a:r>
              <a:endParaRPr lang="en-US" sz="2200" i="1">
                <a:effectLst>
                  <a:outerShdw blurRad="38100" dist="38100" dir="2700000" algn="tl">
                    <a:srgbClr val="FFFFFF"/>
                  </a:outerShdw>
                </a:effectLst>
                <a:latin typeface="Book Antiqua" pitchFamily="18" charset="0"/>
              </a:endParaRPr>
            </a:p>
          </p:txBody>
        </p:sp>
        <p:sp>
          <p:nvSpPr>
            <p:cNvPr id="17425" name="Line 6"/>
            <p:cNvSpPr>
              <a:spLocks noChangeShapeType="1"/>
            </p:cNvSpPr>
            <p:nvPr/>
          </p:nvSpPr>
          <p:spPr bwMode="auto">
            <a:xfrm>
              <a:off x="3828" y="1188"/>
              <a:ext cx="684" cy="0"/>
            </a:xfrm>
            <a:prstGeom prst="line">
              <a:avLst/>
            </a:prstGeom>
            <a:noFill/>
            <a:ln w="12700">
              <a:solidFill>
                <a:schemeClr val="tx1"/>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grpSp>
      <p:sp>
        <p:nvSpPr>
          <p:cNvPr id="21511" name="Oval 7"/>
          <p:cNvSpPr>
            <a:spLocks noChangeArrowheads="1"/>
          </p:cNvSpPr>
          <p:nvPr/>
        </p:nvSpPr>
        <p:spPr bwMode="auto">
          <a:xfrm>
            <a:off x="762000" y="3829050"/>
            <a:ext cx="3543300" cy="2324100"/>
          </a:xfrm>
          <a:prstGeom prst="ellipse">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effectLst>
                <a:outerShdw blurRad="38100" dist="38100" dir="2700000" algn="tl">
                  <a:srgbClr val="FFFFFF"/>
                </a:outerShdw>
              </a:effectLst>
              <a:latin typeface="Arial" charset="0"/>
            </a:endParaRPr>
          </a:p>
          <a:p>
            <a:pPr algn="ctr">
              <a:defRPr/>
            </a:pPr>
            <a:endParaRPr lang="en-US">
              <a:effectLst>
                <a:outerShdw blurRad="38100" dist="38100" dir="2700000" algn="tl">
                  <a:srgbClr val="FFFFFF"/>
                </a:outerShdw>
              </a:effectLst>
              <a:latin typeface="Arial" charset="0"/>
            </a:endParaRPr>
          </a:p>
          <a:p>
            <a:pPr algn="ctr">
              <a:defRPr/>
            </a:pPr>
            <a:r>
              <a:rPr lang="en-US">
                <a:effectLst>
                  <a:outerShdw blurRad="38100" dist="38100" dir="2700000" algn="tl">
                    <a:srgbClr val="FFFFFF"/>
                  </a:outerShdw>
                </a:effectLst>
                <a:latin typeface="Arial" charset="0"/>
              </a:rPr>
              <a:t>Estimated</a:t>
            </a:r>
          </a:p>
          <a:p>
            <a:pPr algn="ctr">
              <a:defRPr/>
            </a:pPr>
            <a:r>
              <a:rPr lang="en-US">
                <a:effectLst>
                  <a:outerShdw blurRad="38100" dist="38100" dir="2700000" algn="tl">
                    <a:srgbClr val="FFFFFF"/>
                  </a:outerShdw>
                </a:effectLst>
                <a:latin typeface="Arial" charset="0"/>
              </a:rPr>
              <a:t>Regression Equation</a:t>
            </a:r>
          </a:p>
          <a:p>
            <a:pPr algn="ctr">
              <a:defRPr/>
            </a:pPr>
            <a:r>
              <a:rPr lang="en-US" i="1">
                <a:effectLst>
                  <a:outerShdw blurRad="38100" dist="38100" dir="2700000" algn="tl">
                    <a:srgbClr val="FFFFFF"/>
                  </a:outerShdw>
                </a:effectLst>
                <a:latin typeface="Arial" charset="0"/>
              </a:rPr>
              <a:t> </a:t>
            </a:r>
            <a:endParaRPr lang="en-US">
              <a:effectLst>
                <a:outerShdw blurRad="38100" dist="38100" dir="2700000" algn="tl">
                  <a:srgbClr val="FFFFFF"/>
                </a:outerShdw>
              </a:effectLst>
              <a:latin typeface="Arial" charset="0"/>
            </a:endParaRPr>
          </a:p>
          <a:p>
            <a:pPr algn="ctr">
              <a:defRPr/>
            </a:pPr>
            <a:endParaRPr lang="en-US" i="1">
              <a:effectLst>
                <a:outerShdw blurRad="38100" dist="38100" dir="2700000" algn="tl">
                  <a:srgbClr val="FFFFFF"/>
                </a:outerShdw>
              </a:effectLst>
              <a:latin typeface="Arial" charset="0"/>
            </a:endParaRPr>
          </a:p>
          <a:p>
            <a:pPr algn="ctr" eaLnBrk="0" hangingPunct="0">
              <a:defRPr/>
            </a:pPr>
            <a:endParaRPr lang="en-US">
              <a:effectLst>
                <a:outerShdw blurRad="38100" dist="38100" dir="2700000" algn="tl">
                  <a:srgbClr val="FFFFFF"/>
                </a:outerShdw>
              </a:effectLst>
              <a:latin typeface="Arial" charset="0"/>
            </a:endParaRPr>
          </a:p>
        </p:txBody>
      </p:sp>
      <p:cxnSp>
        <p:nvCxnSpPr>
          <p:cNvPr id="21515" name="AutoShape 11"/>
          <p:cNvCxnSpPr>
            <a:cxnSpLocks noChangeShapeType="1"/>
            <a:stCxn id="21507" idx="6"/>
            <a:endCxn id="21509" idx="2"/>
          </p:cNvCxnSpPr>
          <p:nvPr/>
        </p:nvCxnSpPr>
        <p:spPr bwMode="auto">
          <a:xfrm>
            <a:off x="4305300" y="2152650"/>
            <a:ext cx="552450" cy="0"/>
          </a:xfrm>
          <a:prstGeom prst="straightConnector1">
            <a:avLst/>
          </a:prstGeom>
          <a:noFill/>
          <a:ln w="1905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cxnSp>
      <p:cxnSp>
        <p:nvCxnSpPr>
          <p:cNvPr id="21516" name="AutoShape 12"/>
          <p:cNvCxnSpPr>
            <a:cxnSpLocks noChangeShapeType="1"/>
            <a:endCxn id="21511" idx="6"/>
          </p:cNvCxnSpPr>
          <p:nvPr/>
        </p:nvCxnSpPr>
        <p:spPr bwMode="auto">
          <a:xfrm flipH="1" flipV="1">
            <a:off x="4305300" y="4991100"/>
            <a:ext cx="571500" cy="57150"/>
          </a:xfrm>
          <a:prstGeom prst="straightConnector1">
            <a:avLst/>
          </a:prstGeom>
          <a:noFill/>
          <a:ln w="1905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cxnSp>
      <p:cxnSp>
        <p:nvCxnSpPr>
          <p:cNvPr id="21517" name="AutoShape 13"/>
          <p:cNvCxnSpPr>
            <a:cxnSpLocks noChangeShapeType="1"/>
            <a:stCxn id="21509" idx="4"/>
          </p:cNvCxnSpPr>
          <p:nvPr/>
        </p:nvCxnSpPr>
        <p:spPr bwMode="auto">
          <a:xfrm>
            <a:off x="6600825" y="3352800"/>
            <a:ext cx="19050" cy="533400"/>
          </a:xfrm>
          <a:prstGeom prst="straightConnector1">
            <a:avLst/>
          </a:prstGeom>
          <a:noFill/>
          <a:ln w="1905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cxnSp>
      <p:cxnSp>
        <p:nvCxnSpPr>
          <p:cNvPr id="21518" name="AutoShape 14"/>
          <p:cNvCxnSpPr>
            <a:cxnSpLocks noChangeShapeType="1"/>
            <a:stCxn id="21511" idx="0"/>
            <a:endCxn id="21507" idx="4"/>
          </p:cNvCxnSpPr>
          <p:nvPr/>
        </p:nvCxnSpPr>
        <p:spPr bwMode="auto">
          <a:xfrm flipV="1">
            <a:off x="2533650" y="3314700"/>
            <a:ext cx="0" cy="514350"/>
          </a:xfrm>
          <a:prstGeom prst="straightConnector1">
            <a:avLst/>
          </a:prstGeom>
          <a:noFill/>
          <a:ln w="19050">
            <a:solidFill>
              <a:schemeClr val="tx1"/>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cxnSp>
      <p:sp>
        <p:nvSpPr>
          <p:cNvPr id="21519" name="AutoShape 15"/>
          <p:cNvSpPr>
            <a:spLocks noChangeArrowheads="1"/>
          </p:cNvSpPr>
          <p:nvPr/>
        </p:nvSpPr>
        <p:spPr bwMode="auto">
          <a:xfrm rot="5400000">
            <a:off x="485775" y="20701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21520" name="AutoShape 16"/>
          <p:cNvSpPr>
            <a:spLocks noChangeArrowheads="1"/>
          </p:cNvSpPr>
          <p:nvPr/>
        </p:nvSpPr>
        <p:spPr bwMode="auto">
          <a:xfrm rot="16200000" flipH="1">
            <a:off x="8353425" y="20701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21521" name="AutoShape 17"/>
          <p:cNvSpPr>
            <a:spLocks noChangeArrowheads="1"/>
          </p:cNvSpPr>
          <p:nvPr/>
        </p:nvSpPr>
        <p:spPr bwMode="auto">
          <a:xfrm rot="16200000" flipH="1">
            <a:off x="8372475" y="49276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21522" name="AutoShape 18"/>
          <p:cNvSpPr>
            <a:spLocks noChangeArrowheads="1"/>
          </p:cNvSpPr>
          <p:nvPr/>
        </p:nvSpPr>
        <p:spPr bwMode="auto">
          <a:xfrm rot="5400000">
            <a:off x="485775" y="494665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21523" name="Oval 19"/>
          <p:cNvSpPr>
            <a:spLocks noChangeArrowheads="1"/>
          </p:cNvSpPr>
          <p:nvPr/>
        </p:nvSpPr>
        <p:spPr bwMode="auto">
          <a:xfrm>
            <a:off x="4876800" y="3886200"/>
            <a:ext cx="3543300" cy="2324100"/>
          </a:xfrm>
          <a:prstGeom prst="ellipse">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i="1">
                <a:effectLst>
                  <a:outerShdw blurRad="38100" dist="38100" dir="2700000" algn="tl">
                    <a:srgbClr val="FFFFFF"/>
                  </a:outerShdw>
                </a:effectLst>
                <a:latin typeface="Arial" charset="0"/>
              </a:rPr>
              <a:t>b</a:t>
            </a:r>
            <a:r>
              <a:rPr lang="en-US" i="1" baseline="-25000">
                <a:effectLst>
                  <a:outerShdw blurRad="38100" dist="38100" dir="2700000" algn="tl">
                    <a:srgbClr val="FFFFFF"/>
                  </a:outerShdw>
                </a:effectLst>
                <a:latin typeface="Arial" charset="0"/>
              </a:rPr>
              <a:t>0</a:t>
            </a:r>
            <a:r>
              <a:rPr lang="en-US" i="1">
                <a:effectLst>
                  <a:outerShdw blurRad="38100" dist="38100" dir="2700000" algn="tl">
                    <a:srgbClr val="FFFFFF"/>
                  </a:outerShdw>
                </a:effectLst>
                <a:latin typeface="Arial" charset="0"/>
              </a:rPr>
              <a:t> and b</a:t>
            </a:r>
            <a:r>
              <a:rPr lang="en-US" baseline="-25000">
                <a:effectLst>
                  <a:outerShdw blurRad="38100" dist="38100" dir="2700000" algn="tl">
                    <a:srgbClr val="FFFFFF"/>
                  </a:outerShdw>
                </a:effectLst>
                <a:latin typeface="Arial" charset="0"/>
              </a:rPr>
              <a:t>1</a:t>
            </a:r>
          </a:p>
          <a:p>
            <a:pPr algn="ctr">
              <a:defRPr/>
            </a:pPr>
            <a:r>
              <a:rPr lang="en-US">
                <a:effectLst>
                  <a:outerShdw blurRad="38100" dist="38100" dir="2700000" algn="tl">
                    <a:srgbClr val="FFFFFF"/>
                  </a:outerShdw>
                </a:effectLst>
                <a:latin typeface="Arial" charset="0"/>
              </a:rPr>
              <a:t>provide </a:t>
            </a:r>
            <a:r>
              <a:rPr lang="en-US" b="1" u="sng">
                <a:effectLst>
                  <a:outerShdw blurRad="38100" dist="38100" dir="2700000" algn="tl">
                    <a:srgbClr val="FFFFFF"/>
                  </a:outerShdw>
                </a:effectLst>
                <a:latin typeface="Arial" charset="0"/>
              </a:rPr>
              <a:t>point estimates</a:t>
            </a:r>
            <a:r>
              <a:rPr lang="en-US">
                <a:effectLst>
                  <a:outerShdw blurRad="38100" dist="38100" dir="2700000" algn="tl">
                    <a:srgbClr val="FFFFFF"/>
                  </a:outerShdw>
                </a:effectLst>
                <a:latin typeface="Arial" charset="0"/>
              </a:rPr>
              <a:t> of</a:t>
            </a:r>
          </a:p>
          <a:p>
            <a:pPr algn="ctr">
              <a:defRPr/>
            </a:pPr>
            <a:r>
              <a:rPr lang="en-US" i="1">
                <a:effectLst>
                  <a:outerShdw blurRad="38100" dist="38100" dir="2700000" algn="tl">
                    <a:srgbClr val="FFFFFF"/>
                  </a:outerShdw>
                </a:effectLst>
                <a:latin typeface="Symbol" pitchFamily="18" charset="2"/>
              </a:rPr>
              <a:t>b</a:t>
            </a:r>
            <a:r>
              <a:rPr lang="en-US" baseline="-25000">
                <a:effectLst>
                  <a:outerShdw blurRad="38100" dist="38100" dir="2700000" algn="tl">
                    <a:srgbClr val="FFFFFF"/>
                  </a:outerShdw>
                </a:effectLst>
                <a:latin typeface="Arial" charset="0"/>
              </a:rPr>
              <a:t>0</a:t>
            </a:r>
            <a:r>
              <a:rPr lang="en-US">
                <a:effectLst>
                  <a:outerShdw blurRad="38100" dist="38100" dir="2700000" algn="tl">
                    <a:srgbClr val="FFFFFF"/>
                  </a:outerShdw>
                </a:effectLst>
                <a:latin typeface="Arial" charset="0"/>
              </a:rPr>
              <a:t> and </a:t>
            </a:r>
            <a:r>
              <a:rPr lang="en-US" i="1">
                <a:effectLst>
                  <a:outerShdw blurRad="38100" dist="38100" dir="2700000" algn="tl">
                    <a:srgbClr val="FFFFFF"/>
                  </a:outerShdw>
                </a:effectLst>
                <a:latin typeface="Symbol" pitchFamily="18" charset="2"/>
              </a:rPr>
              <a:t>b</a:t>
            </a:r>
            <a:r>
              <a:rPr lang="en-US" baseline="-25000">
                <a:effectLst>
                  <a:outerShdw blurRad="38100" dist="38100" dir="2700000" algn="tl">
                    <a:srgbClr val="FFFFFF"/>
                  </a:outerShdw>
                </a:effectLst>
                <a:latin typeface="Arial" charset="0"/>
              </a:rPr>
              <a:t>1</a:t>
            </a:r>
          </a:p>
          <a:p>
            <a:pPr algn="ctr">
              <a:defRPr/>
            </a:pPr>
            <a:endParaRPr lang="en-US" i="1">
              <a:effectLst>
                <a:outerShdw blurRad="38100" dist="38100" dir="2700000" algn="tl">
                  <a:srgbClr val="FFFFFF"/>
                </a:outerShdw>
              </a:effectLst>
              <a:latin typeface="Arial" charset="0"/>
            </a:endParaRPr>
          </a:p>
          <a:p>
            <a:pPr algn="ctr" eaLnBrk="0" hangingPunct="0">
              <a:defRPr/>
            </a:pPr>
            <a:endParaRPr lang="en-US">
              <a:effectLst>
                <a:outerShdw blurRad="38100" dist="38100" dir="2700000" algn="tl">
                  <a:srgbClr val="FFFFFF"/>
                </a:outerShdw>
              </a:effectLst>
              <a:latin typeface="Arial" charset="0"/>
            </a:endParaRPr>
          </a:p>
        </p:txBody>
      </p:sp>
      <p:graphicFrame>
        <p:nvGraphicFramePr>
          <p:cNvPr id="17423" name="Object 20"/>
          <p:cNvGraphicFramePr>
            <a:graphicFrameLocks noGrp="1" noChangeAspect="1"/>
          </p:cNvGraphicFramePr>
          <p:nvPr>
            <p:ph idx="1"/>
          </p:nvPr>
        </p:nvGraphicFramePr>
        <p:xfrm>
          <a:off x="1600200" y="5181600"/>
          <a:ext cx="1828800" cy="577850"/>
        </p:xfrm>
        <a:graphic>
          <a:graphicData uri="http://schemas.openxmlformats.org/presentationml/2006/ole">
            <mc:AlternateContent xmlns:mc="http://schemas.openxmlformats.org/markup-compatibility/2006">
              <mc:Choice xmlns:v="urn:schemas-microsoft-com:vml" Requires="v">
                <p:oleObj name="Equation" r:id="rId3" imgW="723586" imgH="228501" progId="Equation.3">
                  <p:embed/>
                </p:oleObj>
              </mc:Choice>
              <mc:Fallback>
                <p:oleObj name="Equation" r:id="rId3" imgW="723586"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181600"/>
                        <a:ext cx="18288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473526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21519"/>
                                        </p:tgtEl>
                                        <p:attrNameLst>
                                          <p:attrName>style.visibility</p:attrName>
                                        </p:attrNameLst>
                                      </p:cBhvr>
                                      <p:to>
                                        <p:strVal val="visible"/>
                                      </p:to>
                                    </p:set>
                                    <p:animEffect transition="in" filter="slide(fromLeft)">
                                      <p:cBhvr>
                                        <p:cTn id="7" dur="500"/>
                                        <p:tgtEl>
                                          <p:spTgt spid="21519"/>
                                        </p:tgtEl>
                                      </p:cBhvr>
                                    </p:animEffect>
                                  </p:childTnLst>
                                  <p:subTnLst>
                                    <p:set>
                                      <p:cBhvr override="childStyle">
                                        <p:cTn dur="1" fill="hold" display="0" masterRel="nextClick" afterEffect="1"/>
                                        <p:tgtEl>
                                          <p:spTgt spid="21519"/>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dissolve">
                                      <p:cBhvr>
                                        <p:cTn id="12" dur="500"/>
                                        <p:tgtEl>
                                          <p:spTgt spid="21507"/>
                                        </p:tgtEl>
                                      </p:cBhvr>
                                    </p:animEffect>
                                  </p:childTnLst>
                                </p:cTn>
                              </p:par>
                            </p:childTnLst>
                          </p:cTn>
                        </p:par>
                        <p:par>
                          <p:cTn id="13" fill="hold" nodeType="afterGroup">
                            <p:stCondLst>
                              <p:cond delay="500"/>
                            </p:stCondLst>
                            <p:childTnLst>
                              <p:par>
                                <p:cTn id="14" presetID="12" presetClass="entr" presetSubtype="2" fill="hold" grpId="0" nodeType="afterEffect">
                                  <p:stCondLst>
                                    <p:cond delay="2000"/>
                                  </p:stCondLst>
                                  <p:childTnLst>
                                    <p:set>
                                      <p:cBhvr>
                                        <p:cTn id="15" dur="1" fill="hold">
                                          <p:stCondLst>
                                            <p:cond delay="0"/>
                                          </p:stCondLst>
                                        </p:cTn>
                                        <p:tgtEl>
                                          <p:spTgt spid="21520"/>
                                        </p:tgtEl>
                                        <p:attrNameLst>
                                          <p:attrName>style.visibility</p:attrName>
                                        </p:attrNameLst>
                                      </p:cBhvr>
                                      <p:to>
                                        <p:strVal val="visible"/>
                                      </p:to>
                                    </p:set>
                                    <p:animEffect transition="in" filter="slide(fromRight)">
                                      <p:cBhvr>
                                        <p:cTn id="16" dur="500"/>
                                        <p:tgtEl>
                                          <p:spTgt spid="21520"/>
                                        </p:tgtEl>
                                      </p:cBhvr>
                                    </p:animEffect>
                                  </p:childTnLst>
                                  <p:subTnLst>
                                    <p:set>
                                      <p:cBhvr override="childStyle">
                                        <p:cTn dur="1" fill="hold" display="0" masterRel="nextClick" afterEffect="1"/>
                                        <p:tgtEl>
                                          <p:spTgt spid="21520"/>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nodeType="clickEffect">
                                  <p:stCondLst>
                                    <p:cond delay="0"/>
                                  </p:stCondLst>
                                  <p:childTnLst>
                                    <p:set>
                                      <p:cBhvr>
                                        <p:cTn id="20" dur="1" fill="hold">
                                          <p:stCondLst>
                                            <p:cond delay="0"/>
                                          </p:stCondLst>
                                        </p:cTn>
                                        <p:tgtEl>
                                          <p:spTgt spid="21515"/>
                                        </p:tgtEl>
                                        <p:attrNameLst>
                                          <p:attrName>style.visibility</p:attrName>
                                        </p:attrNameLst>
                                      </p:cBhvr>
                                      <p:to>
                                        <p:strVal val="visible"/>
                                      </p:to>
                                    </p:set>
                                    <p:animEffect transition="in" filter="slide(fromLeft)">
                                      <p:cBhvr>
                                        <p:cTn id="21" dur="500"/>
                                        <p:tgtEl>
                                          <p:spTgt spid="21515"/>
                                        </p:tgtEl>
                                      </p:cBhvr>
                                    </p:animEffect>
                                  </p:childTnLst>
                                </p:cTn>
                              </p:par>
                            </p:childTnLst>
                          </p:cTn>
                        </p:par>
                        <p:par>
                          <p:cTn id="22" fill="hold" nodeType="afterGroup">
                            <p:stCondLst>
                              <p:cond delay="500"/>
                            </p:stCondLst>
                            <p:childTnLst>
                              <p:par>
                                <p:cTn id="23" presetID="9" presetClass="entr" presetSubtype="0" fill="hold" nodeType="afterEffect">
                                  <p:stCondLst>
                                    <p:cond delay="1000"/>
                                  </p:stCondLst>
                                  <p:childTnLst>
                                    <p:set>
                                      <p:cBhvr>
                                        <p:cTn id="24" dur="1" fill="hold">
                                          <p:stCondLst>
                                            <p:cond delay="0"/>
                                          </p:stCondLst>
                                        </p:cTn>
                                        <p:tgtEl>
                                          <p:spTgt spid="21508"/>
                                        </p:tgtEl>
                                        <p:attrNameLst>
                                          <p:attrName>style.visibility</p:attrName>
                                        </p:attrNameLst>
                                      </p:cBhvr>
                                      <p:to>
                                        <p:strVal val="visible"/>
                                      </p:to>
                                    </p:set>
                                    <p:animEffect transition="in" filter="dissolve">
                                      <p:cBhvr>
                                        <p:cTn id="25" dur="500"/>
                                        <p:tgtEl>
                                          <p:spTgt spid="21508"/>
                                        </p:tgtEl>
                                      </p:cBhvr>
                                    </p:animEffect>
                                  </p:childTnLst>
                                </p:cTn>
                              </p:par>
                            </p:childTnLst>
                          </p:cTn>
                        </p:par>
                        <p:par>
                          <p:cTn id="26" fill="hold" nodeType="afterGroup">
                            <p:stCondLst>
                              <p:cond delay="2000"/>
                            </p:stCondLst>
                            <p:childTnLst>
                              <p:par>
                                <p:cTn id="27" presetID="12" presetClass="entr" presetSubtype="2" fill="hold" grpId="0" nodeType="afterEffect">
                                  <p:stCondLst>
                                    <p:cond delay="2000"/>
                                  </p:stCondLst>
                                  <p:childTnLst>
                                    <p:set>
                                      <p:cBhvr>
                                        <p:cTn id="28" dur="1" fill="hold">
                                          <p:stCondLst>
                                            <p:cond delay="0"/>
                                          </p:stCondLst>
                                        </p:cTn>
                                        <p:tgtEl>
                                          <p:spTgt spid="21521"/>
                                        </p:tgtEl>
                                        <p:attrNameLst>
                                          <p:attrName>style.visibility</p:attrName>
                                        </p:attrNameLst>
                                      </p:cBhvr>
                                      <p:to>
                                        <p:strVal val="visible"/>
                                      </p:to>
                                    </p:set>
                                    <p:animEffect transition="in" filter="slide(fromRight)">
                                      <p:cBhvr>
                                        <p:cTn id="29" dur="500"/>
                                        <p:tgtEl>
                                          <p:spTgt spid="21521"/>
                                        </p:tgtEl>
                                      </p:cBhvr>
                                    </p:animEffect>
                                  </p:childTnLst>
                                  <p:subTnLst>
                                    <p:set>
                                      <p:cBhvr override="childStyle">
                                        <p:cTn dur="1" fill="hold" display="0" masterRel="nextClick" afterEffect="1"/>
                                        <p:tgtEl>
                                          <p:spTgt spid="21521"/>
                                        </p:tgtEl>
                                        <p:attrNameLst>
                                          <p:attrName>style.visibility</p:attrName>
                                        </p:attrNameLst>
                                      </p:cBhvr>
                                      <p:to>
                                        <p:strVal val="hidden"/>
                                      </p:to>
                                    </p:set>
                                  </p:sub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nodeType="clickEffect">
                                  <p:stCondLst>
                                    <p:cond delay="0"/>
                                  </p:stCondLst>
                                  <p:childTnLst>
                                    <p:set>
                                      <p:cBhvr>
                                        <p:cTn id="33" dur="1" fill="hold">
                                          <p:stCondLst>
                                            <p:cond delay="0"/>
                                          </p:stCondLst>
                                        </p:cTn>
                                        <p:tgtEl>
                                          <p:spTgt spid="21517"/>
                                        </p:tgtEl>
                                        <p:attrNameLst>
                                          <p:attrName>style.visibility</p:attrName>
                                        </p:attrNameLst>
                                      </p:cBhvr>
                                      <p:to>
                                        <p:strVal val="visible"/>
                                      </p:to>
                                    </p:set>
                                    <p:animEffect transition="in" filter="slide(fromTop)">
                                      <p:cBhvr>
                                        <p:cTn id="34" dur="500"/>
                                        <p:tgtEl>
                                          <p:spTgt spid="21517"/>
                                        </p:tgtEl>
                                      </p:cBhvr>
                                    </p:animEffect>
                                  </p:childTnLst>
                                </p:cTn>
                              </p:par>
                            </p:childTnLst>
                          </p:cTn>
                        </p:par>
                        <p:par>
                          <p:cTn id="35" fill="hold" nodeType="afterGroup">
                            <p:stCondLst>
                              <p:cond delay="500"/>
                            </p:stCondLst>
                            <p:childTnLst>
                              <p:par>
                                <p:cTn id="36" presetID="12" presetClass="entr" presetSubtype="8" fill="hold" grpId="0" nodeType="afterEffect">
                                  <p:stCondLst>
                                    <p:cond delay="2000"/>
                                  </p:stCondLst>
                                  <p:childTnLst>
                                    <p:set>
                                      <p:cBhvr>
                                        <p:cTn id="37" dur="1" fill="hold">
                                          <p:stCondLst>
                                            <p:cond delay="0"/>
                                          </p:stCondLst>
                                        </p:cTn>
                                        <p:tgtEl>
                                          <p:spTgt spid="21522"/>
                                        </p:tgtEl>
                                        <p:attrNameLst>
                                          <p:attrName>style.visibility</p:attrName>
                                        </p:attrNameLst>
                                      </p:cBhvr>
                                      <p:to>
                                        <p:strVal val="visible"/>
                                      </p:to>
                                    </p:set>
                                    <p:animEffect transition="in" filter="slide(fromLeft)">
                                      <p:cBhvr>
                                        <p:cTn id="38" dur="500"/>
                                        <p:tgtEl>
                                          <p:spTgt spid="21522"/>
                                        </p:tgtEl>
                                      </p:cBhvr>
                                    </p:animEffect>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2" fill="hold" nodeType="clickEffect">
                                  <p:stCondLst>
                                    <p:cond delay="0"/>
                                  </p:stCondLst>
                                  <p:childTnLst>
                                    <p:set>
                                      <p:cBhvr>
                                        <p:cTn id="42" dur="1" fill="hold">
                                          <p:stCondLst>
                                            <p:cond delay="0"/>
                                          </p:stCondLst>
                                        </p:cTn>
                                        <p:tgtEl>
                                          <p:spTgt spid="21516"/>
                                        </p:tgtEl>
                                        <p:attrNameLst>
                                          <p:attrName>style.visibility</p:attrName>
                                        </p:attrNameLst>
                                      </p:cBhvr>
                                      <p:to>
                                        <p:strVal val="visible"/>
                                      </p:to>
                                    </p:set>
                                    <p:animEffect transition="in" filter="slide(fromRight)">
                                      <p:cBhvr>
                                        <p:cTn id="43" dur="500"/>
                                        <p:tgtEl>
                                          <p:spTgt spid="21516"/>
                                        </p:tgtEl>
                                      </p:cBhvr>
                                    </p:animEffect>
                                  </p:childTnLst>
                                </p:cTn>
                              </p:par>
                            </p:childTnLst>
                          </p:cTn>
                        </p:par>
                        <p:par>
                          <p:cTn id="44" fill="hold" nodeType="afterGroup">
                            <p:stCondLst>
                              <p:cond delay="500"/>
                            </p:stCondLst>
                            <p:childTnLst>
                              <p:par>
                                <p:cTn id="45" presetID="9" presetClass="entr" presetSubtype="0" fill="hold" grpId="0" nodeType="afterEffect">
                                  <p:stCondLst>
                                    <p:cond delay="1000"/>
                                  </p:stCondLst>
                                  <p:childTnLst>
                                    <p:set>
                                      <p:cBhvr>
                                        <p:cTn id="46" dur="1" fill="hold">
                                          <p:stCondLst>
                                            <p:cond delay="0"/>
                                          </p:stCondLst>
                                        </p:cTn>
                                        <p:tgtEl>
                                          <p:spTgt spid="21511"/>
                                        </p:tgtEl>
                                        <p:attrNameLst>
                                          <p:attrName>style.visibility</p:attrName>
                                        </p:attrNameLst>
                                      </p:cBhvr>
                                      <p:to>
                                        <p:strVal val="visible"/>
                                      </p:to>
                                    </p:set>
                                    <p:animEffect transition="in" filter="dissolve">
                                      <p:cBhvr>
                                        <p:cTn id="47" dur="500"/>
                                        <p:tgtEl>
                                          <p:spTgt spid="21511"/>
                                        </p:tgtEl>
                                      </p:cBhvr>
                                    </p:animEffect>
                                  </p:childTnLst>
                                </p:cTn>
                              </p:par>
                            </p:childTnLst>
                          </p:cTn>
                        </p:par>
                        <p:par>
                          <p:cTn id="48" fill="hold" nodeType="afterGroup">
                            <p:stCondLst>
                              <p:cond delay="2000"/>
                            </p:stCondLst>
                            <p:childTnLst>
                              <p:par>
                                <p:cTn id="49" presetID="12" presetClass="entr" presetSubtype="4" fill="hold" nodeType="afterEffect">
                                  <p:stCondLst>
                                    <p:cond delay="1000"/>
                                  </p:stCondLst>
                                  <p:childTnLst>
                                    <p:set>
                                      <p:cBhvr>
                                        <p:cTn id="50" dur="1" fill="hold">
                                          <p:stCondLst>
                                            <p:cond delay="0"/>
                                          </p:stCondLst>
                                        </p:cTn>
                                        <p:tgtEl>
                                          <p:spTgt spid="21518"/>
                                        </p:tgtEl>
                                        <p:attrNameLst>
                                          <p:attrName>style.visibility</p:attrName>
                                        </p:attrNameLst>
                                      </p:cBhvr>
                                      <p:to>
                                        <p:strVal val="visible"/>
                                      </p:to>
                                    </p:set>
                                    <p:animEffect transition="in" filter="slide(fromBottom)">
                                      <p:cBhvr>
                                        <p:cTn id="51" dur="500"/>
                                        <p:tgtEl>
                                          <p:spTgt spid="21518"/>
                                        </p:tgtEl>
                                      </p:cBhvr>
                                    </p:animEffect>
                                  </p:childTnLst>
                                </p:cTn>
                              </p:par>
                            </p:childTnLst>
                          </p:cTn>
                        </p:par>
                        <p:par>
                          <p:cTn id="52" fill="hold" nodeType="afterGroup">
                            <p:stCondLst>
                              <p:cond delay="3500"/>
                            </p:stCondLst>
                            <p:childTnLst>
                              <p:par>
                                <p:cTn id="53" presetID="9" presetClass="entr" presetSubtype="0" fill="hold" grpId="0" nodeType="afterEffect">
                                  <p:stCondLst>
                                    <p:cond delay="1000"/>
                                  </p:stCondLst>
                                  <p:childTnLst>
                                    <p:set>
                                      <p:cBhvr>
                                        <p:cTn id="54" dur="1" fill="hold">
                                          <p:stCondLst>
                                            <p:cond delay="0"/>
                                          </p:stCondLst>
                                        </p:cTn>
                                        <p:tgtEl>
                                          <p:spTgt spid="21523"/>
                                        </p:tgtEl>
                                        <p:attrNameLst>
                                          <p:attrName>style.visibility</p:attrName>
                                        </p:attrNameLst>
                                      </p:cBhvr>
                                      <p:to>
                                        <p:strVal val="visible"/>
                                      </p:to>
                                    </p:set>
                                    <p:animEffect transition="in" filter="dissolve">
                                      <p:cBhvr>
                                        <p:cTn id="55" dur="500"/>
                                        <p:tgtEl>
                                          <p:spTgt spid="21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autoUpdateAnimBg="0"/>
      <p:bldP spid="21511" grpId="0" animBg="1" autoUpdateAnimBg="0"/>
      <p:bldP spid="21519" grpId="0" animBg="1"/>
      <p:bldP spid="21520" grpId="0" animBg="1"/>
      <p:bldP spid="21521" grpId="0" animBg="1"/>
      <p:bldP spid="21522" grpId="0" animBg="1"/>
      <p:bldP spid="2152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Dikdörtgen 2"/>
          <p:cNvSpPr>
            <a:spLocks noChangeArrowheads="1"/>
          </p:cNvSpPr>
          <p:nvPr/>
        </p:nvSpPr>
        <p:spPr bwMode="auto">
          <a:xfrm>
            <a:off x="762000" y="1295400"/>
            <a:ext cx="7620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dirty="0"/>
              <a:t>It is common to make the additional hypothesis that the ordinary least squares method should be used to minimize the </a:t>
            </a:r>
            <a:r>
              <a:rPr lang="en-US" sz="2400" i="1" dirty="0"/>
              <a:t>residuals</a:t>
            </a:r>
            <a:r>
              <a:rPr lang="en-US" sz="2400" dirty="0"/>
              <a:t>. </a:t>
            </a:r>
            <a:endParaRPr lang="tr-TR" sz="2400" dirty="0"/>
          </a:p>
          <a:p>
            <a:pPr algn="just"/>
            <a:endParaRPr lang="tr-TR" sz="2400" dirty="0"/>
          </a:p>
          <a:p>
            <a:pPr algn="just"/>
            <a:r>
              <a:rPr lang="en-US" sz="2400" dirty="0"/>
              <a:t>Under this hypothesis, the correctness of a line through the sample points is measured by the sum of squared residuals (vertical distances between the points of the data set and the fitted line), and the goal is to make this sum as small as possible. </a:t>
            </a:r>
            <a:endParaRPr lang="tr-TR" sz="2400" dirty="0"/>
          </a:p>
        </p:txBody>
      </p:sp>
    </p:spTree>
    <p:extLst>
      <p:ext uri="{BB962C8B-B14F-4D97-AF65-F5344CB8AC3E}">
        <p14:creationId xmlns:p14="http://schemas.microsoft.com/office/powerpoint/2010/main" val="3592138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150938" y="617538"/>
            <a:ext cx="7459662" cy="1143000"/>
          </a:xfrm>
          <a:ln>
            <a:miter lim="800000"/>
            <a:headEnd/>
            <a:tailEnd/>
          </a:ln>
        </p:spPr>
        <p:txBody>
          <a:bodyPr/>
          <a:lstStyle/>
          <a:p>
            <a:pPr eaLnBrk="1" hangingPunct="1"/>
            <a:r>
              <a:rPr lang="en-US"/>
              <a:t>Model</a:t>
            </a:r>
            <a:br>
              <a:rPr lang="en-US"/>
            </a:br>
            <a:endParaRPr lang="bg-BG" altLang="tr-TR"/>
          </a:p>
        </p:txBody>
      </p:sp>
      <p:sp>
        <p:nvSpPr>
          <p:cNvPr id="7" name="Rectangle 3"/>
          <p:cNvSpPr txBox="1">
            <a:spLocks noChangeArrowheads="1"/>
          </p:cNvSpPr>
          <p:nvPr/>
        </p:nvSpPr>
        <p:spPr bwMode="auto">
          <a:xfrm>
            <a:off x="914400" y="2362200"/>
            <a:ext cx="7772400" cy="1933575"/>
          </a:xfrm>
          <a:prstGeom prst="rect">
            <a:avLst/>
          </a:prstGeom>
          <a:noFill/>
          <a:ln w="9525">
            <a:noFill/>
            <a:miter lim="800000"/>
            <a:headEnd/>
            <a:tailEnd/>
          </a:ln>
        </p:spPr>
        <p:txBody>
          <a:bodyPr/>
          <a:lstStyle/>
          <a:p>
            <a:pPr marL="230188" indent="-230188" eaLnBrk="0" hangingPunct="0">
              <a:spcBef>
                <a:spcPct val="45000"/>
              </a:spcBef>
              <a:buClr>
                <a:schemeClr val="folHlink"/>
              </a:buClr>
              <a:buSzPct val="60000"/>
              <a:buFont typeface="Wingdings" pitchFamily="2" charset="2"/>
              <a:buChar char="n"/>
              <a:defRPr/>
            </a:pPr>
            <a:endParaRPr lang="en-US" sz="2000" kern="0" dirty="0">
              <a:latin typeface="+mn-lt"/>
            </a:endParaRPr>
          </a:p>
        </p:txBody>
      </p:sp>
      <p:graphicFrame>
        <p:nvGraphicFramePr>
          <p:cNvPr id="19461" name="Object 1"/>
          <p:cNvGraphicFramePr>
            <a:graphicFrameLocks noChangeAspect="1"/>
          </p:cNvGraphicFramePr>
          <p:nvPr/>
        </p:nvGraphicFramePr>
        <p:xfrm>
          <a:off x="1095375" y="2259013"/>
          <a:ext cx="5638800" cy="641350"/>
        </p:xfrm>
        <a:graphic>
          <a:graphicData uri="http://schemas.openxmlformats.org/presentationml/2006/ole">
            <mc:AlternateContent xmlns:mc="http://schemas.openxmlformats.org/markup-compatibility/2006">
              <mc:Choice xmlns:v="urn:schemas-microsoft-com:vml" Requires="v">
                <p:oleObj name="Equation" r:id="rId3" imgW="2006600" imgH="228600" progId="Equation.3">
                  <p:embed/>
                </p:oleObj>
              </mc:Choice>
              <mc:Fallback>
                <p:oleObj name="Equation" r:id="rId3" imgW="20066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5375" y="2259013"/>
                        <a:ext cx="563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 Box 5"/>
          <p:cNvSpPr txBox="1">
            <a:spLocks noChangeArrowheads="1"/>
          </p:cNvSpPr>
          <p:nvPr/>
        </p:nvSpPr>
        <p:spPr bwMode="auto">
          <a:xfrm>
            <a:off x="1066800" y="3328988"/>
            <a:ext cx="6858000" cy="1200150"/>
          </a:xfrm>
          <a:prstGeom prst="rect">
            <a:avLst/>
          </a:prstGeom>
          <a:noFill/>
          <a:ln w="9525">
            <a:noFill/>
            <a:miter lim="800000"/>
            <a:headEnd/>
            <a:tailEnd/>
          </a:ln>
          <a:effectLst/>
        </p:spPr>
        <p:txBody>
          <a:bodyPr>
            <a:spAutoFit/>
          </a:bodyPr>
          <a:lstStyle/>
          <a:p>
            <a:pPr eaLnBrk="0" hangingPunct="0">
              <a:spcBef>
                <a:spcPct val="50000"/>
              </a:spcBef>
              <a:buFontTx/>
              <a:buChar char="•"/>
              <a:defRPr/>
            </a:pPr>
            <a:r>
              <a:rPr lang="en-US" dirty="0">
                <a:latin typeface="Arial" charset="0"/>
              </a:rPr>
              <a:t> </a:t>
            </a:r>
            <a:r>
              <a:rPr lang="en-US" i="1" dirty="0">
                <a:latin typeface="Symbol" pitchFamily="18" charset="2"/>
              </a:rPr>
              <a:t>b</a:t>
            </a:r>
            <a:r>
              <a:rPr lang="en-US" baseline="-25000" dirty="0">
                <a:latin typeface="Arial" charset="0"/>
              </a:rPr>
              <a:t>1</a:t>
            </a:r>
            <a:r>
              <a:rPr lang="en-US" dirty="0">
                <a:latin typeface="Arial" charset="0"/>
              </a:rPr>
              <a:t> &gt; 0  </a:t>
            </a:r>
            <a:r>
              <a:rPr lang="en-US" dirty="0">
                <a:latin typeface="Arial" charset="0"/>
                <a:sym typeface="Symbol" pitchFamily="18" charset="2"/>
              </a:rPr>
              <a:t> </a:t>
            </a:r>
            <a:r>
              <a:rPr lang="en-US" dirty="0">
                <a:latin typeface="+mj-lt"/>
                <a:sym typeface="Symbol" pitchFamily="18" charset="2"/>
              </a:rPr>
              <a:t>Positive Association</a:t>
            </a:r>
          </a:p>
          <a:p>
            <a:pPr eaLnBrk="0" hangingPunct="0">
              <a:spcBef>
                <a:spcPct val="50000"/>
              </a:spcBef>
              <a:buFontTx/>
              <a:buChar char="•"/>
              <a:defRPr/>
            </a:pPr>
            <a:r>
              <a:rPr lang="en-US" dirty="0">
                <a:latin typeface="Arial" charset="0"/>
                <a:sym typeface="Symbol" pitchFamily="18" charset="2"/>
              </a:rPr>
              <a:t> </a:t>
            </a:r>
            <a:r>
              <a:rPr lang="en-US" i="1" dirty="0">
                <a:latin typeface="Symbol" pitchFamily="18" charset="2"/>
              </a:rPr>
              <a:t>b</a:t>
            </a:r>
            <a:r>
              <a:rPr lang="en-US" baseline="-25000" dirty="0">
                <a:latin typeface="Arial" charset="0"/>
              </a:rPr>
              <a:t>1</a:t>
            </a:r>
            <a:r>
              <a:rPr lang="en-US" dirty="0">
                <a:latin typeface="Arial" charset="0"/>
              </a:rPr>
              <a:t> &lt; 0  </a:t>
            </a:r>
            <a:r>
              <a:rPr lang="en-US" dirty="0">
                <a:latin typeface="Arial" charset="0"/>
                <a:sym typeface="Symbol" pitchFamily="18" charset="2"/>
              </a:rPr>
              <a:t> </a:t>
            </a:r>
            <a:r>
              <a:rPr lang="en-US" dirty="0">
                <a:latin typeface="+mj-lt"/>
                <a:sym typeface="Symbol" pitchFamily="18" charset="2"/>
              </a:rPr>
              <a:t>Negative Association</a:t>
            </a:r>
          </a:p>
          <a:p>
            <a:pPr eaLnBrk="0" hangingPunct="0">
              <a:spcBef>
                <a:spcPct val="50000"/>
              </a:spcBef>
              <a:buFontTx/>
              <a:buChar char="•"/>
              <a:defRPr/>
            </a:pPr>
            <a:r>
              <a:rPr lang="en-US" dirty="0">
                <a:latin typeface="Arial" charset="0"/>
                <a:sym typeface="Symbol" pitchFamily="18" charset="2"/>
              </a:rPr>
              <a:t> </a:t>
            </a:r>
            <a:r>
              <a:rPr lang="en-US" i="1" dirty="0">
                <a:latin typeface="Symbol" pitchFamily="18" charset="2"/>
              </a:rPr>
              <a:t>b</a:t>
            </a:r>
            <a:r>
              <a:rPr lang="en-US" baseline="-25000" dirty="0">
                <a:latin typeface="Arial" charset="0"/>
              </a:rPr>
              <a:t>1</a:t>
            </a:r>
            <a:r>
              <a:rPr lang="en-US" dirty="0">
                <a:latin typeface="Arial" charset="0"/>
              </a:rPr>
              <a:t> = 0  </a:t>
            </a:r>
            <a:r>
              <a:rPr lang="en-US" dirty="0">
                <a:latin typeface="Arial" charset="0"/>
                <a:sym typeface="Symbol" pitchFamily="18" charset="2"/>
              </a:rPr>
              <a:t> </a:t>
            </a:r>
            <a:r>
              <a:rPr lang="en-US" dirty="0">
                <a:latin typeface="+mj-lt"/>
                <a:sym typeface="Symbol" pitchFamily="18" charset="2"/>
              </a:rPr>
              <a:t>No Association</a:t>
            </a:r>
          </a:p>
        </p:txBody>
      </p:sp>
    </p:spTree>
    <p:extLst>
      <p:ext uri="{BB962C8B-B14F-4D97-AF65-F5344CB8AC3E}">
        <p14:creationId xmlns:p14="http://schemas.microsoft.com/office/powerpoint/2010/main" val="2174824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04684" y="617538"/>
            <a:ext cx="8005916" cy="1143000"/>
          </a:xfrm>
          <a:ln>
            <a:miter lim="800000"/>
            <a:headEnd/>
            <a:tailEnd/>
          </a:ln>
        </p:spPr>
        <p:txBody>
          <a:bodyPr/>
          <a:lstStyle/>
          <a:p>
            <a:pPr eaLnBrk="1" hangingPunct="1"/>
            <a:r>
              <a:rPr lang="en-US" sz="2400" i="1" dirty="0"/>
              <a:t>Minimize the sum of squared errors</a:t>
            </a:r>
            <a:br>
              <a:rPr lang="en-US" sz="2400" i="1" dirty="0"/>
            </a:br>
            <a:endParaRPr lang="bg-BG" altLang="tr-TR" sz="2400" dirty="0"/>
          </a:p>
        </p:txBody>
      </p:sp>
      <p:sp>
        <p:nvSpPr>
          <p:cNvPr id="472" name="TextBox 471"/>
          <p:cNvSpPr txBox="1"/>
          <p:nvPr/>
        </p:nvSpPr>
        <p:spPr>
          <a:xfrm>
            <a:off x="228600" y="4343400"/>
            <a:ext cx="3657600" cy="1200150"/>
          </a:xfrm>
          <a:prstGeom prst="rect">
            <a:avLst/>
          </a:prstGeom>
          <a:noFill/>
        </p:spPr>
        <p:txBody>
          <a:bodyPr>
            <a:spAutoFit/>
          </a:bodyPr>
          <a:lstStyle/>
          <a:p>
            <a:pPr eaLnBrk="0" hangingPunct="0">
              <a:defRPr/>
            </a:pPr>
            <a:endParaRPr lang="tr-TR" i="1" dirty="0">
              <a:latin typeface="+mn-lt"/>
            </a:endParaRPr>
          </a:p>
          <a:p>
            <a:pPr eaLnBrk="0" hangingPunct="0">
              <a:defRPr/>
            </a:pPr>
            <a:r>
              <a:rPr lang="en-US" i="1" dirty="0">
                <a:latin typeface="+mn-lt"/>
              </a:rPr>
              <a:t>Task:</a:t>
            </a:r>
            <a:br>
              <a:rPr lang="en-US" i="1" dirty="0">
                <a:latin typeface="+mn-lt"/>
              </a:rPr>
            </a:br>
            <a:r>
              <a:rPr lang="en-US" i="1" dirty="0">
                <a:latin typeface="+mn-lt"/>
              </a:rPr>
              <a:t>Minimize the sum of squared errors:</a:t>
            </a:r>
          </a:p>
        </p:txBody>
      </p:sp>
      <p:graphicFrame>
        <p:nvGraphicFramePr>
          <p:cNvPr id="20485" name="Object 4"/>
          <p:cNvGraphicFramePr>
            <a:graphicFrameLocks noChangeAspect="1"/>
          </p:cNvGraphicFramePr>
          <p:nvPr/>
        </p:nvGraphicFramePr>
        <p:xfrm>
          <a:off x="381000" y="5562600"/>
          <a:ext cx="8534400" cy="990600"/>
        </p:xfrm>
        <a:graphic>
          <a:graphicData uri="http://schemas.openxmlformats.org/presentationml/2006/ole">
            <mc:AlternateContent xmlns:mc="http://schemas.openxmlformats.org/markup-compatibility/2006">
              <mc:Choice xmlns:v="urn:schemas-microsoft-com:vml" Requires="v">
                <p:oleObj name="Equation" r:id="rId3" imgW="4076700" imgH="482600" progId="Equation.3">
                  <p:embed/>
                </p:oleObj>
              </mc:Choice>
              <mc:Fallback>
                <p:oleObj name="Equation" r:id="rId3" imgW="40767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562600"/>
                        <a:ext cx="853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0486" name="Group 736"/>
          <p:cNvGrpSpPr>
            <a:grpSpLocks/>
          </p:cNvGrpSpPr>
          <p:nvPr/>
        </p:nvGrpSpPr>
        <p:grpSpPr bwMode="auto">
          <a:xfrm>
            <a:off x="4733925" y="1981200"/>
            <a:ext cx="4105275" cy="3376613"/>
            <a:chOff x="4733751" y="1981200"/>
            <a:chExt cx="4105449" cy="3376258"/>
          </a:xfrm>
        </p:grpSpPr>
        <p:pic>
          <p:nvPicPr>
            <p:cNvPr id="20488" name="Picture 732" descr="regression09.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733751" y="1981200"/>
              <a:ext cx="4105449" cy="337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489" name="Object 5"/>
            <p:cNvGraphicFramePr>
              <a:graphicFrameLocks noChangeAspect="1"/>
            </p:cNvGraphicFramePr>
            <p:nvPr/>
          </p:nvGraphicFramePr>
          <p:xfrm>
            <a:off x="5495751" y="2286000"/>
            <a:ext cx="1728787" cy="652463"/>
          </p:xfrm>
          <a:graphic>
            <a:graphicData uri="http://schemas.openxmlformats.org/presentationml/2006/ole">
              <mc:AlternateContent xmlns:mc="http://schemas.openxmlformats.org/markup-compatibility/2006">
                <mc:Choice xmlns:v="urn:schemas-microsoft-com:vml" Requires="v">
                  <p:oleObj name="Equation" r:id="rId6" imgW="825142" imgH="317362" progId="Equation.3">
                    <p:embed/>
                  </p:oleObj>
                </mc:Choice>
                <mc:Fallback>
                  <p:oleObj name="Equation" r:id="rId6" imgW="825142" imgH="317362"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5751" y="2286000"/>
                          <a:ext cx="1728787"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490" name="Straight Arrow Connector 734"/>
            <p:cNvCxnSpPr>
              <a:cxnSpLocks noChangeShapeType="1"/>
            </p:cNvCxnSpPr>
            <p:nvPr/>
          </p:nvCxnSpPr>
          <p:spPr bwMode="auto">
            <a:xfrm rot="10800000">
              <a:off x="6181551" y="2895600"/>
              <a:ext cx="990600" cy="457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736" name="Rectangle 735"/>
          <p:cNvSpPr/>
          <p:nvPr/>
        </p:nvSpPr>
        <p:spPr>
          <a:xfrm>
            <a:off x="228600" y="2057400"/>
            <a:ext cx="4495800" cy="2216150"/>
          </a:xfrm>
          <a:prstGeom prst="rect">
            <a:avLst/>
          </a:prstGeom>
        </p:spPr>
        <p:txBody>
          <a:bodyPr>
            <a:spAutoFit/>
          </a:bodyPr>
          <a:lstStyle/>
          <a:p>
            <a:pPr eaLnBrk="0" hangingPunct="0">
              <a:defRPr/>
            </a:pPr>
            <a:r>
              <a:rPr lang="en-US" i="1" dirty="0">
                <a:latin typeface="Symbol" pitchFamily="18" charset="2"/>
              </a:rPr>
              <a:t> </a:t>
            </a:r>
            <a:r>
              <a:rPr lang="en-US" i="1" dirty="0">
                <a:solidFill>
                  <a:schemeClr val="tx2"/>
                </a:solidFill>
                <a:latin typeface="Symbol" pitchFamily="18" charset="2"/>
              </a:rPr>
              <a:t>b</a:t>
            </a:r>
            <a:r>
              <a:rPr lang="en-US" baseline="-25000" dirty="0">
                <a:solidFill>
                  <a:schemeClr val="tx2"/>
                </a:solidFill>
                <a:latin typeface="Arial" charset="0"/>
              </a:rPr>
              <a:t>0</a:t>
            </a:r>
            <a:r>
              <a:rPr lang="en-US" dirty="0">
                <a:solidFill>
                  <a:schemeClr val="tx2"/>
                </a:solidFill>
                <a:latin typeface="Arial" charset="0"/>
              </a:rPr>
              <a:t> </a:t>
            </a:r>
            <a:r>
              <a:rPr lang="en-US" dirty="0">
                <a:solidFill>
                  <a:schemeClr val="tx2"/>
                </a:solidFill>
                <a:latin typeface="Arial" charset="0"/>
                <a:sym typeface="Symbol" pitchFamily="18" charset="2"/>
              </a:rPr>
              <a:t> </a:t>
            </a:r>
            <a:r>
              <a:rPr lang="en-US" dirty="0">
                <a:solidFill>
                  <a:schemeClr val="tx2"/>
                </a:solidFill>
                <a:latin typeface="+mj-lt"/>
                <a:sym typeface="Symbol" pitchFamily="18" charset="2"/>
              </a:rPr>
              <a:t>Mean response when</a:t>
            </a:r>
            <a:r>
              <a:rPr lang="en-US" i="1" dirty="0">
                <a:solidFill>
                  <a:schemeClr val="tx2"/>
                </a:solidFill>
                <a:latin typeface="+mj-lt"/>
                <a:sym typeface="Symbol" pitchFamily="18" charset="2"/>
              </a:rPr>
              <a:t> </a:t>
            </a:r>
            <a:r>
              <a:rPr lang="en-US" i="1" dirty="0">
                <a:solidFill>
                  <a:schemeClr val="tx2"/>
                </a:solidFill>
                <a:latin typeface="Arial" charset="0"/>
                <a:sym typeface="Symbol" pitchFamily="18" charset="2"/>
              </a:rPr>
              <a:t>x</a:t>
            </a:r>
            <a:r>
              <a:rPr lang="en-US" dirty="0">
                <a:solidFill>
                  <a:schemeClr val="tx2"/>
                </a:solidFill>
                <a:latin typeface="Arial" charset="0"/>
                <a:sym typeface="Symbol" pitchFamily="18" charset="2"/>
              </a:rPr>
              <a:t>=0 (</a:t>
            </a:r>
            <a:r>
              <a:rPr lang="en-US" i="1" dirty="0">
                <a:solidFill>
                  <a:schemeClr val="tx2"/>
                </a:solidFill>
                <a:latin typeface="Arial" charset="0"/>
                <a:sym typeface="Symbol" pitchFamily="18" charset="2"/>
              </a:rPr>
              <a:t>y</a:t>
            </a:r>
            <a:r>
              <a:rPr lang="en-US" dirty="0">
                <a:solidFill>
                  <a:schemeClr val="tx2"/>
                </a:solidFill>
                <a:latin typeface="Arial" charset="0"/>
                <a:sym typeface="Symbol" pitchFamily="18" charset="2"/>
              </a:rPr>
              <a:t>-</a:t>
            </a:r>
            <a:r>
              <a:rPr lang="en-US" dirty="0">
                <a:solidFill>
                  <a:schemeClr val="tx2"/>
                </a:solidFill>
                <a:latin typeface="+mj-lt"/>
                <a:sym typeface="Symbol" pitchFamily="18" charset="2"/>
              </a:rPr>
              <a:t>intercept</a:t>
            </a:r>
            <a:r>
              <a:rPr lang="en-US" dirty="0">
                <a:solidFill>
                  <a:schemeClr val="tx2"/>
                </a:solidFill>
                <a:latin typeface="Arial" charset="0"/>
                <a:sym typeface="Symbol" pitchFamily="18" charset="2"/>
              </a:rPr>
              <a:t>)</a:t>
            </a:r>
            <a:br>
              <a:rPr lang="en-US" dirty="0">
                <a:solidFill>
                  <a:schemeClr val="tx2"/>
                </a:solidFill>
                <a:latin typeface="Arial" charset="0"/>
                <a:sym typeface="Symbol" pitchFamily="18" charset="2"/>
              </a:rPr>
            </a:br>
            <a:endParaRPr lang="en-US" sz="1000" dirty="0">
              <a:solidFill>
                <a:schemeClr val="tx2"/>
              </a:solidFill>
              <a:latin typeface="Arial" charset="0"/>
              <a:sym typeface="Symbol" pitchFamily="18" charset="2"/>
            </a:endParaRPr>
          </a:p>
          <a:p>
            <a:pPr eaLnBrk="0" hangingPunct="0">
              <a:defRPr/>
            </a:pPr>
            <a:r>
              <a:rPr lang="en-US" i="1" dirty="0">
                <a:solidFill>
                  <a:schemeClr val="tx2"/>
                </a:solidFill>
                <a:latin typeface="Symbol" pitchFamily="18" charset="2"/>
              </a:rPr>
              <a:t> b</a:t>
            </a:r>
            <a:r>
              <a:rPr lang="en-US" baseline="-25000" dirty="0">
                <a:solidFill>
                  <a:schemeClr val="tx2"/>
                </a:solidFill>
                <a:latin typeface="Arial" charset="0"/>
              </a:rPr>
              <a:t>1</a:t>
            </a:r>
            <a:r>
              <a:rPr lang="en-US" dirty="0">
                <a:solidFill>
                  <a:schemeClr val="tx2"/>
                </a:solidFill>
                <a:latin typeface="Arial" charset="0"/>
              </a:rPr>
              <a:t> </a:t>
            </a:r>
            <a:r>
              <a:rPr lang="en-US" dirty="0">
                <a:solidFill>
                  <a:schemeClr val="tx2"/>
                </a:solidFill>
                <a:latin typeface="Arial" charset="0"/>
                <a:sym typeface="Symbol" pitchFamily="18" charset="2"/>
              </a:rPr>
              <a:t> </a:t>
            </a:r>
            <a:r>
              <a:rPr lang="en-US" dirty="0">
                <a:solidFill>
                  <a:schemeClr val="tx2"/>
                </a:solidFill>
                <a:latin typeface="+mj-lt"/>
                <a:sym typeface="Symbol" pitchFamily="18" charset="2"/>
              </a:rPr>
              <a:t>Change in mean response when </a:t>
            </a:r>
            <a:r>
              <a:rPr lang="en-US" i="1" dirty="0">
                <a:solidFill>
                  <a:schemeClr val="tx2"/>
                </a:solidFill>
                <a:latin typeface="+mj-lt"/>
                <a:sym typeface="Symbol" pitchFamily="18" charset="2"/>
              </a:rPr>
              <a:t>x</a:t>
            </a:r>
            <a:r>
              <a:rPr lang="en-US" dirty="0">
                <a:solidFill>
                  <a:schemeClr val="tx2"/>
                </a:solidFill>
                <a:latin typeface="+mj-lt"/>
                <a:sym typeface="Symbol" pitchFamily="18" charset="2"/>
              </a:rPr>
              <a:t> increases by 1 unit (slope)</a:t>
            </a:r>
            <a:br>
              <a:rPr lang="en-US" dirty="0">
                <a:solidFill>
                  <a:schemeClr val="tx2"/>
                </a:solidFill>
                <a:latin typeface="+mj-lt"/>
                <a:sym typeface="Symbol" pitchFamily="18" charset="2"/>
              </a:rPr>
            </a:br>
            <a:endParaRPr lang="en-US" sz="1000" dirty="0">
              <a:solidFill>
                <a:schemeClr val="tx2"/>
              </a:solidFill>
              <a:latin typeface="+mj-lt"/>
              <a:sym typeface="Symbol" pitchFamily="18" charset="2"/>
            </a:endParaRPr>
          </a:p>
          <a:p>
            <a:pPr eaLnBrk="0" hangingPunct="0">
              <a:defRPr/>
            </a:pPr>
            <a:r>
              <a:rPr lang="en-US" dirty="0">
                <a:solidFill>
                  <a:schemeClr val="tx2"/>
                </a:solidFill>
                <a:latin typeface="Arial" charset="0"/>
                <a:sym typeface="Symbol" pitchFamily="18" charset="2"/>
              </a:rPr>
              <a:t> </a:t>
            </a:r>
            <a:r>
              <a:rPr lang="en-US" i="1" dirty="0">
                <a:solidFill>
                  <a:schemeClr val="tx2"/>
                </a:solidFill>
                <a:latin typeface="Symbol" pitchFamily="18" charset="2"/>
              </a:rPr>
              <a:t>b</a:t>
            </a:r>
            <a:r>
              <a:rPr lang="en-US" baseline="-25000" dirty="0">
                <a:solidFill>
                  <a:schemeClr val="tx2"/>
                </a:solidFill>
                <a:latin typeface="Arial" charset="0"/>
              </a:rPr>
              <a:t>0</a:t>
            </a:r>
            <a:r>
              <a:rPr lang="en-US" dirty="0">
                <a:solidFill>
                  <a:schemeClr val="tx2"/>
                </a:solidFill>
                <a:latin typeface="Arial" charset="0"/>
              </a:rPr>
              <a:t>,</a:t>
            </a:r>
            <a:r>
              <a:rPr lang="en-US" baseline="-25000" dirty="0">
                <a:solidFill>
                  <a:schemeClr val="tx2"/>
                </a:solidFill>
                <a:latin typeface="Arial" charset="0"/>
              </a:rPr>
              <a:t> </a:t>
            </a:r>
            <a:r>
              <a:rPr lang="en-US" i="1" dirty="0">
                <a:solidFill>
                  <a:schemeClr val="tx2"/>
                </a:solidFill>
                <a:latin typeface="Symbol" pitchFamily="18" charset="2"/>
              </a:rPr>
              <a:t>b</a:t>
            </a:r>
            <a:r>
              <a:rPr lang="en-US" baseline="-25000" dirty="0">
                <a:solidFill>
                  <a:schemeClr val="tx2"/>
                </a:solidFill>
                <a:latin typeface="Arial" charset="0"/>
              </a:rPr>
              <a:t>1 </a:t>
            </a:r>
            <a:r>
              <a:rPr lang="en-US" dirty="0">
                <a:solidFill>
                  <a:schemeClr val="tx2"/>
                </a:solidFill>
                <a:latin typeface="Arial" charset="0"/>
              </a:rPr>
              <a:t> </a:t>
            </a:r>
            <a:r>
              <a:rPr lang="en-US" dirty="0">
                <a:solidFill>
                  <a:schemeClr val="tx2"/>
                </a:solidFill>
                <a:latin typeface="+mj-lt"/>
              </a:rPr>
              <a:t>are unknown parameters (like </a:t>
            </a:r>
            <a:r>
              <a:rPr lang="en-US" i="1" dirty="0">
                <a:solidFill>
                  <a:schemeClr val="tx2"/>
                </a:solidFill>
                <a:latin typeface="Symbol" pitchFamily="18" charset="2"/>
              </a:rPr>
              <a:t>m</a:t>
            </a:r>
            <a:r>
              <a:rPr lang="en-US" dirty="0">
                <a:solidFill>
                  <a:schemeClr val="tx2"/>
                </a:solidFill>
                <a:latin typeface="+mj-lt"/>
              </a:rPr>
              <a:t>)</a:t>
            </a:r>
            <a:br>
              <a:rPr lang="en-US" dirty="0">
                <a:solidFill>
                  <a:schemeClr val="tx2"/>
                </a:solidFill>
                <a:latin typeface="+mj-lt"/>
              </a:rPr>
            </a:br>
            <a:endParaRPr lang="en-US" sz="1000" dirty="0">
              <a:solidFill>
                <a:schemeClr val="tx2"/>
              </a:solidFill>
              <a:latin typeface="+mj-lt"/>
            </a:endParaRPr>
          </a:p>
          <a:p>
            <a:pPr eaLnBrk="0" hangingPunct="0">
              <a:defRPr/>
            </a:pPr>
            <a:r>
              <a:rPr lang="en-US" dirty="0">
                <a:solidFill>
                  <a:schemeClr val="tx2"/>
                </a:solidFill>
                <a:latin typeface="Arial" charset="0"/>
              </a:rPr>
              <a:t> </a:t>
            </a:r>
            <a:r>
              <a:rPr lang="en-US" i="1" dirty="0">
                <a:solidFill>
                  <a:schemeClr val="tx2"/>
                </a:solidFill>
                <a:latin typeface="Symbol" pitchFamily="18" charset="2"/>
              </a:rPr>
              <a:t>b</a:t>
            </a:r>
            <a:r>
              <a:rPr lang="en-US" baseline="-25000" dirty="0">
                <a:solidFill>
                  <a:schemeClr val="tx2"/>
                </a:solidFill>
                <a:latin typeface="Arial" charset="0"/>
              </a:rPr>
              <a:t>0</a:t>
            </a:r>
            <a:r>
              <a:rPr lang="en-US" dirty="0">
                <a:solidFill>
                  <a:schemeClr val="tx2"/>
                </a:solidFill>
                <a:latin typeface="Arial" charset="0"/>
              </a:rPr>
              <a:t>+</a:t>
            </a:r>
            <a:r>
              <a:rPr lang="en-US" i="1" dirty="0">
                <a:solidFill>
                  <a:schemeClr val="tx2"/>
                </a:solidFill>
                <a:latin typeface="Symbol" pitchFamily="18" charset="2"/>
              </a:rPr>
              <a:t>b</a:t>
            </a:r>
            <a:r>
              <a:rPr lang="en-US" baseline="-25000" dirty="0">
                <a:solidFill>
                  <a:schemeClr val="tx2"/>
                </a:solidFill>
                <a:latin typeface="Arial" charset="0"/>
              </a:rPr>
              <a:t>1</a:t>
            </a:r>
            <a:r>
              <a:rPr lang="en-US" i="1" dirty="0">
                <a:solidFill>
                  <a:schemeClr val="tx2"/>
                </a:solidFill>
                <a:latin typeface="Arial" charset="0"/>
              </a:rPr>
              <a:t>x</a:t>
            </a:r>
            <a:r>
              <a:rPr lang="en-US" dirty="0">
                <a:solidFill>
                  <a:schemeClr val="tx2"/>
                </a:solidFill>
                <a:latin typeface="Arial" charset="0"/>
              </a:rPr>
              <a:t> </a:t>
            </a:r>
            <a:r>
              <a:rPr lang="en-US" dirty="0">
                <a:solidFill>
                  <a:schemeClr val="tx2"/>
                </a:solidFill>
                <a:latin typeface="Arial" charset="0"/>
                <a:sym typeface="Symbol" pitchFamily="18" charset="2"/>
              </a:rPr>
              <a:t> </a:t>
            </a:r>
            <a:r>
              <a:rPr lang="en-US" dirty="0">
                <a:solidFill>
                  <a:schemeClr val="tx2"/>
                </a:solidFill>
                <a:latin typeface="+mj-lt"/>
                <a:sym typeface="Symbol" pitchFamily="18" charset="2"/>
              </a:rPr>
              <a:t>Mean response when explanatory variable takes on the value </a:t>
            </a:r>
            <a:r>
              <a:rPr lang="en-US" i="1" dirty="0">
                <a:solidFill>
                  <a:schemeClr val="tx2"/>
                </a:solidFill>
                <a:latin typeface="+mj-lt"/>
                <a:sym typeface="Symbol" pitchFamily="18" charset="2"/>
              </a:rPr>
              <a:t>x</a:t>
            </a:r>
            <a:endParaRPr lang="en-US" dirty="0">
              <a:solidFill>
                <a:schemeClr val="tx2"/>
              </a:solidFill>
              <a:latin typeface="+mj-lt"/>
            </a:endParaRPr>
          </a:p>
        </p:txBody>
      </p:sp>
    </p:spTree>
    <p:extLst>
      <p:ext uri="{BB962C8B-B14F-4D97-AF65-F5344CB8AC3E}">
        <p14:creationId xmlns:p14="http://schemas.microsoft.com/office/powerpoint/2010/main" val="1647452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150938" y="617538"/>
            <a:ext cx="7459662" cy="1143000"/>
          </a:xfrm>
          <a:ln>
            <a:miter lim="800000"/>
            <a:headEnd/>
            <a:tailEnd/>
          </a:ln>
        </p:spPr>
        <p:txBody>
          <a:bodyPr/>
          <a:lstStyle/>
          <a:p>
            <a:pPr eaLnBrk="1" hangingPunct="1"/>
            <a:r>
              <a:rPr lang="tr-TR" altLang="tr-TR"/>
              <a:t>Estimated Standard Error</a:t>
            </a:r>
            <a:endParaRPr lang="bg-BG" altLang="tr-TR"/>
          </a:p>
        </p:txBody>
      </p:sp>
      <p:grpSp>
        <p:nvGrpSpPr>
          <p:cNvPr id="21508" name="Group 7"/>
          <p:cNvGrpSpPr>
            <a:grpSpLocks/>
          </p:cNvGrpSpPr>
          <p:nvPr/>
        </p:nvGrpSpPr>
        <p:grpSpPr bwMode="auto">
          <a:xfrm>
            <a:off x="4733925" y="1981200"/>
            <a:ext cx="4105275" cy="3376613"/>
            <a:chOff x="4733751" y="1981200"/>
            <a:chExt cx="4105449" cy="3376258"/>
          </a:xfrm>
        </p:grpSpPr>
        <p:pic>
          <p:nvPicPr>
            <p:cNvPr id="21518" name="Picture 8" descr="regression0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33751" y="1981200"/>
              <a:ext cx="4105449" cy="337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519" name="Object 1"/>
            <p:cNvGraphicFramePr>
              <a:graphicFrameLocks noChangeAspect="1"/>
            </p:cNvGraphicFramePr>
            <p:nvPr/>
          </p:nvGraphicFramePr>
          <p:xfrm>
            <a:off x="5495751" y="2286000"/>
            <a:ext cx="1728787" cy="652463"/>
          </p:xfrm>
          <a:graphic>
            <a:graphicData uri="http://schemas.openxmlformats.org/presentationml/2006/ole">
              <mc:AlternateContent xmlns:mc="http://schemas.openxmlformats.org/markup-compatibility/2006">
                <mc:Choice xmlns:v="urn:schemas-microsoft-com:vml" Requires="v">
                  <p:oleObj name="Equation" r:id="rId4" imgW="825142" imgH="317362" progId="Equation.3">
                    <p:embed/>
                  </p:oleObj>
                </mc:Choice>
                <mc:Fallback>
                  <p:oleObj name="Equation" r:id="rId4" imgW="825142" imgH="31736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5751" y="2286000"/>
                          <a:ext cx="1728787"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520" name="Straight Arrow Connector 10"/>
            <p:cNvCxnSpPr>
              <a:cxnSpLocks noChangeShapeType="1"/>
            </p:cNvCxnSpPr>
            <p:nvPr/>
          </p:nvCxnSpPr>
          <p:spPr bwMode="auto">
            <a:xfrm rot="10800000">
              <a:off x="6181551" y="2895600"/>
              <a:ext cx="990600" cy="457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21" name="Rectangle 3"/>
          <p:cNvSpPr txBox="1">
            <a:spLocks noChangeArrowheads="1"/>
          </p:cNvSpPr>
          <p:nvPr/>
        </p:nvSpPr>
        <p:spPr bwMode="auto">
          <a:xfrm>
            <a:off x="685800" y="1828800"/>
            <a:ext cx="4343400" cy="3962400"/>
          </a:xfrm>
          <a:prstGeom prst="rect">
            <a:avLst/>
          </a:prstGeom>
          <a:noFill/>
          <a:ln w="9525">
            <a:noFill/>
            <a:miter lim="800000"/>
            <a:headEnd/>
            <a:tailEnd/>
          </a:ln>
        </p:spPr>
        <p:txBody>
          <a:bodyPr/>
          <a:lstStyle/>
          <a:p>
            <a:pPr marL="230188" indent="-230188" eaLnBrk="0" hangingPunct="0">
              <a:spcBef>
                <a:spcPct val="45000"/>
              </a:spcBef>
              <a:buClr>
                <a:schemeClr val="folHlink"/>
              </a:buClr>
              <a:buSzPct val="60000"/>
              <a:buFont typeface="Wingdings" pitchFamily="2" charset="2"/>
              <a:buChar char="n"/>
              <a:defRPr/>
            </a:pPr>
            <a:r>
              <a:rPr lang="en-US" sz="1600" kern="0" dirty="0">
                <a:latin typeface="+mj-lt"/>
              </a:rPr>
              <a:t>Parameter: Slope in the population model </a:t>
            </a:r>
            <a:r>
              <a:rPr lang="en-US" sz="1600" kern="0" dirty="0">
                <a:latin typeface="+mn-lt"/>
              </a:rPr>
              <a:t>(</a:t>
            </a:r>
            <a:r>
              <a:rPr lang="en-US" sz="1600" i="1" kern="0" dirty="0">
                <a:latin typeface="Symbol" pitchFamily="18" charset="2"/>
              </a:rPr>
              <a:t>b</a:t>
            </a:r>
            <a:r>
              <a:rPr lang="en-US" sz="1600" kern="0" baseline="-25000" dirty="0">
                <a:latin typeface="+mn-lt"/>
              </a:rPr>
              <a:t>1</a:t>
            </a:r>
            <a:r>
              <a:rPr lang="en-US" sz="1600" kern="0" dirty="0">
                <a:latin typeface="+mn-lt"/>
              </a:rPr>
              <a:t>)</a:t>
            </a:r>
          </a:p>
          <a:p>
            <a:pPr marL="230188" indent="-230188" eaLnBrk="0" hangingPunct="0">
              <a:spcBef>
                <a:spcPct val="45000"/>
              </a:spcBef>
              <a:buClr>
                <a:schemeClr val="folHlink"/>
              </a:buClr>
              <a:buSzPct val="60000"/>
              <a:buFont typeface="Wingdings" pitchFamily="2" charset="2"/>
              <a:buChar char="n"/>
              <a:defRPr/>
            </a:pPr>
            <a:r>
              <a:rPr lang="en-US" sz="1600" kern="0" dirty="0">
                <a:latin typeface="+mn-lt"/>
              </a:rPr>
              <a:t>Estimator: Least squares estimate:</a:t>
            </a:r>
          </a:p>
          <a:p>
            <a:pPr marL="230188" indent="-230188" eaLnBrk="0" hangingPunct="0">
              <a:spcBef>
                <a:spcPct val="45000"/>
              </a:spcBef>
              <a:buClr>
                <a:schemeClr val="folHlink"/>
              </a:buClr>
              <a:buSzPct val="60000"/>
              <a:buFont typeface="Wingdings" pitchFamily="2" charset="2"/>
              <a:buChar char="n"/>
              <a:defRPr/>
            </a:pPr>
            <a:r>
              <a:rPr lang="en-US" sz="1600" kern="0" dirty="0">
                <a:latin typeface="+mn-lt"/>
              </a:rPr>
              <a:t>Estimated standard error: </a:t>
            </a:r>
          </a:p>
          <a:p>
            <a:pPr marL="230188" indent="-230188" eaLnBrk="0" hangingPunct="0">
              <a:spcBef>
                <a:spcPct val="45000"/>
              </a:spcBef>
              <a:buClr>
                <a:schemeClr val="folHlink"/>
              </a:buClr>
              <a:buSzPct val="60000"/>
              <a:buFont typeface="Wingdings" pitchFamily="2" charset="2"/>
              <a:buChar char="n"/>
              <a:defRPr/>
            </a:pPr>
            <a:endParaRPr lang="en-US" sz="1600" kern="0" dirty="0">
              <a:latin typeface="+mn-lt"/>
            </a:endParaRPr>
          </a:p>
          <a:p>
            <a:pPr marL="230188" indent="-230188" eaLnBrk="0" hangingPunct="0">
              <a:spcBef>
                <a:spcPct val="45000"/>
              </a:spcBef>
              <a:buClr>
                <a:schemeClr val="folHlink"/>
              </a:buClr>
              <a:buSzPct val="60000"/>
              <a:buFont typeface="Wingdings" pitchFamily="2" charset="2"/>
              <a:buChar char="n"/>
              <a:defRPr/>
            </a:pPr>
            <a:endParaRPr lang="en-US" sz="1600" kern="0" dirty="0">
              <a:latin typeface="+mn-lt"/>
            </a:endParaRPr>
          </a:p>
          <a:p>
            <a:pPr marL="230188" indent="-230188" eaLnBrk="0" hangingPunct="0">
              <a:spcBef>
                <a:spcPct val="45000"/>
              </a:spcBef>
              <a:buClr>
                <a:schemeClr val="folHlink"/>
              </a:buClr>
              <a:buSzPct val="60000"/>
              <a:buFont typeface="Wingdings" pitchFamily="2" charset="2"/>
              <a:buChar char="n"/>
              <a:defRPr/>
            </a:pPr>
            <a:endParaRPr lang="en-US" sz="1600" kern="0" dirty="0">
              <a:latin typeface="+mn-lt"/>
            </a:endParaRPr>
          </a:p>
          <a:p>
            <a:pPr marL="230188" indent="-230188" eaLnBrk="0" hangingPunct="0">
              <a:spcBef>
                <a:spcPct val="45000"/>
              </a:spcBef>
              <a:buClr>
                <a:schemeClr val="folHlink"/>
              </a:buClr>
              <a:buSzPct val="60000"/>
              <a:buFont typeface="Wingdings" pitchFamily="2" charset="2"/>
              <a:buChar char="n"/>
              <a:defRPr/>
            </a:pPr>
            <a:endParaRPr lang="en-US" sz="3200" kern="0" dirty="0">
              <a:latin typeface="+mn-lt"/>
            </a:endParaRPr>
          </a:p>
        </p:txBody>
      </p:sp>
      <p:graphicFrame>
        <p:nvGraphicFramePr>
          <p:cNvPr id="21514" name="Object 2"/>
          <p:cNvGraphicFramePr>
            <a:graphicFrameLocks noChangeAspect="1"/>
          </p:cNvGraphicFramePr>
          <p:nvPr/>
        </p:nvGraphicFramePr>
        <p:xfrm>
          <a:off x="990600" y="3624263"/>
          <a:ext cx="1727200" cy="774700"/>
        </p:xfrm>
        <a:graphic>
          <a:graphicData uri="http://schemas.openxmlformats.org/presentationml/2006/ole">
            <mc:AlternateContent xmlns:mc="http://schemas.openxmlformats.org/markup-compatibility/2006">
              <mc:Choice xmlns:v="urn:schemas-microsoft-com:vml" Requires="v">
                <p:oleObj name="Equation" r:id="rId6" imgW="876300" imgH="330200" progId="Equation.3">
                  <p:embed/>
                </p:oleObj>
              </mc:Choice>
              <mc:Fallback>
                <p:oleObj name="Equation" r:id="rId6" imgW="876300" imgH="330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3624263"/>
                        <a:ext cx="17272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5" name="Object 3"/>
          <p:cNvGraphicFramePr>
            <a:graphicFrameLocks noChangeAspect="1"/>
          </p:cNvGraphicFramePr>
          <p:nvPr/>
        </p:nvGraphicFramePr>
        <p:xfrm>
          <a:off x="923925" y="4398963"/>
          <a:ext cx="3179763" cy="990600"/>
        </p:xfrm>
        <a:graphic>
          <a:graphicData uri="http://schemas.openxmlformats.org/presentationml/2006/ole">
            <mc:AlternateContent xmlns:mc="http://schemas.openxmlformats.org/markup-compatibility/2006">
              <mc:Choice xmlns:v="urn:schemas-microsoft-com:vml" Requires="v">
                <p:oleObj name="Equation" r:id="rId8" imgW="1524000" imgH="635000" progId="Equation.3">
                  <p:embed/>
                </p:oleObj>
              </mc:Choice>
              <mc:Fallback>
                <p:oleObj name="Equation" r:id="rId8" imgW="1524000" imgH="635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3925" y="4398963"/>
                        <a:ext cx="31797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6" name="Object 4"/>
          <p:cNvGraphicFramePr>
            <a:graphicFrameLocks noChangeAspect="1"/>
          </p:cNvGraphicFramePr>
          <p:nvPr>
            <p:extLst>
              <p:ext uri="{D42A27DB-BD31-4B8C-83A1-F6EECF244321}">
                <p14:modId xmlns:p14="http://schemas.microsoft.com/office/powerpoint/2010/main" val="883104349"/>
              </p:ext>
            </p:extLst>
          </p:nvPr>
        </p:nvGraphicFramePr>
        <p:xfrm>
          <a:off x="1150938" y="5646738"/>
          <a:ext cx="2528888" cy="688975"/>
        </p:xfrm>
        <a:graphic>
          <a:graphicData uri="http://schemas.openxmlformats.org/presentationml/2006/ole">
            <mc:AlternateContent xmlns:mc="http://schemas.openxmlformats.org/markup-compatibility/2006">
              <mc:Choice xmlns:v="urn:schemas-microsoft-com:vml" Requires="v">
                <p:oleObj name="Equation" r:id="rId10" imgW="1002865" imgH="291973" progId="Equation.3">
                  <p:embed/>
                </p:oleObj>
              </mc:Choice>
              <mc:Fallback>
                <p:oleObj name="Equation" r:id="rId10" imgW="1002865" imgH="291973"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50938" y="5646738"/>
                        <a:ext cx="2528888"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7" name="Object 5"/>
          <p:cNvGraphicFramePr>
            <a:graphicFrameLocks noChangeAspect="1"/>
          </p:cNvGraphicFramePr>
          <p:nvPr/>
        </p:nvGraphicFramePr>
        <p:xfrm>
          <a:off x="4267200" y="2209800"/>
          <a:ext cx="466725" cy="533400"/>
        </p:xfrm>
        <a:graphic>
          <a:graphicData uri="http://schemas.openxmlformats.org/presentationml/2006/ole">
            <mc:AlternateContent xmlns:mc="http://schemas.openxmlformats.org/markup-compatibility/2006">
              <mc:Choice xmlns:v="urn:schemas-microsoft-com:vml" Requires="v">
                <p:oleObj name="Equation" r:id="rId12" imgW="190417" imgH="304668" progId="Equation.3">
                  <p:embed/>
                </p:oleObj>
              </mc:Choice>
              <mc:Fallback>
                <p:oleObj name="Equation" r:id="rId12" imgW="190417" imgH="30466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67200" y="2209800"/>
                        <a:ext cx="466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10737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altLang="tr-TR"/>
              <a:t>Least Squares Method</a:t>
            </a:r>
          </a:p>
        </p:txBody>
      </p:sp>
      <p:pic>
        <p:nvPicPr>
          <p:cNvPr id="2253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47800"/>
            <a:ext cx="64008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080402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altLang="tr-TR"/>
              <a:t>Least Squares Method</a:t>
            </a:r>
          </a:p>
        </p:txBody>
      </p:sp>
      <p:sp>
        <p:nvSpPr>
          <p:cNvPr id="23556" name="Rectangle 3"/>
          <p:cNvSpPr>
            <a:spLocks noGrp="1" noChangeArrowheads="1"/>
          </p:cNvSpPr>
          <p:nvPr>
            <p:ph type="body" idx="1"/>
          </p:nvPr>
        </p:nvSpPr>
        <p:spPr>
          <a:xfrm>
            <a:off x="457200" y="1600200"/>
            <a:ext cx="8229600" cy="4038600"/>
          </a:xfrm>
        </p:spPr>
        <p:txBody>
          <a:bodyPr>
            <a:normAutofit lnSpcReduction="10000"/>
          </a:bodyPr>
          <a:lstStyle/>
          <a:p>
            <a:pPr algn="just" eaLnBrk="1" hangingPunct="1">
              <a:lnSpc>
                <a:spcPct val="90000"/>
              </a:lnSpc>
            </a:pPr>
            <a:r>
              <a:rPr lang="en-US" altLang="tr-TR" sz="2400">
                <a:solidFill>
                  <a:srgbClr val="A50021"/>
                </a:solidFill>
              </a:rPr>
              <a:t>Least squares method </a:t>
            </a:r>
            <a:r>
              <a:rPr lang="en-US" altLang="tr-TR" sz="2400"/>
              <a:t>minimizes the sum of squares of errors (deviations of individual data points form the regression line)</a:t>
            </a:r>
          </a:p>
          <a:p>
            <a:pPr algn="just" eaLnBrk="1" hangingPunct="1">
              <a:lnSpc>
                <a:spcPct val="90000"/>
              </a:lnSpc>
            </a:pPr>
            <a:r>
              <a:rPr lang="en-US" altLang="tr-TR" sz="2400"/>
              <a:t>Such </a:t>
            </a:r>
            <a:r>
              <a:rPr lang="en-US" altLang="tr-TR" sz="2400" i="1">
                <a:solidFill>
                  <a:srgbClr val="A50021"/>
                </a:solidFill>
              </a:rPr>
              <a:t>a</a:t>
            </a:r>
            <a:r>
              <a:rPr lang="en-US" altLang="tr-TR" sz="2400"/>
              <a:t> and </a:t>
            </a:r>
            <a:r>
              <a:rPr lang="en-US" altLang="tr-TR" sz="2400" i="1">
                <a:solidFill>
                  <a:srgbClr val="A50021"/>
                </a:solidFill>
              </a:rPr>
              <a:t>b</a:t>
            </a:r>
            <a:r>
              <a:rPr lang="en-US" altLang="tr-TR" sz="2400"/>
              <a:t> are called least squares estimators (estimators of parameters </a:t>
            </a:r>
            <a:r>
              <a:rPr lang="el-GR" altLang="tr-TR" sz="2400" i="1"/>
              <a:t>α</a:t>
            </a:r>
            <a:r>
              <a:rPr lang="en-US" altLang="tr-TR" sz="2400"/>
              <a:t> and </a:t>
            </a:r>
            <a:r>
              <a:rPr lang="el-GR" altLang="tr-TR" sz="2400" i="1"/>
              <a:t>β</a:t>
            </a:r>
            <a:r>
              <a:rPr lang="en-US" altLang="tr-TR" sz="2400"/>
              <a:t>).</a:t>
            </a:r>
          </a:p>
          <a:p>
            <a:pPr algn="just" eaLnBrk="1" hangingPunct="1">
              <a:lnSpc>
                <a:spcPct val="90000"/>
              </a:lnSpc>
            </a:pPr>
            <a:r>
              <a:rPr lang="en-US" altLang="tr-TR" sz="2400"/>
              <a:t>The process of getting parameter estimators (e.g., </a:t>
            </a:r>
            <a:r>
              <a:rPr lang="en-US" altLang="tr-TR" sz="2400" i="1"/>
              <a:t>a</a:t>
            </a:r>
            <a:r>
              <a:rPr lang="en-US" altLang="tr-TR" sz="2400"/>
              <a:t> and </a:t>
            </a:r>
            <a:r>
              <a:rPr lang="en-US" altLang="tr-TR" sz="2400" i="1"/>
              <a:t>b</a:t>
            </a:r>
            <a:r>
              <a:rPr lang="en-US" altLang="tr-TR" sz="2400"/>
              <a:t>) is called </a:t>
            </a:r>
            <a:r>
              <a:rPr lang="en-US" altLang="tr-TR" sz="2400">
                <a:solidFill>
                  <a:srgbClr val="A50021"/>
                </a:solidFill>
              </a:rPr>
              <a:t>estimation</a:t>
            </a:r>
          </a:p>
          <a:p>
            <a:pPr algn="just" eaLnBrk="1" hangingPunct="1">
              <a:lnSpc>
                <a:spcPct val="90000"/>
              </a:lnSpc>
            </a:pPr>
            <a:r>
              <a:rPr lang="en-US" altLang="tr-TR" sz="2400" i="1">
                <a:solidFill>
                  <a:srgbClr val="A50021"/>
                </a:solidFill>
              </a:rPr>
              <a:t>“Regress Y on X” </a:t>
            </a:r>
          </a:p>
          <a:p>
            <a:pPr algn="just" eaLnBrk="1" hangingPunct="1">
              <a:lnSpc>
                <a:spcPct val="90000"/>
              </a:lnSpc>
            </a:pPr>
            <a:r>
              <a:rPr lang="en-US" altLang="tr-TR" sz="2400"/>
              <a:t>Lest squares method is the estimation method of </a:t>
            </a:r>
            <a:r>
              <a:rPr lang="en-US" altLang="tr-TR" sz="2400">
                <a:solidFill>
                  <a:srgbClr val="A50021"/>
                </a:solidFill>
              </a:rPr>
              <a:t>ordinary least squares</a:t>
            </a:r>
            <a:r>
              <a:rPr lang="en-US" altLang="tr-TR" sz="2400"/>
              <a:t> (OLS)</a:t>
            </a:r>
          </a:p>
        </p:txBody>
      </p:sp>
    </p:spTree>
    <p:extLst>
      <p:ext uri="{BB962C8B-B14F-4D97-AF65-F5344CB8AC3E}">
        <p14:creationId xmlns:p14="http://schemas.microsoft.com/office/powerpoint/2010/main" val="210875234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439" y="51163"/>
            <a:ext cx="8375921" cy="1077218"/>
          </a:xfrm>
          <a:prstGeom prst="rect">
            <a:avLst/>
          </a:prstGeom>
        </p:spPr>
        <p:txBody>
          <a:bodyPr wrap="square">
            <a:spAutoFit/>
          </a:bodyPr>
          <a:lstStyle/>
          <a:p>
            <a:pPr algn="ctr"/>
            <a:r>
              <a:rPr lang="tr-TR" sz="3200" b="1" dirty="0" err="1">
                <a:solidFill>
                  <a:srgbClr val="FF0000"/>
                </a:solidFill>
              </a:rPr>
              <a:t>Formulation</a:t>
            </a:r>
            <a:r>
              <a:rPr lang="tr-TR" sz="3200" b="1" dirty="0">
                <a:solidFill>
                  <a:srgbClr val="FF0000"/>
                </a:solidFill>
              </a:rPr>
              <a:t> of Simple </a:t>
            </a:r>
            <a:r>
              <a:rPr lang="tr-TR" sz="3200" b="1" dirty="0" err="1">
                <a:solidFill>
                  <a:srgbClr val="FF0000"/>
                </a:solidFill>
              </a:rPr>
              <a:t>linear</a:t>
            </a:r>
            <a:r>
              <a:rPr lang="tr-TR" sz="3200" b="1" dirty="0">
                <a:solidFill>
                  <a:srgbClr val="FF0000"/>
                </a:solidFill>
              </a:rPr>
              <a:t> </a:t>
            </a:r>
            <a:r>
              <a:rPr lang="tr-TR" sz="3200" b="1" dirty="0" err="1">
                <a:solidFill>
                  <a:srgbClr val="FF0000"/>
                </a:solidFill>
              </a:rPr>
              <a:t>Regression</a:t>
            </a:r>
            <a:r>
              <a:rPr lang="tr-TR" sz="3200" b="1" dirty="0">
                <a:solidFill>
                  <a:srgbClr val="FF0000"/>
                </a:solidFill>
              </a:rPr>
              <a:t> Model</a:t>
            </a:r>
            <a:endParaRPr lang="en-US" sz="3200" b="1" dirty="0">
              <a:solidFill>
                <a:srgbClr val="FF0000"/>
              </a:solidFill>
            </a:endParaRPr>
          </a:p>
        </p:txBody>
      </p:sp>
      <p:sp>
        <p:nvSpPr>
          <p:cNvPr id="3" name="Rectangle 2"/>
          <p:cNvSpPr/>
          <p:nvPr/>
        </p:nvSpPr>
        <p:spPr>
          <a:xfrm>
            <a:off x="3882660" y="1107974"/>
            <a:ext cx="1400696" cy="523220"/>
          </a:xfrm>
          <a:prstGeom prst="rect">
            <a:avLst/>
          </a:prstGeom>
        </p:spPr>
        <p:txBody>
          <a:bodyPr wrap="none">
            <a:spAutoFit/>
          </a:bodyPr>
          <a:lstStyle/>
          <a:p>
            <a:r>
              <a:rPr lang="tr-TR" sz="2800" b="1" i="1" dirty="0"/>
              <a:t>Y = f(X)</a:t>
            </a:r>
            <a:r>
              <a:rPr lang="tr-TR" sz="2800" b="1" dirty="0"/>
              <a:t> </a:t>
            </a:r>
            <a:endParaRPr lang="en-US" sz="2800" b="1" dirty="0"/>
          </a:p>
        </p:txBody>
      </p:sp>
      <p:sp>
        <p:nvSpPr>
          <p:cNvPr id="4" name="Rectangle 3"/>
          <p:cNvSpPr/>
          <p:nvPr/>
        </p:nvSpPr>
        <p:spPr>
          <a:xfrm>
            <a:off x="2988851" y="1511068"/>
            <a:ext cx="3397750" cy="646331"/>
          </a:xfrm>
          <a:prstGeom prst="rect">
            <a:avLst/>
          </a:prstGeom>
        </p:spPr>
        <p:txBody>
          <a:bodyPr wrap="none">
            <a:spAutoFit/>
          </a:bodyPr>
          <a:lstStyle/>
          <a:p>
            <a:r>
              <a:rPr lang="tr-TR" sz="3600" b="1" i="1" dirty="0"/>
              <a:t>f(X) = </a:t>
            </a:r>
            <a:r>
              <a:rPr lang="tr-TR" sz="3600" b="1" i="1" dirty="0">
                <a:sym typeface="Symbol"/>
              </a:rPr>
              <a:t></a:t>
            </a:r>
            <a:r>
              <a:rPr lang="tr-TR" sz="3600" b="1" i="1" baseline="-25000" dirty="0"/>
              <a:t>0</a:t>
            </a:r>
            <a:r>
              <a:rPr lang="tr-TR" sz="3600" b="1" i="1" dirty="0"/>
              <a:t> + </a:t>
            </a:r>
            <a:r>
              <a:rPr lang="tr-TR" sz="3600" b="1" i="1" dirty="0">
                <a:sym typeface="Symbol"/>
              </a:rPr>
              <a:t></a:t>
            </a:r>
            <a:r>
              <a:rPr lang="tr-TR" sz="3600" b="1" i="1" baseline="-25000" dirty="0"/>
              <a:t>1</a:t>
            </a:r>
            <a:r>
              <a:rPr lang="tr-TR" sz="3600" b="1" i="1" dirty="0"/>
              <a:t> </a:t>
            </a:r>
            <a:r>
              <a:rPr lang="tr-TR" sz="3600" b="1" i="1" dirty="0" err="1"/>
              <a:t>X</a:t>
            </a:r>
            <a:r>
              <a:rPr lang="tr-TR" sz="3600" b="1" i="1" baseline="-25000" dirty="0" err="1"/>
              <a:t>i</a:t>
            </a:r>
            <a:r>
              <a:rPr lang="en-US" sz="3600" b="1" dirty="0"/>
              <a:t> </a:t>
            </a:r>
          </a:p>
        </p:txBody>
      </p:sp>
      <p:pic>
        <p:nvPicPr>
          <p:cNvPr id="5" name="Picture 4" descr="Screen Shot 2014-09-04 at 15.48.5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8680" y="2299789"/>
            <a:ext cx="6196122" cy="3683000"/>
          </a:xfrm>
          <a:prstGeom prst="rect">
            <a:avLst/>
          </a:prstGeom>
          <a:ln w="190500" cap="sq">
            <a:solidFill>
              <a:srgbClr val="FF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Rectangle 5"/>
          <p:cNvSpPr/>
          <p:nvPr/>
        </p:nvSpPr>
        <p:spPr>
          <a:xfrm>
            <a:off x="3235502" y="6023780"/>
            <a:ext cx="3570088" cy="584776"/>
          </a:xfrm>
          <a:prstGeom prst="rect">
            <a:avLst/>
          </a:prstGeom>
        </p:spPr>
        <p:txBody>
          <a:bodyPr wrap="none">
            <a:spAutoFit/>
          </a:bodyPr>
          <a:lstStyle/>
          <a:p>
            <a:r>
              <a:rPr lang="tr-TR" sz="3200" b="1" i="1" dirty="0"/>
              <a:t>f(X) = </a:t>
            </a:r>
            <a:r>
              <a:rPr lang="tr-TR" sz="3200" b="1" i="1" dirty="0">
                <a:sym typeface="Symbol"/>
              </a:rPr>
              <a:t></a:t>
            </a:r>
            <a:r>
              <a:rPr lang="tr-TR" sz="3200" b="1" i="1" baseline="-25000" dirty="0"/>
              <a:t>0</a:t>
            </a:r>
            <a:r>
              <a:rPr lang="tr-TR" sz="3200" b="1" i="1" dirty="0"/>
              <a:t> + </a:t>
            </a:r>
            <a:r>
              <a:rPr lang="tr-TR" sz="3200" b="1" i="1" dirty="0">
                <a:sym typeface="Symbol"/>
              </a:rPr>
              <a:t></a:t>
            </a:r>
            <a:r>
              <a:rPr lang="tr-TR" sz="3200" b="1" i="1" baseline="-25000" dirty="0"/>
              <a:t>1</a:t>
            </a:r>
            <a:r>
              <a:rPr lang="tr-TR" sz="3200" b="1" i="1" dirty="0"/>
              <a:t> </a:t>
            </a:r>
            <a:r>
              <a:rPr lang="tr-TR" sz="3200" b="1" i="1" dirty="0" err="1"/>
              <a:t>X</a:t>
            </a:r>
            <a:r>
              <a:rPr lang="tr-TR" sz="3200" b="1" i="1" baseline="-25000" dirty="0" err="1"/>
              <a:t>i</a:t>
            </a:r>
            <a:r>
              <a:rPr lang="tr-TR" sz="3200" b="1" i="1" dirty="0"/>
              <a:t>+</a:t>
            </a:r>
            <a:r>
              <a:rPr lang="tr-TR" sz="3200" b="1" i="1" dirty="0">
                <a:sym typeface="Symbol"/>
              </a:rPr>
              <a:t></a:t>
            </a:r>
            <a:r>
              <a:rPr lang="tr-TR" sz="3200" b="1" i="1" baseline="-25000" dirty="0"/>
              <a:t>i</a:t>
            </a:r>
            <a:r>
              <a:rPr lang="en-US" sz="3200" b="1" dirty="0"/>
              <a:t> </a:t>
            </a:r>
          </a:p>
        </p:txBody>
      </p:sp>
    </p:spTree>
    <p:extLst>
      <p:ext uri="{BB962C8B-B14F-4D97-AF65-F5344CB8AC3E}">
        <p14:creationId xmlns:p14="http://schemas.microsoft.com/office/powerpoint/2010/main" val="7108428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
                                        <p:tgtEl>
                                          <p:spTgt spid="6"/>
                                        </p:tgtEl>
                                      </p:cBhvr>
                                    </p:animEffect>
                                    <p:anim calcmode="lin" valueType="num">
                                      <p:cBhvr>
                                        <p:cTn id="31" dur="400" fill="hold"/>
                                        <p:tgtEl>
                                          <p:spTgt spid="6"/>
                                        </p:tgtEl>
                                        <p:attrNameLst>
                                          <p:attrName>ppt_x</p:attrName>
                                        </p:attrNameLst>
                                      </p:cBhvr>
                                      <p:tavLst>
                                        <p:tav tm="0">
                                          <p:val>
                                            <p:strVal val="#ppt_x"/>
                                          </p:val>
                                        </p:tav>
                                        <p:tav tm="100000">
                                          <p:val>
                                            <p:strVal val="#ppt_x"/>
                                          </p:val>
                                        </p:tav>
                                      </p:tavLst>
                                    </p:anim>
                                    <p:anim calcmode="lin" valueType="num">
                                      <p:cBhvr>
                                        <p:cTn id="32" dur="400" fill="hold"/>
                                        <p:tgtEl>
                                          <p:spTgt spid="6"/>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1"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42" dur="1000" fill="hold"/>
                                        <p:tgtEl>
                                          <p:spTgt spid="3"/>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ltbilgi Yer Tutucusu 4"/>
          <p:cNvSpPr>
            <a:spLocks noGrp="1"/>
          </p:cNvSpPr>
          <p:nvPr>
            <p:ph type="ftr" sz="quarter" idx="10"/>
          </p:nvPr>
        </p:nvSpPr>
        <p:spPr>
          <a:xfrm>
            <a:off x="6553200" y="6245225"/>
            <a:ext cx="2133600" cy="476250"/>
          </a:xfrm>
          <a:noFill/>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lgn="r"/>
            <a:r>
              <a:rPr lang="tr-TR" altLang="tr-TR" sz="1400">
                <a:latin typeface="Arial" pitchFamily="34" charset="0"/>
              </a:rPr>
              <a:t>INTT 103</a:t>
            </a:r>
            <a:endParaRPr lang="en-US" altLang="tr-TR" sz="1400">
              <a:latin typeface="Arial" pitchFamily="34" charset="0"/>
            </a:endParaRPr>
          </a:p>
        </p:txBody>
      </p:sp>
      <p:sp>
        <p:nvSpPr>
          <p:cNvPr id="24579" name="Rectangle 2"/>
          <p:cNvSpPr>
            <a:spLocks noGrp="1" noChangeArrowheads="1"/>
          </p:cNvSpPr>
          <p:nvPr>
            <p:ph type="title"/>
          </p:nvPr>
        </p:nvSpPr>
        <p:spPr/>
        <p:txBody>
          <a:bodyPr/>
          <a:lstStyle/>
          <a:p>
            <a:pPr eaLnBrk="1" hangingPunct="1"/>
            <a:r>
              <a:rPr lang="en-US" altLang="tr-TR"/>
              <a:t>Least Squares Method 1</a:t>
            </a:r>
          </a:p>
        </p:txBody>
      </p:sp>
      <p:sp>
        <p:nvSpPr>
          <p:cNvPr id="24580" name="Rectangle 7"/>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81" name="Object 6"/>
          <p:cNvGraphicFramePr>
            <a:graphicFrameLocks noChangeAspect="1"/>
          </p:cNvGraphicFramePr>
          <p:nvPr/>
        </p:nvGraphicFramePr>
        <p:xfrm>
          <a:off x="685800" y="1447800"/>
          <a:ext cx="2239963" cy="457200"/>
        </p:xfrm>
        <a:graphic>
          <a:graphicData uri="http://schemas.openxmlformats.org/presentationml/2006/ole">
            <mc:AlternateContent xmlns:mc="http://schemas.openxmlformats.org/markup-compatibility/2006">
              <mc:Choice xmlns:v="urn:schemas-microsoft-com:vml" Requires="v">
                <p:oleObj name="Equation" r:id="rId3" imgW="977476" imgH="203112" progId="Equation.3">
                  <p:embed/>
                </p:oleObj>
              </mc:Choice>
              <mc:Fallback>
                <p:oleObj name="Equation" r:id="rId3" imgW="977476"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447800"/>
                        <a:ext cx="2239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2" name="Rectangle 9"/>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83" name="Object 8"/>
          <p:cNvGraphicFramePr>
            <a:graphicFrameLocks noChangeAspect="1"/>
          </p:cNvGraphicFramePr>
          <p:nvPr/>
        </p:nvGraphicFramePr>
        <p:xfrm>
          <a:off x="685800" y="1905000"/>
          <a:ext cx="2266950" cy="457200"/>
        </p:xfrm>
        <a:graphic>
          <a:graphicData uri="http://schemas.openxmlformats.org/presentationml/2006/ole">
            <mc:AlternateContent xmlns:mc="http://schemas.openxmlformats.org/markup-compatibility/2006">
              <mc:Choice xmlns:v="urn:schemas-microsoft-com:vml" Requires="v">
                <p:oleObj name="Equation" r:id="rId5" imgW="1180588" imgH="241195" progId="Equation.3">
                  <p:embed/>
                </p:oleObj>
              </mc:Choice>
              <mc:Fallback>
                <p:oleObj name="Equation" r:id="rId5" imgW="1180588"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1905000"/>
                        <a:ext cx="226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4" name="Rectangle 11"/>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4585" name="Rectangle 14"/>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86" name="Object 13"/>
          <p:cNvGraphicFramePr>
            <a:graphicFrameLocks noChangeAspect="1"/>
          </p:cNvGraphicFramePr>
          <p:nvPr/>
        </p:nvGraphicFramePr>
        <p:xfrm>
          <a:off x="685800" y="2362200"/>
          <a:ext cx="4479925" cy="457200"/>
        </p:xfrm>
        <a:graphic>
          <a:graphicData uri="http://schemas.openxmlformats.org/presentationml/2006/ole">
            <mc:AlternateContent xmlns:mc="http://schemas.openxmlformats.org/markup-compatibility/2006">
              <mc:Choice xmlns:v="urn:schemas-microsoft-com:vml" Requires="v">
                <p:oleObj name="Equation" r:id="rId7" imgW="2336800" imgH="241300" progId="Equation.3">
                  <p:embed/>
                </p:oleObj>
              </mc:Choice>
              <mc:Fallback>
                <p:oleObj name="Equation" r:id="rId7" imgW="23368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362200"/>
                        <a:ext cx="447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7" name="Rectangle 16"/>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88" name="Object 15"/>
          <p:cNvGraphicFramePr>
            <a:graphicFrameLocks noChangeAspect="1"/>
          </p:cNvGraphicFramePr>
          <p:nvPr/>
        </p:nvGraphicFramePr>
        <p:xfrm>
          <a:off x="685800" y="2895600"/>
          <a:ext cx="3492500" cy="457200"/>
        </p:xfrm>
        <a:graphic>
          <a:graphicData uri="http://schemas.openxmlformats.org/presentationml/2006/ole">
            <mc:AlternateContent xmlns:mc="http://schemas.openxmlformats.org/markup-compatibility/2006">
              <mc:Choice xmlns:v="urn:schemas-microsoft-com:vml" Requires="v">
                <p:oleObj name="Equation" r:id="rId9" imgW="1816100" imgH="241300" progId="Equation.3">
                  <p:embed/>
                </p:oleObj>
              </mc:Choice>
              <mc:Fallback>
                <p:oleObj name="Equation" r:id="rId9" imgW="1816100" imgH="241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2895600"/>
                        <a:ext cx="349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9" name="Rectangle 18"/>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90" name="Object 17"/>
          <p:cNvGraphicFramePr>
            <a:graphicFrameLocks noChangeAspect="1"/>
          </p:cNvGraphicFramePr>
          <p:nvPr/>
        </p:nvGraphicFramePr>
        <p:xfrm>
          <a:off x="685800" y="3962400"/>
          <a:ext cx="4049713" cy="457200"/>
        </p:xfrm>
        <a:graphic>
          <a:graphicData uri="http://schemas.openxmlformats.org/presentationml/2006/ole">
            <mc:AlternateContent xmlns:mc="http://schemas.openxmlformats.org/markup-compatibility/2006">
              <mc:Choice xmlns:v="urn:schemas-microsoft-com:vml" Requires="v">
                <p:oleObj name="Equation" r:id="rId11" imgW="2362200" imgH="266700" progId="Equation.3">
                  <p:embed/>
                </p:oleObj>
              </mc:Choice>
              <mc:Fallback>
                <p:oleObj name="Equation" r:id="rId11" imgW="2362200" imgH="2667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3962400"/>
                        <a:ext cx="4049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91" name="Rectangle 2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92" name="Object 19"/>
          <p:cNvGraphicFramePr>
            <a:graphicFrameLocks noChangeAspect="1"/>
          </p:cNvGraphicFramePr>
          <p:nvPr/>
        </p:nvGraphicFramePr>
        <p:xfrm>
          <a:off x="685800" y="3429000"/>
          <a:ext cx="6645275" cy="457200"/>
        </p:xfrm>
        <a:graphic>
          <a:graphicData uri="http://schemas.openxmlformats.org/presentationml/2006/ole">
            <mc:AlternateContent xmlns:mc="http://schemas.openxmlformats.org/markup-compatibility/2006">
              <mc:Choice xmlns:v="urn:schemas-microsoft-com:vml" Requires="v">
                <p:oleObj name="Equation" r:id="rId13" imgW="3327400" imgH="228600" progId="Equation.3">
                  <p:embed/>
                </p:oleObj>
              </mc:Choice>
              <mc:Fallback>
                <p:oleObj name="Equation" r:id="rId13" imgW="33274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3429000"/>
                        <a:ext cx="6645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93" name="Rectangle 22"/>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4594" name="Object 21"/>
          <p:cNvGraphicFramePr>
            <a:graphicFrameLocks noChangeAspect="1"/>
          </p:cNvGraphicFramePr>
          <p:nvPr/>
        </p:nvGraphicFramePr>
        <p:xfrm>
          <a:off x="685800" y="4572000"/>
          <a:ext cx="3609975" cy="457200"/>
        </p:xfrm>
        <a:graphic>
          <a:graphicData uri="http://schemas.openxmlformats.org/presentationml/2006/ole">
            <mc:AlternateContent xmlns:mc="http://schemas.openxmlformats.org/markup-compatibility/2006">
              <mc:Choice xmlns:v="urn:schemas-microsoft-com:vml" Requires="v">
                <p:oleObj name="Equation" r:id="rId15" imgW="2032000" imgH="254000" progId="Equation.3">
                  <p:embed/>
                </p:oleObj>
              </mc:Choice>
              <mc:Fallback>
                <p:oleObj name="Equation" r:id="rId15" imgW="2032000" imgH="2540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85800" y="4572000"/>
                        <a:ext cx="3609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95" name="Text Box 23"/>
          <p:cNvSpPr txBox="1">
            <a:spLocks noChangeArrowheads="1"/>
          </p:cNvSpPr>
          <p:nvPr/>
        </p:nvSpPr>
        <p:spPr bwMode="auto">
          <a:xfrm>
            <a:off x="685800" y="5105400"/>
            <a:ext cx="7620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spcBef>
                <a:spcPct val="50000"/>
              </a:spcBef>
            </a:pPr>
            <a:r>
              <a:rPr lang="en-US" altLang="tr-TR" sz="2800">
                <a:solidFill>
                  <a:srgbClr val="A50021"/>
                </a:solidFill>
                <a:latin typeface="Arial" pitchFamily="34" charset="0"/>
              </a:rPr>
              <a:t>How to get </a:t>
            </a:r>
            <a:r>
              <a:rPr lang="en-US" altLang="tr-TR" sz="2800" i="1">
                <a:solidFill>
                  <a:srgbClr val="A50021"/>
                </a:solidFill>
                <a:latin typeface="Arial" pitchFamily="34" charset="0"/>
              </a:rPr>
              <a:t>a</a:t>
            </a:r>
            <a:r>
              <a:rPr lang="en-US" altLang="tr-TR" sz="2800">
                <a:solidFill>
                  <a:srgbClr val="A50021"/>
                </a:solidFill>
                <a:latin typeface="Arial" pitchFamily="34" charset="0"/>
              </a:rPr>
              <a:t> and </a:t>
            </a:r>
            <a:r>
              <a:rPr lang="en-US" altLang="tr-TR" sz="2800" i="1">
                <a:solidFill>
                  <a:srgbClr val="A50021"/>
                </a:solidFill>
                <a:latin typeface="Arial" pitchFamily="34" charset="0"/>
              </a:rPr>
              <a:t>b</a:t>
            </a:r>
            <a:r>
              <a:rPr lang="en-US" altLang="tr-TR" sz="2800">
                <a:solidFill>
                  <a:srgbClr val="A50021"/>
                </a:solidFill>
                <a:latin typeface="Arial" pitchFamily="34" charset="0"/>
              </a:rPr>
              <a:t> that can minimize the sum of squares of errors?</a:t>
            </a:r>
          </a:p>
        </p:txBody>
      </p:sp>
    </p:spTree>
    <p:extLst>
      <p:ext uri="{BB962C8B-B14F-4D97-AF65-F5344CB8AC3E}">
        <p14:creationId xmlns:p14="http://schemas.microsoft.com/office/powerpoint/2010/main" val="371738830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tr-TR"/>
              <a:t>Least Squares Method 2</a:t>
            </a:r>
          </a:p>
        </p:txBody>
      </p:sp>
      <p:sp>
        <p:nvSpPr>
          <p:cNvPr id="25604" name="Rectangle 4"/>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05" name="Rectangle 6"/>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06" name="Rectangle 8"/>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07" name="Rectangle 9"/>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08" name="Rectangle 11"/>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09" name="Rectangle 13"/>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10" name="Rectangle 1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11" name="Text Box 19"/>
          <p:cNvSpPr txBox="1">
            <a:spLocks noChangeArrowheads="1"/>
          </p:cNvSpPr>
          <p:nvPr/>
        </p:nvSpPr>
        <p:spPr bwMode="auto">
          <a:xfrm>
            <a:off x="762000" y="1447800"/>
            <a:ext cx="76200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spcBef>
                <a:spcPct val="50000"/>
              </a:spcBef>
              <a:buFontTx/>
              <a:buChar char="•"/>
            </a:pPr>
            <a:r>
              <a:rPr lang="en-US" altLang="tr-TR" sz="2800">
                <a:latin typeface="Arial" pitchFamily="34" charset="0"/>
              </a:rPr>
              <a:t> Linear algebraic solution</a:t>
            </a:r>
          </a:p>
          <a:p>
            <a:pPr>
              <a:spcBef>
                <a:spcPct val="50000"/>
              </a:spcBef>
              <a:buFontTx/>
              <a:buChar char="•"/>
            </a:pPr>
            <a:r>
              <a:rPr lang="en-US" altLang="tr-TR" sz="2800">
                <a:latin typeface="Arial" pitchFamily="34" charset="0"/>
              </a:rPr>
              <a:t> Compute </a:t>
            </a:r>
            <a:r>
              <a:rPr lang="en-US" altLang="tr-TR" sz="2800" i="1">
                <a:latin typeface="Arial" pitchFamily="34" charset="0"/>
              </a:rPr>
              <a:t>a</a:t>
            </a:r>
            <a:r>
              <a:rPr lang="en-US" altLang="tr-TR" sz="2800">
                <a:latin typeface="Arial" pitchFamily="34" charset="0"/>
              </a:rPr>
              <a:t> and </a:t>
            </a:r>
            <a:r>
              <a:rPr lang="en-US" altLang="tr-TR" sz="2800" i="1">
                <a:latin typeface="Arial" pitchFamily="34" charset="0"/>
              </a:rPr>
              <a:t>b</a:t>
            </a:r>
            <a:r>
              <a:rPr lang="en-US" altLang="tr-TR" sz="2800">
                <a:latin typeface="Arial" pitchFamily="34" charset="0"/>
              </a:rPr>
              <a:t> so that </a:t>
            </a:r>
            <a:r>
              <a:rPr lang="en-US" altLang="tr-TR" sz="2800">
                <a:solidFill>
                  <a:srgbClr val="A50021"/>
                </a:solidFill>
                <a:latin typeface="Arial" pitchFamily="34" charset="0"/>
              </a:rPr>
              <a:t>partial derivatives with respect to </a:t>
            </a:r>
            <a:r>
              <a:rPr lang="en-US" altLang="tr-TR" sz="2800" i="1">
                <a:solidFill>
                  <a:srgbClr val="A50021"/>
                </a:solidFill>
                <a:latin typeface="Arial" pitchFamily="34" charset="0"/>
              </a:rPr>
              <a:t>a</a:t>
            </a:r>
            <a:r>
              <a:rPr lang="en-US" altLang="tr-TR" sz="2800">
                <a:solidFill>
                  <a:srgbClr val="A50021"/>
                </a:solidFill>
                <a:latin typeface="Arial" pitchFamily="34" charset="0"/>
              </a:rPr>
              <a:t> and </a:t>
            </a:r>
            <a:r>
              <a:rPr lang="en-US" altLang="tr-TR" sz="2800" i="1">
                <a:solidFill>
                  <a:srgbClr val="A50021"/>
                </a:solidFill>
                <a:latin typeface="Arial" pitchFamily="34" charset="0"/>
              </a:rPr>
              <a:t>b</a:t>
            </a:r>
            <a:r>
              <a:rPr lang="en-US" altLang="tr-TR" sz="2800">
                <a:solidFill>
                  <a:srgbClr val="A50021"/>
                </a:solidFill>
                <a:latin typeface="Arial" pitchFamily="34" charset="0"/>
              </a:rPr>
              <a:t> are equal to zero</a:t>
            </a:r>
            <a:r>
              <a:rPr lang="en-US" altLang="tr-TR" sz="2800">
                <a:latin typeface="Arial" pitchFamily="34" charset="0"/>
              </a:rPr>
              <a:t> </a:t>
            </a:r>
          </a:p>
        </p:txBody>
      </p:sp>
      <p:sp>
        <p:nvSpPr>
          <p:cNvPr id="25612" name="Rectangle 21"/>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5613" name="Object 20"/>
          <p:cNvGraphicFramePr>
            <a:graphicFrameLocks noChangeAspect="1"/>
          </p:cNvGraphicFramePr>
          <p:nvPr/>
        </p:nvGraphicFramePr>
        <p:xfrm>
          <a:off x="685800" y="3276600"/>
          <a:ext cx="7715250" cy="914400"/>
        </p:xfrm>
        <a:graphic>
          <a:graphicData uri="http://schemas.openxmlformats.org/presentationml/2006/ole">
            <mc:AlternateContent xmlns:mc="http://schemas.openxmlformats.org/markup-compatibility/2006">
              <mc:Choice xmlns:v="urn:schemas-microsoft-com:vml" Requires="v">
                <p:oleObj name="Equation" r:id="rId3" imgW="3619500" imgH="431800" progId="Equation.3">
                  <p:embed/>
                </p:oleObj>
              </mc:Choice>
              <mc:Fallback>
                <p:oleObj name="Equation" r:id="rId3" imgW="36195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276600"/>
                        <a:ext cx="77152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14" name="Rectangle 23"/>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15" name="Rectangle 25"/>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5616" name="Object 24"/>
          <p:cNvGraphicFramePr>
            <a:graphicFrameLocks noChangeAspect="1"/>
          </p:cNvGraphicFramePr>
          <p:nvPr/>
        </p:nvGraphicFramePr>
        <p:xfrm>
          <a:off x="762000" y="4191000"/>
          <a:ext cx="3446463" cy="641350"/>
        </p:xfrm>
        <a:graphic>
          <a:graphicData uri="http://schemas.openxmlformats.org/presentationml/2006/ole">
            <mc:AlternateContent xmlns:mc="http://schemas.openxmlformats.org/markup-compatibility/2006">
              <mc:Choice xmlns:v="urn:schemas-microsoft-com:vml" Requires="v">
                <p:oleObj name="Equation" r:id="rId5" imgW="1384300" imgH="254000" progId="Equation.3">
                  <p:embed/>
                </p:oleObj>
              </mc:Choice>
              <mc:Fallback>
                <p:oleObj name="Equation" r:id="rId5" imgW="1384300" imgH="254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191000"/>
                        <a:ext cx="3446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17" name="Rectangle 27"/>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18" name="Rectangle 29"/>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19" name="Rectangle 31"/>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0" name="Rectangle 33"/>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1" name="Rectangle 35"/>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2" name="Rectangle 37"/>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3" name="Rectangle 39"/>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4" name="Rectangle 41"/>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5" name="Rectangle 43"/>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6" name="Rectangle 45"/>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5627" name="Rectangle 47"/>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5628" name="Object 46"/>
          <p:cNvGraphicFramePr>
            <a:graphicFrameLocks noChangeAspect="1"/>
          </p:cNvGraphicFramePr>
          <p:nvPr/>
        </p:nvGraphicFramePr>
        <p:xfrm>
          <a:off x="838200" y="4953000"/>
          <a:ext cx="3721100" cy="914400"/>
        </p:xfrm>
        <a:graphic>
          <a:graphicData uri="http://schemas.openxmlformats.org/presentationml/2006/ole">
            <mc:AlternateContent xmlns:mc="http://schemas.openxmlformats.org/markup-compatibility/2006">
              <mc:Choice xmlns:v="urn:schemas-microsoft-com:vml" Requires="v">
                <p:oleObj name="Equation" r:id="rId7" imgW="1739900" imgH="431800" progId="Equation.3">
                  <p:embed/>
                </p:oleObj>
              </mc:Choice>
              <mc:Fallback>
                <p:oleObj name="Equation" r:id="rId7" imgW="17399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953000"/>
                        <a:ext cx="37211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1004639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9249" y="912190"/>
            <a:ext cx="135342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a:solidFill>
                  <a:schemeClr val="tx1"/>
                </a:solidFill>
              </a:rPr>
              <a:t>Cause</a:t>
            </a:r>
          </a:p>
        </p:txBody>
      </p:sp>
      <p:sp>
        <p:nvSpPr>
          <p:cNvPr id="6" name="TextBox 5"/>
          <p:cNvSpPr txBox="1"/>
          <p:nvPr/>
        </p:nvSpPr>
        <p:spPr>
          <a:xfrm>
            <a:off x="770633" y="4919196"/>
            <a:ext cx="176913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err="1">
                <a:solidFill>
                  <a:schemeClr val="tx1"/>
                </a:solidFill>
              </a:rPr>
              <a:t>Indepent</a:t>
            </a:r>
            <a:endParaRPr lang="en-US" sz="2800" dirty="0">
              <a:solidFill>
                <a:schemeClr val="tx1"/>
              </a:solidFill>
            </a:endParaRPr>
          </a:p>
        </p:txBody>
      </p:sp>
      <p:sp>
        <p:nvSpPr>
          <p:cNvPr id="7" name="TextBox 6"/>
          <p:cNvSpPr txBox="1"/>
          <p:nvPr/>
        </p:nvSpPr>
        <p:spPr>
          <a:xfrm>
            <a:off x="1019249" y="2769167"/>
            <a:ext cx="150381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a:solidFill>
                  <a:schemeClr val="tx1"/>
                </a:solidFill>
              </a:rPr>
              <a:t>Reason</a:t>
            </a:r>
          </a:p>
        </p:txBody>
      </p:sp>
      <p:sp>
        <p:nvSpPr>
          <p:cNvPr id="8" name="TextBox 7"/>
          <p:cNvSpPr txBox="1"/>
          <p:nvPr/>
        </p:nvSpPr>
        <p:spPr>
          <a:xfrm>
            <a:off x="5808118" y="4935908"/>
            <a:ext cx="2011694"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a:solidFill>
                  <a:schemeClr val="tx1"/>
                </a:solidFill>
              </a:rPr>
              <a:t>Dependent</a:t>
            </a:r>
          </a:p>
        </p:txBody>
      </p:sp>
      <p:sp>
        <p:nvSpPr>
          <p:cNvPr id="9" name="TextBox 8"/>
          <p:cNvSpPr txBox="1"/>
          <p:nvPr/>
        </p:nvSpPr>
        <p:spPr>
          <a:xfrm>
            <a:off x="6008626" y="2769167"/>
            <a:ext cx="135342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a:solidFill>
                  <a:schemeClr val="tx1"/>
                </a:solidFill>
              </a:rPr>
              <a:t>Result</a:t>
            </a:r>
          </a:p>
        </p:txBody>
      </p:sp>
      <p:sp>
        <p:nvSpPr>
          <p:cNvPr id="10" name="TextBox 9"/>
          <p:cNvSpPr txBox="1"/>
          <p:nvPr/>
        </p:nvSpPr>
        <p:spPr>
          <a:xfrm>
            <a:off x="6008626" y="912190"/>
            <a:ext cx="135342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a:solidFill>
                  <a:schemeClr val="tx1"/>
                </a:solidFill>
              </a:rPr>
              <a:t>Effect</a:t>
            </a:r>
          </a:p>
        </p:txBody>
      </p:sp>
      <p:cxnSp>
        <p:nvCxnSpPr>
          <p:cNvPr id="12" name="Straight Arrow Connector 11"/>
          <p:cNvCxnSpPr>
            <a:stCxn id="5" idx="3"/>
            <a:endCxn id="10" idx="1"/>
          </p:cNvCxnSpPr>
          <p:nvPr/>
        </p:nvCxnSpPr>
        <p:spPr>
          <a:xfrm>
            <a:off x="2372678" y="1173800"/>
            <a:ext cx="3635948" cy="0"/>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6587384" y="3292387"/>
            <a:ext cx="0" cy="1643521"/>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6587384" y="1478600"/>
            <a:ext cx="0" cy="1290567"/>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1645558" y="3292387"/>
            <a:ext cx="0" cy="1643521"/>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1645558" y="1478600"/>
            <a:ext cx="0" cy="1290567"/>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a:endCxn id="9" idx="1"/>
          </p:cNvCxnSpPr>
          <p:nvPr/>
        </p:nvCxnSpPr>
        <p:spPr>
          <a:xfrm flipV="1">
            <a:off x="2525078" y="3030777"/>
            <a:ext cx="3483548" cy="7985"/>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2539768" y="5180806"/>
            <a:ext cx="3268350" cy="48678"/>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10" dur="1000" fill="hold"/>
                                        <p:tgtEl>
                                          <p:spTgt spid="1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6" dur="1000" fill="hold"/>
                                        <p:tgtEl>
                                          <p:spTgt spid="7"/>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58" dur="1000" fill="hold"/>
                                        <p:tgtEl>
                                          <p:spTgt spid="17"/>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70" dur="1000" fill="hold"/>
                                        <p:tgtEl>
                                          <p:spTgt spid="9"/>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82" dur="1000" fill="hold"/>
                                        <p:tgtEl>
                                          <p:spTgt spid="14"/>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14"/>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94" dur="1000" fill="hold"/>
                                        <p:tgtEl>
                                          <p:spTgt spid="15"/>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6"/>
                                        </p:tgtEl>
                                        <p:attrNameLst>
                                          <p:attrName>style.visibility</p:attrName>
                                        </p:attrNameLst>
                                      </p:cBhvr>
                                      <p:to>
                                        <p:strVal val="visible"/>
                                      </p:to>
                                    </p:set>
                                    <p:anim calcmode="lin" valueType="num">
                                      <p:cBhvr>
                                        <p:cTn id="103"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6" dur="1000" fill="hold"/>
                                        <p:tgtEl>
                                          <p:spTgt spid="6"/>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6"/>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nodeType="click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18" dur="1000" fill="hold"/>
                                        <p:tgtEl>
                                          <p:spTgt spid="18"/>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18"/>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8"/>
                                        </p:tgtEl>
                                        <p:attrNameLst>
                                          <p:attrName>style.visibility</p:attrName>
                                        </p:attrNameLst>
                                      </p:cBhvr>
                                      <p:to>
                                        <p:strVal val="visible"/>
                                      </p:to>
                                    </p:set>
                                    <p:anim calcmode="lin" valueType="num">
                                      <p:cBhvr>
                                        <p:cTn id="12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30" dur="1000" fill="hold"/>
                                        <p:tgtEl>
                                          <p:spTgt spid="8"/>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8"/>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nodeType="clickEffect">
                                  <p:stCondLst>
                                    <p:cond delay="0"/>
                                  </p:stCondLst>
                                  <p:childTnLst>
                                    <p:set>
                                      <p:cBhvr>
                                        <p:cTn id="138" dur="1" fill="hold">
                                          <p:stCondLst>
                                            <p:cond delay="0"/>
                                          </p:stCondLst>
                                        </p:cTn>
                                        <p:tgtEl>
                                          <p:spTgt spid="13"/>
                                        </p:tgtEl>
                                        <p:attrNameLst>
                                          <p:attrName>style.visibility</p:attrName>
                                        </p:attrNameLst>
                                      </p:cBhvr>
                                      <p:to>
                                        <p:strVal val="visible"/>
                                      </p:to>
                                    </p:set>
                                    <p:anim calcmode="lin" valueType="num">
                                      <p:cBhvr>
                                        <p:cTn id="139"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42" dur="1000" fill="hold"/>
                                        <p:tgtEl>
                                          <p:spTgt spid="13"/>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tr-TR"/>
              <a:t>Least Squares Method 3</a:t>
            </a:r>
          </a:p>
        </p:txBody>
      </p:sp>
      <p:sp>
        <p:nvSpPr>
          <p:cNvPr id="26628" name="Rectangle 4"/>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29" name="Rectangle 5"/>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0" name="Rectangle 6"/>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1" name="Rectangle 7"/>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2" name="Rectangle 8"/>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3" name="Rectangle 9"/>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4"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5" name="Text Box 11"/>
          <p:cNvSpPr txBox="1">
            <a:spLocks noChangeArrowheads="1"/>
          </p:cNvSpPr>
          <p:nvPr/>
        </p:nvSpPr>
        <p:spPr bwMode="auto">
          <a:xfrm>
            <a:off x="762000" y="1447800"/>
            <a:ext cx="7620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spcBef>
                <a:spcPct val="50000"/>
              </a:spcBef>
            </a:pPr>
            <a:r>
              <a:rPr lang="en-US" altLang="tr-TR" sz="2800">
                <a:latin typeface="Arial" pitchFamily="34" charset="0"/>
              </a:rPr>
              <a:t>Take a partial derivative with respect to </a:t>
            </a:r>
            <a:r>
              <a:rPr lang="en-US" altLang="tr-TR" sz="2800" i="1">
                <a:latin typeface="Arial" pitchFamily="34" charset="0"/>
              </a:rPr>
              <a:t>b</a:t>
            </a:r>
            <a:r>
              <a:rPr lang="en-US" altLang="tr-TR" sz="2800">
                <a:latin typeface="Arial" pitchFamily="34" charset="0"/>
              </a:rPr>
              <a:t> and plug in </a:t>
            </a:r>
            <a:r>
              <a:rPr lang="en-US" altLang="tr-TR" sz="2800" i="1">
                <a:latin typeface="Arial" pitchFamily="34" charset="0"/>
              </a:rPr>
              <a:t>a</a:t>
            </a:r>
            <a:r>
              <a:rPr lang="en-US" altLang="tr-TR" sz="2800">
                <a:latin typeface="Arial" pitchFamily="34" charset="0"/>
              </a:rPr>
              <a:t> you got, </a:t>
            </a:r>
            <a:r>
              <a:rPr lang="en-US" altLang="tr-TR" sz="2800">
                <a:solidFill>
                  <a:srgbClr val="A50021"/>
                </a:solidFill>
                <a:latin typeface="Arial" pitchFamily="34" charset="0"/>
              </a:rPr>
              <a:t>a=Ybar –b*Xbar</a:t>
            </a:r>
            <a:r>
              <a:rPr lang="en-US" altLang="tr-TR" sz="2800">
                <a:latin typeface="Arial" pitchFamily="34" charset="0"/>
              </a:rPr>
              <a:t> </a:t>
            </a:r>
          </a:p>
        </p:txBody>
      </p:sp>
      <p:sp>
        <p:nvSpPr>
          <p:cNvPr id="26636"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7" name="Rectangle 14"/>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8" name="Rectangle 15"/>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39" name="Rectangle 17"/>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40" name="Rectangle 19"/>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41" name="Rectangle 20"/>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42" name="Rectangle 21"/>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43" name="Rectangle 22"/>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44" name="Rectangle 23"/>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6645" name="Object 24"/>
          <p:cNvGraphicFramePr>
            <a:graphicFrameLocks noChangeAspect="1"/>
          </p:cNvGraphicFramePr>
          <p:nvPr/>
        </p:nvGraphicFramePr>
        <p:xfrm>
          <a:off x="914400" y="2590800"/>
          <a:ext cx="6015038" cy="639763"/>
        </p:xfrm>
        <a:graphic>
          <a:graphicData uri="http://schemas.openxmlformats.org/presentationml/2006/ole">
            <mc:AlternateContent xmlns:mc="http://schemas.openxmlformats.org/markup-compatibility/2006">
              <mc:Choice xmlns:v="urn:schemas-microsoft-com:vml" Requires="v">
                <p:oleObj name="Equation" r:id="rId3" imgW="4025900" imgH="431800" progId="Equation.3">
                  <p:embed/>
                </p:oleObj>
              </mc:Choice>
              <mc:Fallback>
                <p:oleObj name="Equation" r:id="rId3" imgW="40259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590800"/>
                        <a:ext cx="60150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46" name="Rectangle 25"/>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6647" name="Object 26"/>
          <p:cNvGraphicFramePr>
            <a:graphicFrameLocks noChangeAspect="1"/>
          </p:cNvGraphicFramePr>
          <p:nvPr/>
        </p:nvGraphicFramePr>
        <p:xfrm>
          <a:off x="990600" y="3276600"/>
          <a:ext cx="3181350" cy="457200"/>
        </p:xfrm>
        <a:graphic>
          <a:graphicData uri="http://schemas.openxmlformats.org/presentationml/2006/ole">
            <mc:AlternateContent xmlns:mc="http://schemas.openxmlformats.org/markup-compatibility/2006">
              <mc:Choice xmlns:v="urn:schemas-microsoft-com:vml" Requires="v">
                <p:oleObj name="Equation" r:id="rId5" imgW="1790700" imgH="254000" progId="Equation.3">
                  <p:embed/>
                </p:oleObj>
              </mc:Choice>
              <mc:Fallback>
                <p:oleObj name="Equation" r:id="rId5" imgW="1790700" imgH="254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276600"/>
                        <a:ext cx="318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48" name="Rectangle 27"/>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49" name="Rectangle 31"/>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6650" name="Rectangle 34"/>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6651" name="Object 33"/>
          <p:cNvGraphicFramePr>
            <a:graphicFrameLocks noChangeAspect="1"/>
          </p:cNvGraphicFramePr>
          <p:nvPr/>
        </p:nvGraphicFramePr>
        <p:xfrm>
          <a:off x="4495800" y="3276600"/>
          <a:ext cx="3976688" cy="457200"/>
        </p:xfrm>
        <a:graphic>
          <a:graphicData uri="http://schemas.openxmlformats.org/presentationml/2006/ole">
            <mc:AlternateContent xmlns:mc="http://schemas.openxmlformats.org/markup-compatibility/2006">
              <mc:Choice xmlns:v="urn:schemas-microsoft-com:vml" Requires="v">
                <p:oleObj name="Equation" r:id="rId7" imgW="2235200" imgH="254000" progId="Equation.3">
                  <p:embed/>
                </p:oleObj>
              </mc:Choice>
              <mc:Fallback>
                <p:oleObj name="Equation" r:id="rId7" imgW="2235200" imgH="254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3276600"/>
                        <a:ext cx="3976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52" name="Rectangle 36"/>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6653" name="Object 35"/>
          <p:cNvGraphicFramePr>
            <a:graphicFrameLocks noChangeAspect="1"/>
          </p:cNvGraphicFramePr>
          <p:nvPr/>
        </p:nvGraphicFramePr>
        <p:xfrm>
          <a:off x="990600" y="3810000"/>
          <a:ext cx="4451350" cy="822325"/>
        </p:xfrm>
        <a:graphic>
          <a:graphicData uri="http://schemas.openxmlformats.org/presentationml/2006/ole">
            <mc:AlternateContent xmlns:mc="http://schemas.openxmlformats.org/markup-compatibility/2006">
              <mc:Choice xmlns:v="urn:schemas-microsoft-com:vml" Requires="v">
                <p:oleObj name="Equation" r:id="rId9" imgW="2730500" imgH="508000" progId="Equation.3">
                  <p:embed/>
                </p:oleObj>
              </mc:Choice>
              <mc:Fallback>
                <p:oleObj name="Equation" r:id="rId9" imgW="2730500" imgH="5080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3810000"/>
                        <a:ext cx="4451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54" name="Rectangle 38"/>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6655" name="Object 37"/>
          <p:cNvGraphicFramePr>
            <a:graphicFrameLocks noChangeAspect="1"/>
          </p:cNvGraphicFramePr>
          <p:nvPr/>
        </p:nvGraphicFramePr>
        <p:xfrm>
          <a:off x="990600" y="4552950"/>
          <a:ext cx="3830638" cy="641350"/>
        </p:xfrm>
        <a:graphic>
          <a:graphicData uri="http://schemas.openxmlformats.org/presentationml/2006/ole">
            <mc:AlternateContent xmlns:mc="http://schemas.openxmlformats.org/markup-compatibility/2006">
              <mc:Choice xmlns:v="urn:schemas-microsoft-com:vml" Requires="v">
                <p:oleObj name="Equation" r:id="rId11" imgW="2730500" imgH="457200" progId="Equation.3">
                  <p:embed/>
                </p:oleObj>
              </mc:Choice>
              <mc:Fallback>
                <p:oleObj name="Equation" r:id="rId11" imgW="273050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4552950"/>
                        <a:ext cx="38306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56" name="Rectangle 40"/>
          <p:cNvSpPr>
            <a:spLocks noChangeArrowheads="1"/>
          </p:cNvSpPr>
          <p:nvPr/>
        </p:nvSpPr>
        <p:spPr bwMode="auto">
          <a:xfrm>
            <a:off x="0"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6657" name="Object 39"/>
          <p:cNvGraphicFramePr>
            <a:graphicFrameLocks noChangeAspect="1"/>
          </p:cNvGraphicFramePr>
          <p:nvPr/>
        </p:nvGraphicFramePr>
        <p:xfrm>
          <a:off x="990600" y="5257800"/>
          <a:ext cx="4295775" cy="914400"/>
        </p:xfrm>
        <a:graphic>
          <a:graphicData uri="http://schemas.openxmlformats.org/presentationml/2006/ole">
            <mc:AlternateContent xmlns:mc="http://schemas.openxmlformats.org/markup-compatibility/2006">
              <mc:Choice xmlns:v="urn:schemas-microsoft-com:vml" Requires="v">
                <p:oleObj name="Equation" r:id="rId13" imgW="2641600" imgH="558800" progId="Equation.3">
                  <p:embed/>
                </p:oleObj>
              </mc:Choice>
              <mc:Fallback>
                <p:oleObj name="Equation" r:id="rId13" imgW="2641600" imgH="558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90600" y="5257800"/>
                        <a:ext cx="42957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403441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tr-TR"/>
              <a:t>Least Squares Method 4</a:t>
            </a:r>
          </a:p>
        </p:txBody>
      </p:sp>
      <p:sp>
        <p:nvSpPr>
          <p:cNvPr id="27652" name="Rectangle 4"/>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3" name="Rectangle 5"/>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4" name="Rectangle 6"/>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5" name="Rectangle 7"/>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6" name="Rectangle 8"/>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7" name="Rectangle 9"/>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8"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59" name="Text Box 11"/>
          <p:cNvSpPr txBox="1">
            <a:spLocks noChangeArrowheads="1"/>
          </p:cNvSpPr>
          <p:nvPr/>
        </p:nvSpPr>
        <p:spPr bwMode="auto">
          <a:xfrm>
            <a:off x="762000" y="1447800"/>
            <a:ext cx="7620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spcBef>
                <a:spcPct val="50000"/>
              </a:spcBef>
            </a:pPr>
            <a:r>
              <a:rPr lang="en-US" altLang="tr-TR" sz="2800">
                <a:latin typeface="Arial" pitchFamily="34" charset="0"/>
              </a:rPr>
              <a:t>Least squares method is an algebraic solution that minimizes the sum of squares of errors (variance component of error)</a:t>
            </a:r>
          </a:p>
        </p:txBody>
      </p:sp>
      <p:sp>
        <p:nvSpPr>
          <p:cNvPr id="27660"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1" name="Rectangle 13"/>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2" name="Rectangle 14"/>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3" name="Rectangle 15"/>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4" name="Rectangle 16"/>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5" name="Rectangle 17"/>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6" name="Rectangle 18"/>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7" name="Rectangle 19"/>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8" name="Rectangle 20"/>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69" name="Rectangle 22"/>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0" name="Rectangle 24"/>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1" name="Rectangle 25"/>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2" name="Rectangle 26"/>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3" name="Rectangle 28"/>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4" name="Rectangle 30"/>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5" name="Rectangle 32"/>
          <p:cNvSpPr>
            <a:spLocks noChangeArrowheads="1"/>
          </p:cNvSpPr>
          <p:nvPr/>
        </p:nvSpPr>
        <p:spPr bwMode="auto">
          <a:xfrm>
            <a:off x="0"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6" name="Rectangle 35"/>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27677" name="Rectangle 37"/>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7678" name="Object 36"/>
          <p:cNvGraphicFramePr>
            <a:graphicFrameLocks noChangeAspect="1"/>
          </p:cNvGraphicFramePr>
          <p:nvPr/>
        </p:nvGraphicFramePr>
        <p:xfrm>
          <a:off x="925513" y="3048000"/>
          <a:ext cx="5854700" cy="914400"/>
        </p:xfrm>
        <a:graphic>
          <a:graphicData uri="http://schemas.openxmlformats.org/presentationml/2006/ole">
            <mc:AlternateContent xmlns:mc="http://schemas.openxmlformats.org/markup-compatibility/2006">
              <mc:Choice xmlns:v="urn:schemas-microsoft-com:vml" Requires="v">
                <p:oleObj name="Denklem" r:id="rId3" imgW="3238200" imgH="507960" progId="Equation.3">
                  <p:embed/>
                </p:oleObj>
              </mc:Choice>
              <mc:Fallback>
                <p:oleObj name="Denklem" r:id="rId3" imgW="323820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5513" y="3048000"/>
                        <a:ext cx="58547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79" name="Rectangle 39"/>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7680" name="Object 38"/>
          <p:cNvGraphicFramePr>
            <a:graphicFrameLocks noChangeAspect="1"/>
          </p:cNvGraphicFramePr>
          <p:nvPr/>
        </p:nvGraphicFramePr>
        <p:xfrm>
          <a:off x="914400" y="4038600"/>
          <a:ext cx="2605088" cy="639763"/>
        </p:xfrm>
        <a:graphic>
          <a:graphicData uri="http://schemas.openxmlformats.org/presentationml/2006/ole">
            <mc:AlternateContent xmlns:mc="http://schemas.openxmlformats.org/markup-compatibility/2006">
              <mc:Choice xmlns:v="urn:schemas-microsoft-com:vml" Requires="v">
                <p:oleObj name="Equation" r:id="rId5" imgW="1739900" imgH="431800" progId="Equation.3">
                  <p:embed/>
                </p:oleObj>
              </mc:Choice>
              <mc:Fallback>
                <p:oleObj name="Equation" r:id="rId5" imgW="17399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038600"/>
                        <a:ext cx="26050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81" name="Rectangle 41"/>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27682" name="Nesne 1"/>
          <p:cNvGraphicFramePr>
            <a:graphicFrameLocks noChangeAspect="1"/>
          </p:cNvGraphicFramePr>
          <p:nvPr/>
        </p:nvGraphicFramePr>
        <p:xfrm>
          <a:off x="1143000" y="4800600"/>
          <a:ext cx="2286000" cy="639763"/>
        </p:xfrm>
        <a:graphic>
          <a:graphicData uri="http://schemas.openxmlformats.org/presentationml/2006/ole">
            <mc:AlternateContent xmlns:mc="http://schemas.openxmlformats.org/markup-compatibility/2006">
              <mc:Choice xmlns:v="urn:schemas-microsoft-com:vml" Requires="v">
                <p:oleObj name="Denklem" r:id="rId7" imgW="1803240" imgH="507960" progId="Equation.3">
                  <p:embed/>
                </p:oleObj>
              </mc:Choice>
              <mc:Fallback>
                <p:oleObj name="Denklem" r:id="rId7" imgW="180324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4800600"/>
                        <a:ext cx="2286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5650818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828800" y="2743200"/>
            <a:ext cx="5334000" cy="2819400"/>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28675" name="Rectangle 5"/>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tr-TR" sz="2800"/>
              <a:t>Least Squares Method</a:t>
            </a:r>
            <a:r>
              <a:rPr lang="tr-TR" altLang="tr-TR" sz="2800"/>
              <a:t> </a:t>
            </a:r>
            <a:endParaRPr lang="en-US" altLang="tr-TR" sz="2800"/>
          </a:p>
        </p:txBody>
      </p:sp>
      <p:sp>
        <p:nvSpPr>
          <p:cNvPr id="28676" name="Rectangle 3"/>
          <p:cNvSpPr>
            <a:spLocks noGrp="1" noChangeArrowheads="1"/>
          </p:cNvSpPr>
          <p:nvPr>
            <p:ph type="body" sz="half" idx="1"/>
          </p:nvPr>
        </p:nvSpPr>
        <p:spPr>
          <a:xfrm>
            <a:off x="457200" y="1600200"/>
            <a:ext cx="7620000" cy="91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tr-TR" sz="2600" dirty="0">
                <a:solidFill>
                  <a:schemeClr val="tx1"/>
                </a:solidFill>
              </a:rPr>
              <a:t>Slope for the Estimated Regression Equation</a:t>
            </a:r>
          </a:p>
          <a:p>
            <a:pPr eaLnBrk="1" hangingPunct="1">
              <a:buFont typeface="Wingdings" pitchFamily="2" charset="2"/>
              <a:buNone/>
            </a:pPr>
            <a:endParaRPr lang="en-US" altLang="tr-TR" sz="2600" dirty="0"/>
          </a:p>
        </p:txBody>
      </p:sp>
      <p:sp>
        <p:nvSpPr>
          <p:cNvPr id="24582" name="AutoShape 6"/>
          <p:cNvSpPr>
            <a:spLocks noChangeArrowheads="1"/>
          </p:cNvSpPr>
          <p:nvPr/>
        </p:nvSpPr>
        <p:spPr bwMode="auto">
          <a:xfrm rot="5400000">
            <a:off x="1250950" y="362585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graphicFrame>
        <p:nvGraphicFramePr>
          <p:cNvPr id="28678" name="Object 7"/>
          <p:cNvGraphicFramePr>
            <a:graphicFrameLocks noGrp="1" noChangeAspect="1"/>
          </p:cNvGraphicFramePr>
          <p:nvPr>
            <p:ph sz="half" idx="2"/>
          </p:nvPr>
        </p:nvGraphicFramePr>
        <p:xfrm>
          <a:off x="1981200" y="2819400"/>
          <a:ext cx="4953000" cy="2641600"/>
        </p:xfrm>
        <a:graphic>
          <a:graphicData uri="http://schemas.openxmlformats.org/presentationml/2006/ole">
            <mc:AlternateContent xmlns:mc="http://schemas.openxmlformats.org/markup-compatibility/2006">
              <mc:Choice xmlns:v="urn:schemas-microsoft-com:vml" Requires="v">
                <p:oleObj name="Denklem" r:id="rId3" imgW="1930320" imgH="1028520" progId="Equation.3">
                  <p:embed/>
                </p:oleObj>
              </mc:Choice>
              <mc:Fallback>
                <p:oleObj name="Denklem" r:id="rId3" imgW="1930320" imgH="1028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819400"/>
                        <a:ext cx="4953000" cy="264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296129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24582"/>
                                        </p:tgtEl>
                                        <p:attrNameLst>
                                          <p:attrName>style.visibility</p:attrName>
                                        </p:attrNameLst>
                                      </p:cBhvr>
                                      <p:to>
                                        <p:strVal val="visible"/>
                                      </p:to>
                                    </p:set>
                                    <p:animEffect transition="in" filter="slide(fromLeft)">
                                      <p:cBhvr>
                                        <p:cTn id="7" dur="500"/>
                                        <p:tgtEl>
                                          <p:spTgt spid="24582"/>
                                        </p:tgtEl>
                                      </p:cBhvr>
                                    </p:animEffect>
                                  </p:childTnLst>
                                  <p:subTnLst>
                                    <p:set>
                                      <p:cBhvr override="childStyle">
                                        <p:cTn dur="1" fill="hold" display="0" masterRel="nextClick" afterEffect="1"/>
                                        <p:tgtEl>
                                          <p:spTgt spid="2458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dissolve">
                                      <p:cBhvr>
                                        <p:cTn id="12"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8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4213" y="1109663"/>
            <a:ext cx="7772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lnSpc>
                <a:spcPct val="90000"/>
              </a:lnSpc>
              <a:spcBef>
                <a:spcPct val="20000"/>
              </a:spcBef>
              <a:buClr>
                <a:srgbClr val="66FFFF"/>
              </a:buClr>
              <a:buSzPct val="75000"/>
              <a:buFont typeface="Monotype Sorts" pitchFamily="2" charset="2"/>
              <a:buChar char="n"/>
              <a:defRPr/>
            </a:pPr>
            <a:r>
              <a:rPr lang="en-US" sz="2400" i="1" dirty="0">
                <a:effectLst>
                  <a:outerShdw blurRad="38100" dist="38100" dir="2700000" algn="tl">
                    <a:srgbClr val="C0C0C0"/>
                  </a:outerShdw>
                </a:effectLst>
                <a:latin typeface="Book Antiqua" pitchFamily="18" charset="0"/>
              </a:rPr>
              <a:t>y</a:t>
            </a:r>
            <a:r>
              <a:rPr lang="en-US" sz="2400" dirty="0">
                <a:effectLst>
                  <a:outerShdw blurRad="38100" dist="38100" dir="2700000" algn="tl">
                    <a:srgbClr val="C0C0C0"/>
                  </a:outerShdw>
                </a:effectLst>
                <a:latin typeface="Book Antiqua" pitchFamily="18" charset="0"/>
              </a:rPr>
              <a:t>-Intercept for the Estimated Regression Equation</a:t>
            </a:r>
          </a:p>
          <a:p>
            <a:pPr marL="342900" indent="-342900" eaLnBrk="0" hangingPunct="0">
              <a:lnSpc>
                <a:spcPct val="90000"/>
              </a:lnSpc>
              <a:spcBef>
                <a:spcPct val="20000"/>
              </a:spcBef>
              <a:buClr>
                <a:srgbClr val="66FFFF"/>
              </a:buClr>
              <a:buSzPct val="75000"/>
              <a:buFont typeface="Monotype Sorts" pitchFamily="2" charset="2"/>
              <a:buNone/>
              <a:defRPr/>
            </a:pPr>
            <a:endParaRPr lang="en-US" sz="800" i="1" dirty="0">
              <a:effectLst>
                <a:outerShdw blurRad="38100" dist="38100" dir="2700000" algn="tl">
                  <a:srgbClr val="C0C0C0"/>
                </a:outerShdw>
              </a:effectLst>
              <a:latin typeface="Book Antiqua" pitchFamily="18" charset="0"/>
            </a:endParaRPr>
          </a:p>
          <a:p>
            <a:pPr marL="342900" indent="-342900" algn="ctr" eaLnBrk="0" hangingPunct="0">
              <a:lnSpc>
                <a:spcPct val="90000"/>
              </a:lnSpc>
              <a:spcBef>
                <a:spcPct val="20000"/>
              </a:spcBef>
              <a:buClr>
                <a:srgbClr val="66FFFF"/>
              </a:buClr>
              <a:buSzPct val="75000"/>
              <a:buFont typeface="Monotype Sorts" pitchFamily="2" charset="2"/>
              <a:buNone/>
              <a:defRPr/>
            </a:pPr>
            <a:endParaRPr lang="en-US" sz="2400" i="1" dirty="0">
              <a:effectLst>
                <a:outerShdw blurRad="38100" dist="38100" dir="2700000" algn="tl">
                  <a:srgbClr val="C0C0C0"/>
                </a:outerShdw>
              </a:effectLst>
              <a:latin typeface="Book Antiqua" pitchFamily="18" charset="0"/>
            </a:endParaRPr>
          </a:p>
          <a:p>
            <a:pPr marL="342900" indent="-342900" eaLnBrk="0" hangingPunct="0">
              <a:lnSpc>
                <a:spcPct val="90000"/>
              </a:lnSpc>
              <a:spcBef>
                <a:spcPct val="20000"/>
              </a:spcBef>
              <a:buClr>
                <a:srgbClr val="66FFFF"/>
              </a:buClr>
              <a:buSzPct val="75000"/>
              <a:buFont typeface="Monotype Sorts" pitchFamily="2" charset="2"/>
              <a:buNone/>
              <a:defRPr/>
            </a:pPr>
            <a:endParaRPr lang="en-US" sz="2400" i="1" dirty="0">
              <a:effectLst>
                <a:outerShdw blurRad="38100" dist="38100" dir="2700000" algn="tl">
                  <a:srgbClr val="C0C0C0"/>
                </a:outerShdw>
              </a:effectLst>
              <a:latin typeface="Book Antiqua" pitchFamily="18" charset="0"/>
            </a:endParaRPr>
          </a:p>
          <a:p>
            <a:pPr marL="342900" indent="-342900" eaLnBrk="0" hangingPunct="0">
              <a:lnSpc>
                <a:spcPct val="90000"/>
              </a:lnSpc>
              <a:spcBef>
                <a:spcPct val="20000"/>
              </a:spcBef>
              <a:buClr>
                <a:srgbClr val="66FFFF"/>
              </a:buClr>
              <a:buSzPct val="75000"/>
              <a:buFont typeface="Monotype Sorts" pitchFamily="2" charset="2"/>
              <a:buNone/>
              <a:defRPr/>
            </a:pPr>
            <a:r>
              <a:rPr lang="en-US" sz="2400" i="1" dirty="0">
                <a:effectLst>
                  <a:outerShdw blurRad="38100" dist="38100" dir="2700000" algn="tl">
                    <a:srgbClr val="C0C0C0"/>
                  </a:outerShdw>
                </a:effectLst>
                <a:latin typeface="Book Antiqua" pitchFamily="18" charset="0"/>
              </a:rPr>
              <a:t>	</a:t>
            </a:r>
            <a:r>
              <a:rPr lang="tr-TR" sz="2400" i="1" dirty="0">
                <a:effectLst>
                  <a:outerShdw blurRad="38100" dist="38100" dir="2700000" algn="tl">
                    <a:srgbClr val="C0C0C0"/>
                  </a:outerShdw>
                </a:effectLst>
                <a:latin typeface="Book Antiqua" pitchFamily="18" charset="0"/>
              </a:rPr>
              <a:t>          a=</a:t>
            </a:r>
            <a:r>
              <a:rPr lang="tr-TR" sz="2400" i="1" dirty="0" err="1">
                <a:effectLst>
                  <a:outerShdw blurRad="38100" dist="38100" dir="2700000" algn="tl">
                    <a:srgbClr val="C0C0C0"/>
                  </a:outerShdw>
                </a:effectLst>
                <a:latin typeface="Book Antiqua" pitchFamily="18" charset="0"/>
              </a:rPr>
              <a:t>bo</a:t>
            </a:r>
            <a:endParaRPr lang="en-US" sz="2400" dirty="0">
              <a:effectLst>
                <a:outerShdw blurRad="38100" dist="38100" dir="2700000" algn="tl">
                  <a:srgbClr val="C0C0C0"/>
                </a:outerShdw>
              </a:effectLst>
              <a:latin typeface="Book Antiqua" pitchFamily="18" charset="0"/>
            </a:endParaRPr>
          </a:p>
        </p:txBody>
      </p:sp>
      <p:sp>
        <p:nvSpPr>
          <p:cNvPr id="27651" name="Rectangle 3"/>
          <p:cNvSpPr>
            <a:spLocks noChangeArrowheads="1"/>
          </p:cNvSpPr>
          <p:nvPr/>
        </p:nvSpPr>
        <p:spPr bwMode="auto">
          <a:xfrm>
            <a:off x="3505200" y="1617663"/>
            <a:ext cx="2111375" cy="885825"/>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27652" name="Rectangle 4"/>
          <p:cNvSpPr>
            <a:spLocks noChangeArrowheads="1"/>
          </p:cNvSpPr>
          <p:nvPr/>
        </p:nvSpPr>
        <p:spPr bwMode="auto">
          <a:xfrm>
            <a:off x="685800" y="171450"/>
            <a:ext cx="7772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defRPr/>
            </a:pPr>
            <a:r>
              <a:rPr lang="en-US" sz="2800">
                <a:effectLst>
                  <a:outerShdw blurRad="38100" dist="38100" dir="2700000" algn="tl">
                    <a:srgbClr val="C0C0C0"/>
                  </a:outerShdw>
                </a:effectLst>
                <a:latin typeface="Book Antiqua" pitchFamily="18" charset="0"/>
              </a:rPr>
              <a:t>Least Squares Method</a:t>
            </a:r>
          </a:p>
        </p:txBody>
      </p:sp>
      <p:graphicFrame>
        <p:nvGraphicFramePr>
          <p:cNvPr id="27653" name="Object 5"/>
          <p:cNvGraphicFramePr>
            <a:graphicFrameLocks noChangeAspect="1"/>
          </p:cNvGraphicFramePr>
          <p:nvPr/>
        </p:nvGraphicFramePr>
        <p:xfrm>
          <a:off x="3735388" y="1803400"/>
          <a:ext cx="1684337" cy="495300"/>
        </p:xfrm>
        <a:graphic>
          <a:graphicData uri="http://schemas.openxmlformats.org/presentationml/2006/ole">
            <mc:AlternateContent xmlns:mc="http://schemas.openxmlformats.org/markup-compatibility/2006">
              <mc:Choice xmlns:v="urn:schemas-microsoft-com:vml" Requires="v">
                <p:oleObj name="Equation" r:id="rId3" imgW="600253" imgH="142910" progId="Equation.DSMT4">
                  <p:embed/>
                </p:oleObj>
              </mc:Choice>
              <mc:Fallback>
                <p:oleObj name="Equation" r:id="rId3" imgW="600253" imgH="14291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5388" y="1803400"/>
                        <a:ext cx="1684337" cy="4953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5" name="AutoShape 7"/>
          <p:cNvSpPr>
            <a:spLocks noChangeArrowheads="1"/>
          </p:cNvSpPr>
          <p:nvPr/>
        </p:nvSpPr>
        <p:spPr bwMode="auto">
          <a:xfrm rot="5400000">
            <a:off x="3209925" y="197485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grpSp>
        <p:nvGrpSpPr>
          <p:cNvPr id="27657" name="Group 9"/>
          <p:cNvGrpSpPr>
            <a:grpSpLocks/>
          </p:cNvGrpSpPr>
          <p:nvPr/>
        </p:nvGrpSpPr>
        <p:grpSpPr bwMode="auto">
          <a:xfrm>
            <a:off x="1752600" y="3581400"/>
            <a:ext cx="5392738" cy="709613"/>
            <a:chOff x="1370" y="3486"/>
            <a:chExt cx="3397" cy="447"/>
          </a:xfrm>
        </p:grpSpPr>
        <p:sp>
          <p:nvSpPr>
            <p:cNvPr id="27658" name="Rectangle 10"/>
            <p:cNvSpPr>
              <a:spLocks noChangeArrowheads="1"/>
            </p:cNvSpPr>
            <p:nvPr/>
          </p:nvSpPr>
          <p:spPr bwMode="auto">
            <a:xfrm>
              <a:off x="1370" y="3486"/>
              <a:ext cx="21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defRPr/>
              </a:pPr>
              <a:r>
                <a:rPr lang="en-US" sz="2400">
                  <a:effectLst>
                    <a:outerShdw blurRad="38100" dist="38100" dir="2700000" algn="tl">
                      <a:srgbClr val="C0C0C0"/>
                    </a:outerShdw>
                  </a:effectLst>
                  <a:latin typeface="Book Antiqua" pitchFamily="18" charset="0"/>
                </a:rPr>
                <a:t>_</a:t>
              </a:r>
            </a:p>
          </p:txBody>
        </p:sp>
        <p:sp>
          <p:nvSpPr>
            <p:cNvPr id="27659" name="Text Box 11"/>
            <p:cNvSpPr txBox="1">
              <a:spLocks noChangeArrowheads="1"/>
            </p:cNvSpPr>
            <p:nvPr/>
          </p:nvSpPr>
          <p:spPr bwMode="auto">
            <a:xfrm>
              <a:off x="1370" y="3645"/>
              <a:ext cx="33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2400" i="1">
                  <a:effectLst>
                    <a:outerShdw blurRad="38100" dist="38100" dir="2700000" algn="tl">
                      <a:srgbClr val="C0C0C0"/>
                    </a:outerShdw>
                  </a:effectLst>
                  <a:latin typeface="Book Antiqua" pitchFamily="18" charset="0"/>
                </a:rPr>
                <a:t>y</a:t>
              </a:r>
              <a:r>
                <a:rPr lang="en-US" sz="2400">
                  <a:effectLst>
                    <a:outerShdw blurRad="38100" dist="38100" dir="2700000" algn="tl">
                      <a:srgbClr val="C0C0C0"/>
                    </a:outerShdw>
                  </a:effectLst>
                  <a:latin typeface="Book Antiqua" pitchFamily="18" charset="0"/>
                </a:rPr>
                <a:t> = mean value for dependent variable</a:t>
              </a:r>
            </a:p>
          </p:txBody>
        </p:sp>
      </p:grpSp>
      <p:grpSp>
        <p:nvGrpSpPr>
          <p:cNvPr id="27660" name="Group 12"/>
          <p:cNvGrpSpPr>
            <a:grpSpLocks/>
          </p:cNvGrpSpPr>
          <p:nvPr/>
        </p:nvGrpSpPr>
        <p:grpSpPr bwMode="auto">
          <a:xfrm>
            <a:off x="1752600" y="2819400"/>
            <a:ext cx="5659438" cy="708025"/>
            <a:chOff x="1178" y="3427"/>
            <a:chExt cx="3565" cy="446"/>
          </a:xfrm>
        </p:grpSpPr>
        <p:sp>
          <p:nvSpPr>
            <p:cNvPr id="27661" name="Rectangle 13"/>
            <p:cNvSpPr>
              <a:spLocks noChangeArrowheads="1"/>
            </p:cNvSpPr>
            <p:nvPr/>
          </p:nvSpPr>
          <p:spPr bwMode="auto">
            <a:xfrm>
              <a:off x="1184" y="3427"/>
              <a:ext cx="21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defRPr/>
              </a:pPr>
              <a:r>
                <a:rPr lang="en-US" sz="2400">
                  <a:effectLst>
                    <a:outerShdw blurRad="38100" dist="38100" dir="2700000" algn="tl">
                      <a:srgbClr val="C0C0C0"/>
                    </a:outerShdw>
                  </a:effectLst>
                  <a:latin typeface="Book Antiqua" pitchFamily="18" charset="0"/>
                </a:rPr>
                <a:t>_</a:t>
              </a:r>
            </a:p>
          </p:txBody>
        </p:sp>
        <p:sp>
          <p:nvSpPr>
            <p:cNvPr id="27662" name="Text Box 14"/>
            <p:cNvSpPr txBox="1">
              <a:spLocks noChangeArrowheads="1"/>
            </p:cNvSpPr>
            <p:nvPr/>
          </p:nvSpPr>
          <p:spPr bwMode="auto">
            <a:xfrm>
              <a:off x="1178" y="3585"/>
              <a:ext cx="35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2400" i="1" dirty="0">
                  <a:effectLst>
                    <a:outerShdw blurRad="38100" dist="38100" dir="2700000" algn="tl">
                      <a:srgbClr val="C0C0C0"/>
                    </a:outerShdw>
                  </a:effectLst>
                  <a:latin typeface="Book Antiqua" pitchFamily="18" charset="0"/>
                </a:rPr>
                <a:t>x</a:t>
              </a:r>
              <a:r>
                <a:rPr lang="en-US" sz="2400" dirty="0">
                  <a:effectLst>
                    <a:outerShdw blurRad="38100" dist="38100" dir="2700000" algn="tl">
                      <a:srgbClr val="C0C0C0"/>
                    </a:outerShdw>
                  </a:effectLst>
                  <a:latin typeface="Book Antiqua" pitchFamily="18" charset="0"/>
                </a:rPr>
                <a:t> = mean value for independent variable</a:t>
              </a:r>
            </a:p>
          </p:txBody>
        </p:sp>
      </p:grpSp>
    </p:spTree>
    <p:extLst>
      <p:ext uri="{BB962C8B-B14F-4D97-AF65-F5344CB8AC3E}">
        <p14:creationId xmlns:p14="http://schemas.microsoft.com/office/powerpoint/2010/main" val="32641789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27655"/>
                                        </p:tgtEl>
                                        <p:attrNameLst>
                                          <p:attrName>style.visibility</p:attrName>
                                        </p:attrNameLst>
                                      </p:cBhvr>
                                      <p:to>
                                        <p:strVal val="visible"/>
                                      </p:to>
                                    </p:set>
                                    <p:animEffect transition="in" filter="slide(fromLeft)">
                                      <p:cBhvr>
                                        <p:cTn id="7" dur="500"/>
                                        <p:tgtEl>
                                          <p:spTgt spid="27655"/>
                                        </p:tgtEl>
                                      </p:cBhvr>
                                    </p:animEffect>
                                  </p:childTnLst>
                                  <p:subTnLst>
                                    <p:set>
                                      <p:cBhvr override="childStyle">
                                        <p:cTn dur="1" fill="hold" display="0" masterRel="nextClick" afterEffect="1"/>
                                        <p:tgtEl>
                                          <p:spTgt spid="27655"/>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dissolve">
                                      <p:cBhvr>
                                        <p:cTn id="12" dur="500"/>
                                        <p:tgtEl>
                                          <p:spTgt spid="27651"/>
                                        </p:tgtEl>
                                      </p:cBhvr>
                                    </p:animEffect>
                                  </p:childTnLst>
                                </p:cTn>
                              </p:par>
                            </p:childTnLst>
                          </p:cTn>
                        </p:par>
                        <p:par>
                          <p:cTn id="13" fill="hold" nodeType="afterGroup">
                            <p:stCondLst>
                              <p:cond delay="500"/>
                            </p:stCondLst>
                            <p:childTnLst>
                              <p:par>
                                <p:cTn id="14" presetID="23" presetClass="entr" presetSubtype="272" fill="hold" nodeType="afterEffect">
                                  <p:stCondLst>
                                    <p:cond delay="1000"/>
                                  </p:stCondLst>
                                  <p:childTnLst>
                                    <p:set>
                                      <p:cBhvr>
                                        <p:cTn id="15" dur="1" fill="hold">
                                          <p:stCondLst>
                                            <p:cond delay="0"/>
                                          </p:stCondLst>
                                        </p:cTn>
                                        <p:tgtEl>
                                          <p:spTgt spid="27653"/>
                                        </p:tgtEl>
                                        <p:attrNameLst>
                                          <p:attrName>style.visibility</p:attrName>
                                        </p:attrNameLst>
                                      </p:cBhvr>
                                      <p:to>
                                        <p:strVal val="visible"/>
                                      </p:to>
                                    </p:set>
                                    <p:anim calcmode="lin" valueType="num">
                                      <p:cBhvr>
                                        <p:cTn id="16" dur="500" fill="hold"/>
                                        <p:tgtEl>
                                          <p:spTgt spid="27653"/>
                                        </p:tgtEl>
                                        <p:attrNameLst>
                                          <p:attrName>ppt_w</p:attrName>
                                        </p:attrNameLst>
                                      </p:cBhvr>
                                      <p:tavLst>
                                        <p:tav tm="0">
                                          <p:val>
                                            <p:strVal val="2/3*#ppt_w"/>
                                          </p:val>
                                        </p:tav>
                                        <p:tav tm="100000">
                                          <p:val>
                                            <p:strVal val="#ppt_w"/>
                                          </p:val>
                                        </p:tav>
                                      </p:tavLst>
                                    </p:anim>
                                    <p:anim calcmode="lin" valueType="num">
                                      <p:cBhvr>
                                        <p:cTn id="17" dur="500" fill="hold"/>
                                        <p:tgtEl>
                                          <p:spTgt spid="27653"/>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2000"/>
                            </p:stCondLst>
                            <p:childTnLst>
                              <p:par>
                                <p:cTn id="19" presetID="3" presetClass="entr" presetSubtype="10" fill="hold" nodeType="afterEffect">
                                  <p:stCondLst>
                                    <p:cond delay="2000"/>
                                  </p:stCondLst>
                                  <p:childTnLst>
                                    <p:set>
                                      <p:cBhvr>
                                        <p:cTn id="20" dur="1" fill="hold">
                                          <p:stCondLst>
                                            <p:cond delay="0"/>
                                          </p:stCondLst>
                                        </p:cTn>
                                        <p:tgtEl>
                                          <p:spTgt spid="27660"/>
                                        </p:tgtEl>
                                        <p:attrNameLst>
                                          <p:attrName>style.visibility</p:attrName>
                                        </p:attrNameLst>
                                      </p:cBhvr>
                                      <p:to>
                                        <p:strVal val="visible"/>
                                      </p:to>
                                    </p:set>
                                    <p:animEffect transition="in" filter="blinds(horizontal)">
                                      <p:cBhvr>
                                        <p:cTn id="21" dur="500"/>
                                        <p:tgtEl>
                                          <p:spTgt spid="27660"/>
                                        </p:tgtEl>
                                      </p:cBhvr>
                                    </p:animEffect>
                                  </p:childTnLst>
                                </p:cTn>
                              </p:par>
                            </p:childTnLst>
                          </p:cTn>
                        </p:par>
                        <p:par>
                          <p:cTn id="22" fill="hold" nodeType="afterGroup">
                            <p:stCondLst>
                              <p:cond delay="4500"/>
                            </p:stCondLst>
                            <p:childTnLst>
                              <p:par>
                                <p:cTn id="23" presetID="3" presetClass="entr" presetSubtype="10" fill="hold" nodeType="afterEffect">
                                  <p:stCondLst>
                                    <p:cond delay="2000"/>
                                  </p:stCondLst>
                                  <p:childTnLst>
                                    <p:set>
                                      <p:cBhvr>
                                        <p:cTn id="24" dur="1" fill="hold">
                                          <p:stCondLst>
                                            <p:cond delay="0"/>
                                          </p:stCondLst>
                                        </p:cTn>
                                        <p:tgtEl>
                                          <p:spTgt spid="27657"/>
                                        </p:tgtEl>
                                        <p:attrNameLst>
                                          <p:attrName>style.visibility</p:attrName>
                                        </p:attrNameLst>
                                      </p:cBhvr>
                                      <p:to>
                                        <p:strVal val="visible"/>
                                      </p:to>
                                    </p:set>
                                    <p:animEffect transition="in" filter="blinds(horizontal)">
                                      <p:cBhvr>
                                        <p:cTn id="25"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tr-TR" dirty="0"/>
              <a:t>OLS: Example</a:t>
            </a:r>
            <a:r>
              <a:rPr lang="tr-TR" altLang="tr-TR" dirty="0"/>
              <a:t> (First </a:t>
            </a:r>
            <a:r>
              <a:rPr lang="tr-TR" altLang="tr-TR" dirty="0" err="1"/>
              <a:t>way</a:t>
            </a:r>
            <a:r>
              <a:rPr lang="tr-TR" altLang="tr-TR" dirty="0"/>
              <a:t>)</a:t>
            </a:r>
            <a:r>
              <a:rPr lang="en-US" altLang="tr-TR" dirty="0"/>
              <a:t> </a:t>
            </a:r>
          </a:p>
        </p:txBody>
      </p:sp>
      <p:sp>
        <p:nvSpPr>
          <p:cNvPr id="30724" name="Rectangle 110"/>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0725" name="Rectangle 112"/>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0726" name="Rectangle 114"/>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0727" name="Rectangle 116"/>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0728" name="Rectangle 118"/>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482728" name="Group 424"/>
          <p:cNvGraphicFramePr>
            <a:graphicFrameLocks noGrp="1"/>
          </p:cNvGraphicFramePr>
          <p:nvPr>
            <p:ph idx="1"/>
          </p:nvPr>
        </p:nvGraphicFramePr>
        <p:xfrm>
          <a:off x="609600" y="1447800"/>
          <a:ext cx="7924800" cy="3097215"/>
        </p:xfrm>
        <a:graphic>
          <a:graphicData uri="http://schemas.openxmlformats.org/drawingml/2006/table">
            <a:tbl>
              <a:tblPr/>
              <a:tblGrid>
                <a:gridCol w="1058863">
                  <a:extLst>
                    <a:ext uri="{9D8B030D-6E8A-4147-A177-3AD203B41FA5}">
                      <a16:colId xmlns:a16="http://schemas.microsoft.com/office/drawing/2014/main" val="20000"/>
                    </a:ext>
                  </a:extLst>
                </a:gridCol>
                <a:gridCol w="1060450">
                  <a:extLst>
                    <a:ext uri="{9D8B030D-6E8A-4147-A177-3AD203B41FA5}">
                      <a16:colId xmlns:a16="http://schemas.microsoft.com/office/drawing/2014/main" val="20001"/>
                    </a:ext>
                  </a:extLst>
                </a:gridCol>
                <a:gridCol w="1058862">
                  <a:extLst>
                    <a:ext uri="{9D8B030D-6E8A-4147-A177-3AD203B41FA5}">
                      <a16:colId xmlns:a16="http://schemas.microsoft.com/office/drawing/2014/main" val="20002"/>
                    </a:ext>
                  </a:extLst>
                </a:gridCol>
                <a:gridCol w="1060450">
                  <a:extLst>
                    <a:ext uri="{9D8B030D-6E8A-4147-A177-3AD203B41FA5}">
                      <a16:colId xmlns:a16="http://schemas.microsoft.com/office/drawing/2014/main" val="20003"/>
                    </a:ext>
                  </a:extLst>
                </a:gridCol>
                <a:gridCol w="1058863">
                  <a:extLst>
                    <a:ext uri="{9D8B030D-6E8A-4147-A177-3AD203B41FA5}">
                      <a16:colId xmlns:a16="http://schemas.microsoft.com/office/drawing/2014/main" val="20004"/>
                    </a:ext>
                  </a:extLst>
                </a:gridCol>
                <a:gridCol w="1390650">
                  <a:extLst>
                    <a:ext uri="{9D8B030D-6E8A-4147-A177-3AD203B41FA5}">
                      <a16:colId xmlns:a16="http://schemas.microsoft.com/office/drawing/2014/main" val="20005"/>
                    </a:ext>
                  </a:extLst>
                </a:gridCol>
                <a:gridCol w="1236662">
                  <a:extLst>
                    <a:ext uri="{9D8B030D-6E8A-4147-A177-3AD203B41FA5}">
                      <a16:colId xmlns:a16="http://schemas.microsoft.com/office/drawing/2014/main" val="20006"/>
                    </a:ext>
                  </a:extLst>
                </a:gridCol>
              </a:tblGrid>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dirty="0">
                          <a:ln>
                            <a:noFill/>
                          </a:ln>
                          <a:solidFill>
                            <a:schemeClr val="tx1"/>
                          </a:solidFill>
                          <a:effectLst/>
                          <a:latin typeface="Arial" charset="0"/>
                          <a:cs typeface="Arial" charset="0"/>
                        </a:rPr>
                        <a:t>No</a:t>
                      </a:r>
                      <a:endParaRPr kumimoji="0" lang="en-US" altLang="tr-TR" sz="1600" b="0" i="0" u="none" strike="noStrike" cap="none" normalizeH="0" baseline="0" dirty="0">
                        <a:ln>
                          <a:noFill/>
                        </a:ln>
                        <a:solidFill>
                          <a:schemeClr val="tx1"/>
                        </a:solidFill>
                        <a:effectLst/>
                        <a:latin typeface="Arial" charset="0"/>
                        <a:cs typeface="Arial" charset="0"/>
                      </a:endParaRPr>
                    </a:p>
                  </a:txBody>
                  <a:tcPr marT="45729" marB="45729" anchor="b" horzOverflow="overflow">
                    <a:lnL cap="flat">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y</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x-xbar</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dirty="0">
                          <a:ln>
                            <a:noFill/>
                          </a:ln>
                          <a:solidFill>
                            <a:schemeClr val="tx1"/>
                          </a:solidFill>
                          <a:effectLst/>
                          <a:latin typeface="Arial" charset="0"/>
                          <a:cs typeface="Arial" charset="0"/>
                        </a:rPr>
                        <a:t>y-</a:t>
                      </a:r>
                      <a:r>
                        <a:rPr kumimoji="0" lang="en-US" altLang="tr-TR" sz="1600" b="1" i="0" u="none" strike="noStrike" cap="none" normalizeH="0" baseline="0" dirty="0" err="1">
                          <a:ln>
                            <a:noFill/>
                          </a:ln>
                          <a:solidFill>
                            <a:schemeClr val="tx1"/>
                          </a:solidFill>
                          <a:effectLst/>
                          <a:latin typeface="Arial" charset="0"/>
                          <a:cs typeface="Arial" charset="0"/>
                        </a:rPr>
                        <a:t>ybar</a:t>
                      </a:r>
                      <a:endParaRPr kumimoji="0" lang="en-US" altLang="tr-TR" sz="1600" b="0" i="0" u="none" strike="noStrike" cap="none" normalizeH="0" baseline="0" dirty="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(x-xb)(y-yb)</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(x-xbar)^2</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cap="flat">
                      <a:noFill/>
                    </a:lnR>
                    <a:lnT cap="flat">
                      <a:noFill/>
                    </a:lnT>
                    <a:lnB>
                      <a:noFill/>
                    </a:lnB>
                    <a:lnTlToBr>
                      <a:noFill/>
                    </a:lnTlToBr>
                    <a:lnBlToTr>
                      <a:noFill/>
                    </a:lnBlToTr>
                    <a:solidFill>
                      <a:srgbClr val="FFFF99"/>
                    </a:solidFill>
                  </a:tcPr>
                </a:tc>
                <a:extLst>
                  <a:ext uri="{0D108BD9-81ED-4DB2-BD59-A6C34878D82A}">
                    <a16:rowId xmlns:a16="http://schemas.microsoft.com/office/drawing/2014/main" val="10000"/>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dirty="0">
                          <a:ln>
                            <a:noFill/>
                          </a:ln>
                          <a:solidFill>
                            <a:schemeClr val="tx1"/>
                          </a:solidFill>
                          <a:effectLst/>
                          <a:latin typeface="Arial" charset="0"/>
                          <a:cs typeface="Arial" charset="0"/>
                        </a:rPr>
                        <a:t>43</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128</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-14.5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-8.5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123.25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210.25</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1"/>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48</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-9.5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-16.5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156.75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90.25</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2"/>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56</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135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2.25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2.25</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3"/>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61</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143</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22.75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12.25</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4"/>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67</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141</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9.5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42.75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90.25</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5"/>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70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152</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193.75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156.25</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6"/>
                  </a:ext>
                </a:extLst>
              </a:tr>
              <a:tr h="414423">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Mean</a:t>
                      </a:r>
                    </a:p>
                  </a:txBody>
                  <a:tcPr marT="45729" marB="45729" anchor="b" horzOverflow="overflow">
                    <a:lnL cap="flat">
                      <a:noFill/>
                    </a:lnL>
                    <a:lnR>
                      <a:noFill/>
                    </a:lnR>
                    <a:ln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57.5</a:t>
                      </a:r>
                    </a:p>
                  </a:txBody>
                  <a:tcPr marT="45729" marB="45729" anchor="b" horzOverflow="overflow">
                    <a:lnL>
                      <a:noFill/>
                    </a:lnL>
                    <a:lnR>
                      <a:noFill/>
                    </a:lnR>
                    <a:ln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136.5</a:t>
                      </a:r>
                    </a:p>
                  </a:txBody>
                  <a:tcPr marT="45729" marB="45729" anchor="b" horzOverflow="overflow">
                    <a:lnL>
                      <a:noFill/>
                    </a:lnL>
                    <a:lnR>
                      <a:noFill/>
                    </a:lnR>
                    <a:ln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Sum</a:t>
                      </a:r>
                    </a:p>
                  </a:txBody>
                  <a:tcPr marT="45729" marB="45729" anchor="b" horzOverflow="overflow">
                    <a:lnL cap="flat">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345</a:t>
                      </a:r>
                    </a:p>
                  </a:txBody>
                  <a:tcPr marT="45729" marB="45729" anchor="b" horzOverflow="overflow">
                    <a:lnL>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819</a:t>
                      </a:r>
                    </a:p>
                  </a:txBody>
                  <a:tcPr marT="45729" marB="45729" anchor="b" horzOverflow="overflow">
                    <a:lnL>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 </a:t>
                      </a:r>
                    </a:p>
                  </a:txBody>
                  <a:tcPr marT="45729" marB="45729" anchor="b" horzOverflow="overflow">
                    <a:lnL>
                      <a:noFill/>
                    </a:lnL>
                    <a:lnR>
                      <a:noFill/>
                    </a:lnR>
                    <a:lnT>
                      <a:noFill/>
                    </a:lnT>
                    <a:lnB cap="flat">
                      <a:noFill/>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 </a:t>
                      </a:r>
                    </a:p>
                  </a:txBody>
                  <a:tcPr marT="45729" marB="45729" anchor="b" horzOverflow="overflow">
                    <a:lnL>
                      <a:noFill/>
                    </a:lnL>
                    <a:lnR>
                      <a:noFill/>
                    </a:lnR>
                    <a:lnT>
                      <a:noFill/>
                    </a:lnT>
                    <a:lnB cap="flat">
                      <a:noFill/>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541.5</a:t>
                      </a:r>
                    </a:p>
                  </a:txBody>
                  <a:tcPr marT="45729" marB="45729" anchor="b" horzOverflow="overflow">
                    <a:lnL>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561.5</a:t>
                      </a:r>
                    </a:p>
                  </a:txBody>
                  <a:tcPr marT="45729" marB="45729" anchor="b" horzOverflow="overflow">
                    <a:lnL>
                      <a:noFill/>
                    </a:lnL>
                    <a:lnR cap="flat">
                      <a:noFill/>
                    </a:lnR>
                    <a:lnT>
                      <a:noFill/>
                    </a:lnT>
                    <a:lnB cap="flat">
                      <a:noFill/>
                    </a:lnB>
                    <a:lnTlToBr>
                      <a:noFill/>
                    </a:lnTlToBr>
                    <a:lnBlToTr>
                      <a:noFill/>
                    </a:lnBlToTr>
                    <a:solidFill>
                      <a:srgbClr val="FFFF99"/>
                    </a:solidFill>
                  </a:tcPr>
                </a:tc>
                <a:extLst>
                  <a:ext uri="{0D108BD9-81ED-4DB2-BD59-A6C34878D82A}">
                    <a16:rowId xmlns:a16="http://schemas.microsoft.com/office/drawing/2014/main" val="10008"/>
                  </a:ext>
                </a:extLst>
              </a:tr>
            </a:tbl>
          </a:graphicData>
        </a:graphic>
      </p:graphicFrame>
      <p:sp>
        <p:nvSpPr>
          <p:cNvPr id="30793" name="Rectangle 426"/>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30794" name="Object 425"/>
          <p:cNvGraphicFramePr>
            <a:graphicFrameLocks noChangeAspect="1"/>
          </p:cNvGraphicFramePr>
          <p:nvPr/>
        </p:nvGraphicFramePr>
        <p:xfrm>
          <a:off x="914400" y="5638800"/>
          <a:ext cx="6161088" cy="457200"/>
        </p:xfrm>
        <a:graphic>
          <a:graphicData uri="http://schemas.openxmlformats.org/presentationml/2006/ole">
            <mc:AlternateContent xmlns:mc="http://schemas.openxmlformats.org/markup-compatibility/2006">
              <mc:Choice xmlns:v="urn:schemas-microsoft-com:vml" Requires="v">
                <p:oleObj name="Equation" r:id="rId3" imgW="2692400" imgH="203200" progId="Equation.3">
                  <p:embed/>
                </p:oleObj>
              </mc:Choice>
              <mc:Fallback>
                <p:oleObj name="Equation" r:id="rId3" imgW="2692400" imgH="203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638800"/>
                        <a:ext cx="6161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95" name="Rectangle 428"/>
          <p:cNvSpPr>
            <a:spLocks noChangeArrowheads="1"/>
          </p:cNvSpPr>
          <p:nvPr/>
        </p:nvSpPr>
        <p:spPr bwMode="auto">
          <a:xfrm>
            <a:off x="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30796" name="Object 427"/>
          <p:cNvGraphicFramePr>
            <a:graphicFrameLocks noChangeAspect="1"/>
          </p:cNvGraphicFramePr>
          <p:nvPr/>
        </p:nvGraphicFramePr>
        <p:xfrm>
          <a:off x="925513" y="4648200"/>
          <a:ext cx="5368925" cy="912813"/>
        </p:xfrm>
        <a:graphic>
          <a:graphicData uri="http://schemas.openxmlformats.org/presentationml/2006/ole">
            <mc:AlternateContent xmlns:mc="http://schemas.openxmlformats.org/markup-compatibility/2006">
              <mc:Choice xmlns:v="urn:schemas-microsoft-com:vml" Requires="v">
                <p:oleObj name="Denklem" r:id="rId5" imgW="2857320" imgH="482400" progId="Equation.3">
                  <p:embed/>
                </p:oleObj>
              </mc:Choice>
              <mc:Fallback>
                <p:oleObj name="Denklem" r:id="rId5" imgW="285732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5513" y="4648200"/>
                        <a:ext cx="53689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303425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tr-TR"/>
              <a:t>OLS: Example </a:t>
            </a:r>
            <a:r>
              <a:rPr lang="tr-TR" altLang="tr-TR"/>
              <a:t>(Second way)</a:t>
            </a:r>
            <a:endParaRPr lang="en-US" altLang="tr-TR">
              <a:solidFill>
                <a:srgbClr val="CC0000"/>
              </a:solidFill>
            </a:endParaRPr>
          </a:p>
        </p:txBody>
      </p:sp>
      <p:sp>
        <p:nvSpPr>
          <p:cNvPr id="31748" name="Rectangle 54"/>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1749" name="Rectangle 55"/>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1750" name="Rectangle 56"/>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1751" name="Rectangle 57"/>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31752" name="Object 58"/>
          <p:cNvGraphicFramePr>
            <a:graphicFrameLocks noChangeAspect="1"/>
          </p:cNvGraphicFramePr>
          <p:nvPr/>
        </p:nvGraphicFramePr>
        <p:xfrm>
          <a:off x="1143000" y="5562600"/>
          <a:ext cx="5265738" cy="639763"/>
        </p:xfrm>
        <a:graphic>
          <a:graphicData uri="http://schemas.openxmlformats.org/presentationml/2006/ole">
            <mc:AlternateContent xmlns:mc="http://schemas.openxmlformats.org/markup-compatibility/2006">
              <mc:Choice xmlns:v="urn:schemas-microsoft-com:vml" Requires="v">
                <p:oleObj name="Equation" r:id="rId3" imgW="4152900" imgH="508000" progId="Equation.3">
                  <p:embed/>
                </p:oleObj>
              </mc:Choice>
              <mc:Fallback>
                <p:oleObj name="Equation" r:id="rId3" imgW="41529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5562600"/>
                        <a:ext cx="52657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3" name="Rectangle 59"/>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graphicFrame>
        <p:nvGraphicFramePr>
          <p:cNvPr id="31754" name="Object 60"/>
          <p:cNvGraphicFramePr>
            <a:graphicFrameLocks noChangeAspect="1"/>
          </p:cNvGraphicFramePr>
          <p:nvPr/>
        </p:nvGraphicFramePr>
        <p:xfrm>
          <a:off x="1143000" y="4800600"/>
          <a:ext cx="4295775" cy="639763"/>
        </p:xfrm>
        <a:graphic>
          <a:graphicData uri="http://schemas.openxmlformats.org/presentationml/2006/ole">
            <mc:AlternateContent xmlns:mc="http://schemas.openxmlformats.org/markup-compatibility/2006">
              <mc:Choice xmlns:v="urn:schemas-microsoft-com:vml" Requires="v">
                <p:oleObj name="Equation" r:id="rId5" imgW="3390900" imgH="508000" progId="Equation.3">
                  <p:embed/>
                </p:oleObj>
              </mc:Choice>
              <mc:Fallback>
                <p:oleObj name="Equation" r:id="rId5" imgW="33909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800600"/>
                        <a:ext cx="4295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5781" name="Group 165"/>
          <p:cNvGraphicFramePr>
            <a:graphicFrameLocks noGrp="1"/>
          </p:cNvGraphicFramePr>
          <p:nvPr>
            <p:ph idx="1"/>
          </p:nvPr>
        </p:nvGraphicFramePr>
        <p:xfrm>
          <a:off x="609600" y="1600200"/>
          <a:ext cx="7924800" cy="3106741"/>
        </p:xfrm>
        <a:graphic>
          <a:graphicData uri="http://schemas.openxmlformats.org/drawingml/2006/table">
            <a:tbl>
              <a:tblPr/>
              <a:tblGrid>
                <a:gridCol w="1349375">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3062">
                  <a:extLst>
                    <a:ext uri="{9D8B030D-6E8A-4147-A177-3AD203B41FA5}">
                      <a16:colId xmlns:a16="http://schemas.microsoft.com/office/drawing/2014/main" val="20003"/>
                    </a:ext>
                  </a:extLst>
                </a:gridCol>
                <a:gridCol w="1644650">
                  <a:extLst>
                    <a:ext uri="{9D8B030D-6E8A-4147-A177-3AD203B41FA5}">
                      <a16:colId xmlns:a16="http://schemas.microsoft.com/office/drawing/2014/main" val="20004"/>
                    </a:ext>
                  </a:extLst>
                </a:gridCol>
              </a:tblGrid>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No</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cap="flat">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y</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xy</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cap="fla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1" i="0" u="none" strike="noStrike" cap="none" normalizeH="0" baseline="0">
                          <a:ln>
                            <a:noFill/>
                          </a:ln>
                          <a:solidFill>
                            <a:schemeClr val="tx1"/>
                          </a:solidFill>
                          <a:effectLst/>
                          <a:latin typeface="Arial" charset="0"/>
                          <a:cs typeface="Arial" charset="0"/>
                        </a:rPr>
                        <a:t>x^2</a:t>
                      </a:r>
                      <a:endParaRPr kumimoji="0" lang="en-US"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cap="flat">
                      <a:noFill/>
                    </a:lnR>
                    <a:lnT cap="flat">
                      <a:noFill/>
                    </a:lnT>
                    <a:lnB>
                      <a:noFill/>
                    </a:lnB>
                    <a:lnTlToBr>
                      <a:noFill/>
                    </a:lnTlToBr>
                    <a:lnBlToTr>
                      <a:noFill/>
                    </a:lnBlToTr>
                    <a:solidFill>
                      <a:srgbClr val="FFFF99"/>
                    </a:solidFill>
                  </a:tcPr>
                </a:tc>
                <a:extLst>
                  <a:ext uri="{0D108BD9-81ED-4DB2-BD59-A6C34878D82A}">
                    <a16:rowId xmlns:a16="http://schemas.microsoft.com/office/drawing/2014/main" val="10000"/>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43</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128</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5504</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1849</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1"/>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48</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120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5760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2304</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2"/>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56</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135</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7560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3136</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3"/>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61</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143</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8723</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3721</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4"/>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67</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141</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9447</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4489</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5"/>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6</a:t>
                      </a:r>
                    </a:p>
                  </a:txBody>
                  <a:tcPr marT="45729" marB="45729" anchor="b" horzOverflow="overflow">
                    <a:lnL cap="flat">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70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152</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10640</a:t>
                      </a:r>
                    </a:p>
                  </a:txBody>
                  <a:tcPr marT="45729" marB="45729" anchor="b" horzOverflow="overflow">
                    <a:lnL>
                      <a:noFill/>
                    </a:lnL>
                    <a:lnR>
                      <a:noFill/>
                    </a:lnR>
                    <a:lnT>
                      <a:noFill/>
                    </a:lnT>
                    <a:lnB>
                      <a:noFill/>
                    </a:lnB>
                    <a:lnTlToBr>
                      <a:noFill/>
                    </a:lnTlToBr>
                    <a:lnBlToTr>
                      <a:noFill/>
                    </a:lnBlToTr>
                    <a:solidFill>
                      <a:srgbClr val="FFFFCC"/>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4900</a:t>
                      </a:r>
                    </a:p>
                  </a:txBody>
                  <a:tcPr marT="45729" marB="45729" anchor="b" horzOverflow="overflow">
                    <a:lnL>
                      <a:noFill/>
                    </a:lnL>
                    <a:lnR cap="flat">
                      <a:noFill/>
                    </a:lnR>
                    <a:lnT>
                      <a:noFill/>
                    </a:lnT>
                    <a:lnB>
                      <a:noFill/>
                    </a:lnB>
                    <a:lnTlToBr>
                      <a:noFill/>
                    </a:lnTlToBr>
                    <a:lnBlToTr>
                      <a:noFill/>
                    </a:lnBlToTr>
                    <a:solidFill>
                      <a:srgbClr val="FFFFCC"/>
                    </a:solidFill>
                  </a:tcPr>
                </a:tc>
                <a:extLst>
                  <a:ext uri="{0D108BD9-81ED-4DB2-BD59-A6C34878D82A}">
                    <a16:rowId xmlns:a16="http://schemas.microsoft.com/office/drawing/2014/main" val="10006"/>
                  </a:ext>
                </a:extLst>
              </a:tr>
              <a:tr h="4239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Mean</a:t>
                      </a:r>
                    </a:p>
                  </a:txBody>
                  <a:tcPr marT="45729" marB="45729" anchor="b" horzOverflow="overflow">
                    <a:lnL cap="flat">
                      <a:noFill/>
                    </a:lnL>
                    <a:lnR>
                      <a:noFill/>
                    </a:lnR>
                    <a:ln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57.5</a:t>
                      </a:r>
                    </a:p>
                  </a:txBody>
                  <a:tcPr marT="45729" marB="45729" anchor="b" horzOverflow="overflow">
                    <a:lnL>
                      <a:noFill/>
                    </a:lnL>
                    <a:lnR>
                      <a:noFill/>
                    </a:lnR>
                    <a:ln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136.5</a:t>
                      </a:r>
                    </a:p>
                  </a:txBody>
                  <a:tcPr marT="45729" marB="45729" anchor="b" horzOverflow="overflow">
                    <a:lnL>
                      <a:noFill/>
                    </a:lnL>
                    <a:lnR>
                      <a:noFill/>
                    </a:lnR>
                    <a:lnT>
                      <a:noFill/>
                    </a:lnT>
                    <a:lnB>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tr-TR" altLang="tr-TR" sz="1600" b="0" i="0" u="none" strike="noStrike" cap="none" normalizeH="0" baseline="0">
                        <a:ln>
                          <a:noFill/>
                        </a:ln>
                        <a:solidFill>
                          <a:schemeClr val="tx1"/>
                        </a:solidFill>
                        <a:effectLst/>
                        <a:latin typeface="Arial" charset="0"/>
                        <a:cs typeface="Arial" charset="0"/>
                      </a:endParaRPr>
                    </a:p>
                  </a:txBody>
                  <a:tcPr marT="45729" marB="45729"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35349">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Sum</a:t>
                      </a:r>
                    </a:p>
                  </a:txBody>
                  <a:tcPr marT="45729" marB="45729" anchor="b" horzOverflow="overflow">
                    <a:lnL cap="flat">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345</a:t>
                      </a:r>
                    </a:p>
                  </a:txBody>
                  <a:tcPr marT="45729" marB="45729" anchor="b" horzOverflow="overflow">
                    <a:lnL>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819</a:t>
                      </a:r>
                    </a:p>
                  </a:txBody>
                  <a:tcPr marT="45729" marB="45729" anchor="b" horzOverflow="overflow">
                    <a:lnL>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47634</a:t>
                      </a:r>
                    </a:p>
                  </a:txBody>
                  <a:tcPr marT="45729" marB="45729" anchor="b" horzOverflow="overflow">
                    <a:lnL>
                      <a:noFill/>
                    </a:lnL>
                    <a:lnR>
                      <a:noFill/>
                    </a:lnR>
                    <a:lnT>
                      <a:noFill/>
                    </a:lnT>
                    <a:lnB cap="flat">
                      <a:noFill/>
                    </a:lnB>
                    <a:lnTlToBr>
                      <a:noFill/>
                    </a:lnTlToBr>
                    <a:lnBlToTr>
                      <a:noFill/>
                    </a:lnBlToTr>
                    <a:solidFill>
                      <a:srgbClr val="FFFF99"/>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cs typeface="Arial" charset="0"/>
                        </a:defRPr>
                      </a:lvl1pPr>
                      <a:lvl2pPr>
                        <a:spcBef>
                          <a:spcPct val="20000"/>
                        </a:spcBef>
                        <a:buClr>
                          <a:schemeClr val="accent1"/>
                        </a:buClr>
                        <a:buSzPct val="70000"/>
                        <a:buFont typeface="Wingdings" pitchFamily="2" charset="2"/>
                        <a:defRPr sz="2400">
                          <a:solidFill>
                            <a:schemeClr val="tx1"/>
                          </a:solidFill>
                          <a:latin typeface="Arial" charset="0"/>
                          <a:cs typeface="Arial" charset="0"/>
                        </a:defRPr>
                      </a:lvl2pPr>
                      <a:lvl3pPr>
                        <a:spcBef>
                          <a:spcPct val="20000"/>
                        </a:spcBef>
                        <a:buClr>
                          <a:schemeClr val="bg2"/>
                        </a:buClr>
                        <a:buSzPct val="65000"/>
                        <a:buFont typeface="Wingdings" pitchFamily="2" charset="2"/>
                        <a:defRPr sz="2000">
                          <a:solidFill>
                            <a:schemeClr val="tx1"/>
                          </a:solidFill>
                          <a:latin typeface="Arial" charset="0"/>
                          <a:cs typeface="Arial" charset="0"/>
                        </a:defRPr>
                      </a:lvl3pPr>
                      <a:lvl4pPr>
                        <a:spcBef>
                          <a:spcPct val="20000"/>
                        </a:spcBef>
                        <a:buClr>
                          <a:schemeClr val="hlink"/>
                        </a:buClr>
                        <a:buSzPct val="60000"/>
                        <a:buFont typeface="Wingdings" pitchFamily="2" charset="2"/>
                        <a:defRPr>
                          <a:solidFill>
                            <a:schemeClr val="tx1"/>
                          </a:solidFill>
                          <a:latin typeface="Arial" charset="0"/>
                          <a:cs typeface="Arial" charset="0"/>
                        </a:defRPr>
                      </a:lvl4pPr>
                      <a:lvl5pPr>
                        <a:spcBef>
                          <a:spcPct val="20000"/>
                        </a:spcBef>
                        <a:buClr>
                          <a:schemeClr val="bg2"/>
                        </a:buClr>
                        <a:buSzPct val="40000"/>
                        <a:buFont typeface="Wingdings" pitchFamily="2" charset="2"/>
                        <a:defRPr>
                          <a:solidFill>
                            <a:schemeClr val="tx1"/>
                          </a:solidFill>
                          <a:latin typeface="Arial" charset="0"/>
                          <a:cs typeface="Arial" charset="0"/>
                        </a:defRPr>
                      </a:lvl5pPr>
                      <a:lvl6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6pPr>
                      <a:lvl7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7pPr>
                      <a:lvl8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8pPr>
                      <a:lvl9pPr fontAlgn="base">
                        <a:spcBef>
                          <a:spcPct val="20000"/>
                        </a:spcBef>
                        <a:spcAft>
                          <a:spcPct val="0"/>
                        </a:spcAft>
                        <a:buClr>
                          <a:schemeClr val="bg2"/>
                        </a:buClr>
                        <a:buSzPct val="40000"/>
                        <a:buFont typeface="Wingdings" pitchFamily="2" charset="2"/>
                        <a:defRPr>
                          <a:solidFill>
                            <a:schemeClr val="tx1"/>
                          </a:solidFill>
                          <a:latin typeface="Arial" charset="0"/>
                          <a:cs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tr-TR" sz="1600" b="0" i="0" u="none" strike="noStrike" cap="none" normalizeH="0" baseline="0">
                          <a:ln>
                            <a:noFill/>
                          </a:ln>
                          <a:solidFill>
                            <a:schemeClr val="tx1"/>
                          </a:solidFill>
                          <a:effectLst/>
                          <a:latin typeface="Arial" charset="0"/>
                          <a:cs typeface="Arial" charset="0"/>
                        </a:rPr>
                        <a:t>20399</a:t>
                      </a:r>
                    </a:p>
                  </a:txBody>
                  <a:tcPr marT="45729" marB="45729" anchor="b" horzOverflow="overflow">
                    <a:lnL>
                      <a:noFill/>
                    </a:lnL>
                    <a:lnR cap="flat">
                      <a:noFill/>
                    </a:lnR>
                    <a:lnT>
                      <a:noFill/>
                    </a:lnT>
                    <a:lnB cap="flat">
                      <a:noFill/>
                    </a:lnB>
                    <a:lnTlToBr>
                      <a:noFill/>
                    </a:lnTlToBr>
                    <a:lnBlToTr>
                      <a:noFill/>
                    </a:lnBlToTr>
                    <a:solidFill>
                      <a:srgbClr val="FFFF99"/>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8875748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altLang="tr-TR"/>
              <a:t>OLS</a:t>
            </a:r>
          </a:p>
        </p:txBody>
      </p:sp>
      <p:sp>
        <p:nvSpPr>
          <p:cNvPr id="32772" name="Rectangle 4"/>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3" name="Rectangle 6"/>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4" name="Rectangle 8"/>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5" name="Rectangle 9"/>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6" name="Rectangle 11"/>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7" name="Rectangle 13"/>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8" name="Rectangle 1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sp>
        <p:nvSpPr>
          <p:cNvPr id="32779" name="Rectangle 17"/>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p:txBody>
      </p:sp>
      <p:pic>
        <p:nvPicPr>
          <p:cNvPr id="3278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371600"/>
            <a:ext cx="6705600"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57281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altLang="tr-TR"/>
              <a:t>How to interpret b?</a:t>
            </a:r>
          </a:p>
        </p:txBody>
      </p:sp>
      <p:sp>
        <p:nvSpPr>
          <p:cNvPr id="33796" name="Rectangle 3"/>
          <p:cNvSpPr>
            <a:spLocks noGrp="1" noChangeArrowheads="1"/>
          </p:cNvSpPr>
          <p:nvPr>
            <p:ph type="body" idx="1"/>
          </p:nvPr>
        </p:nvSpPr>
        <p:spPr/>
        <p:txBody>
          <a:bodyPr/>
          <a:lstStyle/>
          <a:p>
            <a:pPr eaLnBrk="1" hangingPunct="1">
              <a:lnSpc>
                <a:spcPct val="90000"/>
              </a:lnSpc>
            </a:pPr>
            <a:r>
              <a:rPr lang="en-US" altLang="tr-TR" sz="2400" dirty="0">
                <a:latin typeface="Arial" pitchFamily="34" charset="0"/>
                <a:cs typeface="Arial" pitchFamily="34" charset="0"/>
              </a:rPr>
              <a:t>For unit increase in x, the expected change in y is b, </a:t>
            </a:r>
            <a:r>
              <a:rPr lang="en-US" altLang="tr-TR" sz="2400" dirty="0">
                <a:solidFill>
                  <a:srgbClr val="A50021"/>
                </a:solidFill>
                <a:latin typeface="Arial" pitchFamily="34" charset="0"/>
                <a:cs typeface="Arial" pitchFamily="34" charset="0"/>
              </a:rPr>
              <a:t>holding other things (variables) constant</a:t>
            </a:r>
            <a:r>
              <a:rPr lang="en-US" altLang="tr-TR" sz="2400" dirty="0">
                <a:latin typeface="Arial" pitchFamily="34" charset="0"/>
                <a:cs typeface="Arial" pitchFamily="34" charset="0"/>
              </a:rPr>
              <a:t>.</a:t>
            </a:r>
          </a:p>
          <a:p>
            <a:pPr eaLnBrk="1" hangingPunct="1">
              <a:lnSpc>
                <a:spcPct val="90000"/>
              </a:lnSpc>
            </a:pPr>
            <a:endParaRPr lang="tr-TR" altLang="tr-TR" sz="2400" dirty="0">
              <a:latin typeface="Arial" pitchFamily="34" charset="0"/>
              <a:cs typeface="Arial" pitchFamily="34" charset="0"/>
            </a:endParaRPr>
          </a:p>
          <a:p>
            <a:pPr eaLnBrk="1" hangingPunct="1">
              <a:lnSpc>
                <a:spcPct val="90000"/>
              </a:lnSpc>
            </a:pPr>
            <a:r>
              <a:rPr lang="en-US" altLang="tr-TR" sz="2400" dirty="0">
                <a:latin typeface="Arial" pitchFamily="34" charset="0"/>
                <a:cs typeface="Arial" pitchFamily="34" charset="0"/>
              </a:rPr>
              <a:t>For unit increase in x, we expect that y increases by b, </a:t>
            </a:r>
            <a:r>
              <a:rPr lang="en-US" altLang="tr-TR" sz="2400" dirty="0">
                <a:solidFill>
                  <a:srgbClr val="A50021"/>
                </a:solidFill>
                <a:latin typeface="Arial" pitchFamily="34" charset="0"/>
                <a:cs typeface="Arial" pitchFamily="34" charset="0"/>
              </a:rPr>
              <a:t>holding other things (variables) constant</a:t>
            </a:r>
            <a:r>
              <a:rPr lang="en-US" altLang="tr-TR" sz="2400" dirty="0">
                <a:latin typeface="Arial" pitchFamily="34" charset="0"/>
                <a:cs typeface="Arial" pitchFamily="34" charset="0"/>
              </a:rPr>
              <a:t>.</a:t>
            </a:r>
          </a:p>
          <a:p>
            <a:pPr eaLnBrk="1" hangingPunct="1">
              <a:lnSpc>
                <a:spcPct val="90000"/>
              </a:lnSpc>
            </a:pPr>
            <a:endParaRPr lang="tr-TR" altLang="tr-TR" sz="2400" dirty="0">
              <a:latin typeface="Arial" pitchFamily="34" charset="0"/>
              <a:cs typeface="Arial" pitchFamily="34" charset="0"/>
            </a:endParaRPr>
          </a:p>
          <a:p>
            <a:pPr eaLnBrk="1" hangingPunct="1">
              <a:lnSpc>
                <a:spcPct val="90000"/>
              </a:lnSpc>
            </a:pPr>
            <a:r>
              <a:rPr lang="en-US" altLang="tr-TR" sz="2400" dirty="0">
                <a:latin typeface="Arial" pitchFamily="34" charset="0"/>
                <a:cs typeface="Arial" pitchFamily="34" charset="0"/>
              </a:rPr>
              <a:t>For unit increase in x, we expect that y increases by .964, holding other variables constant.</a:t>
            </a:r>
          </a:p>
        </p:txBody>
      </p:sp>
    </p:spTree>
    <p:extLst>
      <p:ext uri="{BB962C8B-B14F-4D97-AF65-F5344CB8AC3E}">
        <p14:creationId xmlns:p14="http://schemas.microsoft.com/office/powerpoint/2010/main" val="209726338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8"/>
            <a:ext cx="7543800" cy="85115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tr-TR" sz="3200" dirty="0"/>
              <a:t>Estimated Regression Equation</a:t>
            </a:r>
          </a:p>
        </p:txBody>
      </p:sp>
      <p:graphicFrame>
        <p:nvGraphicFramePr>
          <p:cNvPr id="34819" name="Object 178"/>
          <p:cNvGraphicFramePr>
            <a:graphicFrameLocks noGrp="1" noChangeAspect="1"/>
          </p:cNvGraphicFramePr>
          <p:nvPr>
            <p:ph sz="half" idx="1"/>
          </p:nvPr>
        </p:nvGraphicFramePr>
        <p:xfrm>
          <a:off x="3309938" y="2743200"/>
          <a:ext cx="2219325" cy="877888"/>
        </p:xfrm>
        <a:graphic>
          <a:graphicData uri="http://schemas.openxmlformats.org/presentationml/2006/ole">
            <mc:AlternateContent xmlns:mc="http://schemas.openxmlformats.org/markup-compatibility/2006">
              <mc:Choice xmlns:v="urn:schemas-microsoft-com:vml" Requires="v">
                <p:oleObj name="Equation" r:id="rId3" imgW="1155700" imgH="457200" progId="Equation.3">
                  <p:embed/>
                </p:oleObj>
              </mc:Choice>
              <mc:Fallback>
                <p:oleObj name="Equation" r:id="rId3" imgW="11557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9938" y="2743200"/>
                        <a:ext cx="2219325" cy="877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0" name="Object 181"/>
          <p:cNvGraphicFramePr>
            <a:graphicFrameLocks noGrp="1" noChangeAspect="1"/>
          </p:cNvGraphicFramePr>
          <p:nvPr>
            <p:ph sz="quarter" idx="2"/>
          </p:nvPr>
        </p:nvGraphicFramePr>
        <p:xfrm>
          <a:off x="3244850" y="4495800"/>
          <a:ext cx="3871913" cy="487363"/>
        </p:xfrm>
        <a:graphic>
          <a:graphicData uri="http://schemas.openxmlformats.org/presentationml/2006/ole">
            <mc:AlternateContent xmlns:mc="http://schemas.openxmlformats.org/markup-compatibility/2006">
              <mc:Choice xmlns:v="urn:schemas-microsoft-com:vml" Requires="v">
                <p:oleObj name="Equation" r:id="rId5" imgW="1816100" imgH="228600" progId="Equation.3">
                  <p:embed/>
                </p:oleObj>
              </mc:Choice>
              <mc:Fallback>
                <p:oleObj name="Equation" r:id="rId5" imgW="18161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4850" y="4495800"/>
                        <a:ext cx="38719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967" name="Rectangle 175"/>
          <p:cNvSpPr>
            <a:spLocks noChangeArrowheads="1"/>
          </p:cNvSpPr>
          <p:nvPr/>
        </p:nvSpPr>
        <p:spPr bwMode="auto">
          <a:xfrm>
            <a:off x="685800" y="1981200"/>
            <a:ext cx="718185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2"/>
              </a:buClr>
              <a:buSzPct val="70000"/>
              <a:buFont typeface="Wingdings" pitchFamily="2" charset="2"/>
              <a:buChar char="l"/>
            </a:pPr>
            <a:r>
              <a:rPr lang="en-US" altLang="tr-TR" sz="3000"/>
              <a:t>Slope for the Estimated Regression Equation</a:t>
            </a:r>
            <a:endParaRPr lang="en-US" altLang="tr-TR" sz="3000" i="1"/>
          </a:p>
        </p:txBody>
      </p:sp>
      <p:sp>
        <p:nvSpPr>
          <p:cNvPr id="33968" name="Rectangle 176"/>
          <p:cNvSpPr>
            <a:spLocks noChangeArrowheads="1"/>
          </p:cNvSpPr>
          <p:nvPr/>
        </p:nvSpPr>
        <p:spPr bwMode="auto">
          <a:xfrm>
            <a:off x="609600" y="37338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2"/>
              </a:buClr>
              <a:buSzPct val="70000"/>
              <a:buFont typeface="Wingdings" pitchFamily="2" charset="2"/>
              <a:buChar char="l"/>
            </a:pPr>
            <a:r>
              <a:rPr lang="en-US" altLang="tr-TR" sz="3000" i="1"/>
              <a:t>y</a:t>
            </a:r>
            <a:r>
              <a:rPr lang="en-US" altLang="tr-TR" sz="3000"/>
              <a:t>-Intercept for the Estimated Regression Equation</a:t>
            </a:r>
            <a:endParaRPr lang="en-US" altLang="tr-TR" sz="3000" i="1"/>
          </a:p>
        </p:txBody>
      </p:sp>
      <p:sp>
        <p:nvSpPr>
          <p:cNvPr id="33969" name="Rectangle 177"/>
          <p:cNvSpPr>
            <a:spLocks noChangeArrowheads="1"/>
          </p:cNvSpPr>
          <p:nvPr/>
        </p:nvSpPr>
        <p:spPr bwMode="auto">
          <a:xfrm>
            <a:off x="685800" y="4953000"/>
            <a:ext cx="6648450"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2"/>
              </a:buClr>
              <a:buSzPct val="70000"/>
              <a:buFont typeface="Wingdings" pitchFamily="2" charset="2"/>
              <a:buChar char="l"/>
            </a:pPr>
            <a:r>
              <a:rPr lang="en-US" altLang="tr-TR" sz="3000"/>
              <a:t>Estimated Regression Equation</a:t>
            </a:r>
          </a:p>
        </p:txBody>
      </p:sp>
      <p:sp>
        <p:nvSpPr>
          <p:cNvPr id="33972" name="Rectangle 180"/>
          <p:cNvSpPr>
            <a:spLocks noChangeArrowheads="1"/>
          </p:cNvSpPr>
          <p:nvPr/>
        </p:nvSpPr>
        <p:spPr bwMode="auto">
          <a:xfrm>
            <a:off x="685800" y="1295400"/>
            <a:ext cx="577215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rgbClr val="66FFFF"/>
              </a:buClr>
              <a:buSzPct val="75000"/>
              <a:buFont typeface="Monotype Sorts" pitchFamily="2" charset="2"/>
              <a:buChar char="n"/>
              <a:tabLst>
                <a:tab pos="2114550" algn="ctr"/>
                <a:tab pos="5200650" algn="ctr"/>
              </a:tabLst>
              <a:defRPr/>
            </a:pPr>
            <a:r>
              <a:rPr lang="en-US" sz="2800">
                <a:effectLst>
                  <a:outerShdw blurRad="38100" dist="38100" dir="2700000" algn="tl">
                    <a:srgbClr val="C0C0C0"/>
                  </a:outerShdw>
                </a:effectLst>
                <a:latin typeface="Book Antiqua" pitchFamily="18" charset="0"/>
              </a:rPr>
              <a:t>Example:  Reed Auto Sales</a:t>
            </a:r>
          </a:p>
        </p:txBody>
      </p:sp>
      <p:graphicFrame>
        <p:nvGraphicFramePr>
          <p:cNvPr id="34826" name="Object 183"/>
          <p:cNvGraphicFramePr>
            <a:graphicFrameLocks noGrp="1" noChangeAspect="1"/>
          </p:cNvGraphicFramePr>
          <p:nvPr>
            <p:ph sz="quarter" idx="3"/>
          </p:nvPr>
        </p:nvGraphicFramePr>
        <p:xfrm>
          <a:off x="3619500" y="5638800"/>
          <a:ext cx="1905000" cy="476250"/>
        </p:xfrm>
        <a:graphic>
          <a:graphicData uri="http://schemas.openxmlformats.org/presentationml/2006/ole">
            <mc:AlternateContent xmlns:mc="http://schemas.openxmlformats.org/markup-compatibility/2006">
              <mc:Choice xmlns:v="urn:schemas-microsoft-com:vml" Requires="v">
                <p:oleObj name="Equation" r:id="rId7" imgW="812447" imgH="203112" progId="Equation.3">
                  <p:embed/>
                </p:oleObj>
              </mc:Choice>
              <mc:Fallback>
                <p:oleObj name="Equation" r:id="rId7" imgW="812447"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19500" y="5638800"/>
                        <a:ext cx="19050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167940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967"/>
                                        </p:tgtEl>
                                        <p:attrNameLst>
                                          <p:attrName>style.visibility</p:attrName>
                                        </p:attrNameLst>
                                      </p:cBhvr>
                                      <p:to>
                                        <p:strVal val="visible"/>
                                      </p:to>
                                    </p:set>
                                    <p:animEffect transition="in" filter="blinds(horizontal)">
                                      <p:cBhvr>
                                        <p:cTn id="7" dur="500"/>
                                        <p:tgtEl>
                                          <p:spTgt spid="33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968"/>
                                        </p:tgtEl>
                                        <p:attrNameLst>
                                          <p:attrName>style.visibility</p:attrName>
                                        </p:attrNameLst>
                                      </p:cBhvr>
                                      <p:to>
                                        <p:strVal val="visible"/>
                                      </p:to>
                                    </p:set>
                                    <p:animEffect transition="in" filter="blinds(horizontal)">
                                      <p:cBhvr>
                                        <p:cTn id="12" dur="500"/>
                                        <p:tgtEl>
                                          <p:spTgt spid="339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969"/>
                                        </p:tgtEl>
                                        <p:attrNameLst>
                                          <p:attrName>style.visibility</p:attrName>
                                        </p:attrNameLst>
                                      </p:cBhvr>
                                      <p:to>
                                        <p:strVal val="visible"/>
                                      </p:to>
                                    </p:set>
                                    <p:animEffect transition="in" filter="blinds(horizontal)">
                                      <p:cBhvr>
                                        <p:cTn id="17" dur="500"/>
                                        <p:tgtEl>
                                          <p:spTgt spid="33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67" grpId="0" autoUpdateAnimBg="0"/>
      <p:bldP spid="33968" grpId="0" autoUpdateAnimBg="0"/>
      <p:bldP spid="3396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tr-TR" sz="3600"/>
              <a:t>Scatter Diagram and Regression Line</a:t>
            </a:r>
          </a:p>
        </p:txBody>
      </p:sp>
      <p:graphicFrame>
        <p:nvGraphicFramePr>
          <p:cNvPr id="35843" name="Object 4"/>
          <p:cNvGraphicFramePr>
            <a:graphicFrameLocks noGrp="1" noChangeAspect="1"/>
          </p:cNvGraphicFramePr>
          <p:nvPr>
            <p:ph sz="half" idx="1"/>
          </p:nvPr>
        </p:nvGraphicFramePr>
        <p:xfrm>
          <a:off x="7415213" y="2209800"/>
          <a:ext cx="1095375" cy="312738"/>
        </p:xfrm>
        <a:graphic>
          <a:graphicData uri="http://schemas.openxmlformats.org/presentationml/2006/ole">
            <mc:AlternateContent xmlns:mc="http://schemas.openxmlformats.org/markup-compatibility/2006">
              <mc:Choice xmlns:v="urn:schemas-microsoft-com:vml" Requires="v">
                <p:oleObj name="Equation" r:id="rId2" imgW="710891" imgH="203112" progId="Equation.3">
                  <p:embed/>
                </p:oleObj>
              </mc:Choice>
              <mc:Fallback>
                <p:oleObj name="Equation" r:id="rId2" imgW="710891" imgH="203112"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5213" y="2209800"/>
                        <a:ext cx="109537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5844" name="Picture 1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381000" y="1371600"/>
            <a:ext cx="6400800" cy="5124450"/>
          </a:xfrm>
          <a:noFill/>
        </p:spPr>
      </p:pic>
      <p:sp>
        <p:nvSpPr>
          <p:cNvPr id="69645" name="Line 13"/>
          <p:cNvSpPr>
            <a:spLocks noChangeShapeType="1"/>
          </p:cNvSpPr>
          <p:nvPr/>
        </p:nvSpPr>
        <p:spPr bwMode="auto">
          <a:xfrm>
            <a:off x="6324600" y="1676400"/>
            <a:ext cx="1219200" cy="533400"/>
          </a:xfrm>
          <a:prstGeom prst="line">
            <a:avLst/>
          </a:prstGeom>
          <a:noFill/>
          <a:ln w="12700">
            <a:solidFill>
              <a:srgbClr val="66FFFF"/>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tr-TR">
              <a:solidFill>
                <a:srgbClr val="000000"/>
              </a:solidFill>
              <a:latin typeface="Arial" pitchFamily="34" charset="0"/>
            </a:endParaRPr>
          </a:p>
        </p:txBody>
      </p:sp>
    </p:spTree>
    <p:extLst>
      <p:ext uri="{BB962C8B-B14F-4D97-AF65-F5344CB8AC3E}">
        <p14:creationId xmlns:p14="http://schemas.microsoft.com/office/powerpoint/2010/main" val="240231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2000"/>
                                  </p:stCondLst>
                                  <p:childTnLst>
                                    <p:set>
                                      <p:cBhvr>
                                        <p:cTn id="6" dur="1" fill="hold">
                                          <p:stCondLst>
                                            <p:cond delay="0"/>
                                          </p:stCondLst>
                                        </p:cTn>
                                        <p:tgtEl>
                                          <p:spTgt spid="69645"/>
                                        </p:tgtEl>
                                        <p:attrNameLst>
                                          <p:attrName>style.visibility</p:attrName>
                                        </p:attrNameLst>
                                      </p:cBhvr>
                                      <p:to>
                                        <p:strVal val="visible"/>
                                      </p:to>
                                    </p:set>
                                    <p:anim calcmode="lin" valueType="num">
                                      <p:cBhvr>
                                        <p:cTn id="7" dur="500" fill="hold"/>
                                        <p:tgtEl>
                                          <p:spTgt spid="69645"/>
                                        </p:tgtEl>
                                        <p:attrNameLst>
                                          <p:attrName>ppt_x</p:attrName>
                                        </p:attrNameLst>
                                      </p:cBhvr>
                                      <p:tavLst>
                                        <p:tav tm="0">
                                          <p:val>
                                            <p:strVal val="#ppt_x"/>
                                          </p:val>
                                        </p:tav>
                                        <p:tav tm="100000">
                                          <p:val>
                                            <p:strVal val="#ppt_x"/>
                                          </p:val>
                                        </p:tav>
                                      </p:tavLst>
                                    </p:anim>
                                    <p:anim calcmode="lin" valueType="num">
                                      <p:cBhvr>
                                        <p:cTn id="8" dur="500" fill="hold"/>
                                        <p:tgtEl>
                                          <p:spTgt spid="69645"/>
                                        </p:tgtEl>
                                        <p:attrNameLst>
                                          <p:attrName>ppt_y</p:attrName>
                                        </p:attrNameLst>
                                      </p:cBhvr>
                                      <p:tavLst>
                                        <p:tav tm="0">
                                          <p:val>
                                            <p:strVal val="#ppt_y-#ppt_h/2"/>
                                          </p:val>
                                        </p:tav>
                                        <p:tav tm="100000">
                                          <p:val>
                                            <p:strVal val="#ppt_y"/>
                                          </p:val>
                                        </p:tav>
                                      </p:tavLst>
                                    </p:anim>
                                    <p:anim calcmode="lin" valueType="num">
                                      <p:cBhvr>
                                        <p:cTn id="9" dur="500" fill="hold"/>
                                        <p:tgtEl>
                                          <p:spTgt spid="69645"/>
                                        </p:tgtEl>
                                        <p:attrNameLst>
                                          <p:attrName>ppt_w</p:attrName>
                                        </p:attrNameLst>
                                      </p:cBhvr>
                                      <p:tavLst>
                                        <p:tav tm="0">
                                          <p:val>
                                            <p:strVal val="#ppt_w"/>
                                          </p:val>
                                        </p:tav>
                                        <p:tav tm="100000">
                                          <p:val>
                                            <p:strVal val="#ppt_w"/>
                                          </p:val>
                                        </p:tav>
                                      </p:tavLst>
                                    </p:anim>
                                    <p:anim calcmode="lin" valueType="num">
                                      <p:cBhvr>
                                        <p:cTn id="10" dur="500" fill="hold"/>
                                        <p:tgtEl>
                                          <p:spTgt spid="696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437749"/>
            <a:ext cx="6498158" cy="905441"/>
          </a:xfrm>
        </p:spPr>
        <p:txBody>
          <a:bodyPr/>
          <a:lstStyle/>
          <a:p>
            <a:r>
              <a:rPr lang="en-US" sz="4000" b="1" dirty="0"/>
              <a:t>Some causality questions </a:t>
            </a:r>
          </a:p>
        </p:txBody>
      </p:sp>
      <p:sp>
        <p:nvSpPr>
          <p:cNvPr id="3" name="Subtitle 2"/>
          <p:cNvSpPr>
            <a:spLocks noGrp="1"/>
          </p:cNvSpPr>
          <p:nvPr>
            <p:ph type="subTitle" idx="1"/>
          </p:nvPr>
        </p:nvSpPr>
        <p:spPr>
          <a:xfrm>
            <a:off x="361173" y="1966739"/>
            <a:ext cx="8187410" cy="2924521"/>
          </a:xfrm>
        </p:spPr>
        <p:txBody>
          <a:bodyPr>
            <a:normAutofit/>
          </a:bodyPr>
          <a:lstStyle/>
          <a:p>
            <a:pPr marL="342900" indent="-342900" algn="just">
              <a:buAutoNum type="arabicPeriod"/>
            </a:pPr>
            <a:r>
              <a:rPr lang="en-US" sz="2400" dirty="0">
                <a:solidFill>
                  <a:srgbClr val="000000"/>
                </a:solidFill>
                <a:latin typeface="Tahoma" panose="020B0604030504040204" pitchFamily="34" charset="0"/>
                <a:ea typeface="Tahoma" panose="020B0604030504040204" pitchFamily="34" charset="0"/>
                <a:cs typeface="Tahoma" panose="020B0604030504040204" pitchFamily="34" charset="0"/>
              </a:rPr>
              <a:t>Does the advertising (C) will increase sales (E)?</a:t>
            </a:r>
          </a:p>
          <a:p>
            <a:pPr marL="342900" indent="-342900" algn="just">
              <a:buAutoNum type="arabicPeriod"/>
            </a:pPr>
            <a:r>
              <a:rPr lang="en-US" sz="2400" dirty="0">
                <a:solidFill>
                  <a:srgbClr val="000000"/>
                </a:solidFill>
                <a:latin typeface="Tahoma" panose="020B0604030504040204" pitchFamily="34" charset="0"/>
                <a:ea typeface="Tahoma" panose="020B0604030504040204" pitchFamily="34" charset="0"/>
                <a:cs typeface="Tahoma" panose="020B0604030504040204" pitchFamily="34" charset="0"/>
              </a:rPr>
              <a:t>Is there a causal relationship between the number of people who pass in front of a store and the sale of the store?</a:t>
            </a:r>
          </a:p>
          <a:p>
            <a:pPr marL="342900" indent="-342900" algn="just">
              <a:buAutoNum type="arabicPeriod"/>
            </a:pPr>
            <a:r>
              <a:rPr lang="en-US" sz="2400" dirty="0">
                <a:solidFill>
                  <a:srgbClr val="000000"/>
                </a:solidFill>
                <a:latin typeface="Tahoma" panose="020B0604030504040204" pitchFamily="34" charset="0"/>
                <a:ea typeface="Tahoma" panose="020B0604030504040204" pitchFamily="34" charset="0"/>
                <a:cs typeface="Tahoma" panose="020B0604030504040204" pitchFamily="34" charset="0"/>
              </a:rPr>
              <a:t>Does personal income determine food consumption?</a:t>
            </a:r>
          </a:p>
        </p:txBody>
      </p: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81"/>
          <p:cNvSpPr>
            <a:spLocks noGrp="1" noChangeArrowheads="1"/>
          </p:cNvSpPr>
          <p:nvPr>
            <p:ph type="title" sz="quarter"/>
          </p:nvPr>
        </p:nvSpPr>
        <p:spPr/>
        <p:txBody>
          <a:bodyPr/>
          <a:lstStyle/>
          <a:p>
            <a:pPr algn="ctr" eaLnBrk="1" hangingPunct="1"/>
            <a:r>
              <a:rPr lang="tr-TR" altLang="tr-TR" sz="2800" dirty="0" err="1">
                <a:latin typeface="Calibri" pitchFamily="34" charset="0"/>
              </a:rPr>
              <a:t>Example</a:t>
            </a:r>
            <a:r>
              <a:rPr lang="tr-TR" altLang="tr-TR" sz="2800" dirty="0">
                <a:latin typeface="Calibri" pitchFamily="34" charset="0"/>
              </a:rPr>
              <a:t>: </a:t>
            </a:r>
            <a:r>
              <a:rPr lang="en-US" altLang="tr-TR" sz="2800" dirty="0">
                <a:latin typeface="Calibri" pitchFamily="34" charset="0"/>
              </a:rPr>
              <a:t>Estimate of Residuals</a:t>
            </a:r>
          </a:p>
        </p:txBody>
      </p:sp>
      <p:graphicFrame>
        <p:nvGraphicFramePr>
          <p:cNvPr id="64140" name="Group 652"/>
          <p:cNvGraphicFramePr>
            <a:graphicFrameLocks noGrp="1"/>
          </p:cNvGraphicFramePr>
          <p:nvPr>
            <p:ph sz="quarter" idx="1"/>
            <p:extLst>
              <p:ext uri="{D42A27DB-BD31-4B8C-83A1-F6EECF244321}">
                <p14:modId xmlns:p14="http://schemas.microsoft.com/office/powerpoint/2010/main" val="1050522215"/>
              </p:ext>
            </p:extLst>
          </p:nvPr>
        </p:nvGraphicFramePr>
        <p:xfrm>
          <a:off x="2476500" y="2057400"/>
          <a:ext cx="4038600" cy="2998790"/>
        </p:xfrm>
        <a:graphic>
          <a:graphicData uri="http://schemas.openxmlformats.org/drawingml/2006/table">
            <a:tbl>
              <a:tblPr/>
              <a:tblGrid>
                <a:gridCol w="793750">
                  <a:extLst>
                    <a:ext uri="{9D8B030D-6E8A-4147-A177-3AD203B41FA5}">
                      <a16:colId xmlns:a16="http://schemas.microsoft.com/office/drawing/2014/main" val="20000"/>
                    </a:ext>
                  </a:extLst>
                </a:gridCol>
                <a:gridCol w="909638">
                  <a:extLst>
                    <a:ext uri="{9D8B030D-6E8A-4147-A177-3AD203B41FA5}">
                      <a16:colId xmlns:a16="http://schemas.microsoft.com/office/drawing/2014/main" val="20001"/>
                    </a:ext>
                  </a:extLst>
                </a:gridCol>
                <a:gridCol w="1192212">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5000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x</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00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1</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14</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15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-1.0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00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3</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24</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-1.0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84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2</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18</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00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1</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17</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15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00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3</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27</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36904" name="Object 577"/>
          <p:cNvGraphicFramePr>
            <a:graphicFrameLocks noGrp="1" noChangeAspect="1"/>
          </p:cNvGraphicFramePr>
          <p:nvPr>
            <p:ph sz="quarter" idx="2"/>
            <p:extLst>
              <p:ext uri="{D42A27DB-BD31-4B8C-83A1-F6EECF244321}">
                <p14:modId xmlns:p14="http://schemas.microsoft.com/office/powerpoint/2010/main" val="757044395"/>
              </p:ext>
            </p:extLst>
          </p:nvPr>
        </p:nvGraphicFramePr>
        <p:xfrm>
          <a:off x="4763729" y="2040194"/>
          <a:ext cx="314325" cy="457200"/>
        </p:xfrm>
        <a:graphic>
          <a:graphicData uri="http://schemas.openxmlformats.org/presentationml/2006/ole">
            <mc:AlternateContent xmlns:mc="http://schemas.openxmlformats.org/markup-compatibility/2006">
              <mc:Choice xmlns:v="urn:schemas-microsoft-com:vml" Requires="v">
                <p:oleObj name="Equation" r:id="rId2" imgW="139639" imgH="203112" progId="Equation.3">
                  <p:embed/>
                </p:oleObj>
              </mc:Choice>
              <mc:Fallback>
                <p:oleObj name="Equation" r:id="rId2" imgW="139639" imgH="203112"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729" y="2040194"/>
                        <a:ext cx="3143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905" name="Object 580"/>
          <p:cNvGraphicFramePr>
            <a:graphicFrameLocks noGrp="1" noChangeAspect="1"/>
          </p:cNvGraphicFramePr>
          <p:nvPr>
            <p:ph sz="quarter" idx="3"/>
            <p:extLst>
              <p:ext uri="{D42A27DB-BD31-4B8C-83A1-F6EECF244321}">
                <p14:modId xmlns:p14="http://schemas.microsoft.com/office/powerpoint/2010/main" val="2164773153"/>
              </p:ext>
            </p:extLst>
          </p:nvPr>
        </p:nvGraphicFramePr>
        <p:xfrm>
          <a:off x="5410200" y="2133600"/>
          <a:ext cx="914400" cy="325438"/>
        </p:xfrm>
        <a:graphic>
          <a:graphicData uri="http://schemas.openxmlformats.org/presentationml/2006/ole">
            <mc:AlternateContent xmlns:mc="http://schemas.openxmlformats.org/markup-compatibility/2006">
              <mc:Choice xmlns:v="urn:schemas-microsoft-com:vml" Requires="v">
                <p:oleObj name="Equation" r:id="rId4" imgW="571252" imgH="203112" progId="Equation.3">
                  <p:embed/>
                </p:oleObj>
              </mc:Choice>
              <mc:Fallback>
                <p:oleObj name="Equation" r:id="rId4" imgW="571252" imgH="20311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133600"/>
                        <a:ext cx="914400"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15490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2686050" y="1695450"/>
            <a:ext cx="3829050" cy="685800"/>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72707" name="Rectangle 3"/>
          <p:cNvSpPr>
            <a:spLocks noChangeArrowheads="1"/>
          </p:cNvSpPr>
          <p:nvPr/>
        </p:nvSpPr>
        <p:spPr bwMode="auto">
          <a:xfrm>
            <a:off x="2128838" y="2627313"/>
            <a:ext cx="4933950" cy="815975"/>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37892" name="Rectangle 4"/>
          <p:cNvSpPr>
            <a:spLocks noGrp="1" noChangeArrowheads="1"/>
          </p:cNvSpPr>
          <p:nvPr>
            <p:ph type="title"/>
          </p:nvPr>
        </p:nvSpPr>
        <p:spPr>
          <a:xfrm>
            <a:off x="1271331" y="301625"/>
            <a:ext cx="7543800" cy="612775"/>
          </a:xfrm>
          <a:noFill/>
          <a:ln>
            <a:miter lim="800000"/>
            <a:headEnd/>
            <a:tailEnd/>
          </a:ln>
        </p:spPr>
        <p:txBody>
          <a:bodyPr lIns="90488" tIns="44450" rIns="90488" bIns="44450"/>
          <a:lstStyle/>
          <a:p>
            <a:pPr eaLnBrk="1" hangingPunct="1"/>
            <a:r>
              <a:rPr lang="en-US" altLang="tr-TR" sz="3200"/>
              <a:t>Decomposition of total sum of squares</a:t>
            </a:r>
          </a:p>
        </p:txBody>
      </p:sp>
      <p:sp>
        <p:nvSpPr>
          <p:cNvPr id="37893" name="Rectangle 5"/>
          <p:cNvSpPr>
            <a:spLocks noGrp="1" noChangeArrowheads="1"/>
          </p:cNvSpPr>
          <p:nvPr>
            <p:ph type="body" idx="1"/>
          </p:nvPr>
        </p:nvSpPr>
        <p:spPr>
          <a:xfrm>
            <a:off x="457200" y="990600"/>
            <a:ext cx="8229600" cy="5207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tr-TR" dirty="0"/>
              <a:t>Relationship Among SST, SSR, SSE</a:t>
            </a:r>
          </a:p>
        </p:txBody>
      </p:sp>
      <p:sp>
        <p:nvSpPr>
          <p:cNvPr id="72710" name="Text Box 6"/>
          <p:cNvSpPr txBox="1">
            <a:spLocks noChangeArrowheads="1"/>
          </p:cNvSpPr>
          <p:nvPr/>
        </p:nvSpPr>
        <p:spPr bwMode="auto">
          <a:xfrm>
            <a:off x="936625" y="3443288"/>
            <a:ext cx="6780213" cy="166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buClr>
                <a:srgbClr val="66FFFF"/>
              </a:buClr>
              <a:buSzPct val="75000"/>
              <a:buFont typeface="Monotype Sorts" pitchFamily="2" charset="2"/>
              <a:buNone/>
              <a:defRPr/>
            </a:pPr>
            <a:r>
              <a:rPr lang="en-US" sz="2400">
                <a:effectLst>
                  <a:outerShdw blurRad="38100" dist="38100" dir="2700000" algn="tl">
                    <a:srgbClr val="C0C0C0"/>
                  </a:outerShdw>
                </a:effectLst>
                <a:latin typeface="Book Antiqua" pitchFamily="18" charset="0"/>
              </a:rPr>
              <a:t>where:</a:t>
            </a:r>
          </a:p>
          <a:p>
            <a:pPr eaLnBrk="0" hangingPunct="0">
              <a:lnSpc>
                <a:spcPct val="90000"/>
              </a:lnSpc>
              <a:spcBef>
                <a:spcPct val="20000"/>
              </a:spcBef>
              <a:buClr>
                <a:srgbClr val="66FFFF"/>
              </a:buClr>
              <a:buSzPct val="75000"/>
              <a:buFont typeface="Monotype Sorts" pitchFamily="2" charset="2"/>
              <a:buNone/>
              <a:defRPr/>
            </a:pPr>
            <a:r>
              <a:rPr lang="en-US" sz="2400">
                <a:solidFill>
                  <a:schemeClr val="tx2"/>
                </a:solidFill>
                <a:effectLst>
                  <a:outerShdw blurRad="38100" dist="38100" dir="2700000" algn="tl">
                    <a:srgbClr val="C0C0C0"/>
                  </a:outerShdw>
                </a:effectLst>
                <a:latin typeface="Book Antiqua" pitchFamily="18" charset="0"/>
              </a:rPr>
              <a:t>	     </a:t>
            </a:r>
            <a:r>
              <a:rPr lang="en-US" sz="2400">
                <a:effectLst>
                  <a:outerShdw blurRad="38100" dist="38100" dir="2700000" algn="tl">
                    <a:srgbClr val="C0C0C0"/>
                  </a:outerShdw>
                </a:effectLst>
                <a:latin typeface="Book Antiqua" pitchFamily="18" charset="0"/>
              </a:rPr>
              <a:t>SST = total sum of squares</a:t>
            </a:r>
            <a:endParaRPr lang="en-US" sz="2400">
              <a:solidFill>
                <a:schemeClr val="tx2"/>
              </a:solidFill>
              <a:effectLst>
                <a:outerShdw blurRad="38100" dist="38100" dir="2700000" algn="tl">
                  <a:srgbClr val="C0C0C0"/>
                </a:outerShdw>
              </a:effectLst>
              <a:latin typeface="Book Antiqua" pitchFamily="18" charset="0"/>
            </a:endParaRPr>
          </a:p>
          <a:p>
            <a:pPr eaLnBrk="0" hangingPunct="0">
              <a:lnSpc>
                <a:spcPct val="90000"/>
              </a:lnSpc>
              <a:spcBef>
                <a:spcPct val="20000"/>
              </a:spcBef>
              <a:buClr>
                <a:srgbClr val="66FFFF"/>
              </a:buClr>
              <a:buSzPct val="75000"/>
              <a:buFont typeface="Monotype Sorts" pitchFamily="2" charset="2"/>
              <a:buNone/>
              <a:defRPr/>
            </a:pPr>
            <a:r>
              <a:rPr lang="en-US" sz="2400">
                <a:solidFill>
                  <a:schemeClr val="tx2"/>
                </a:solidFill>
                <a:effectLst>
                  <a:outerShdw blurRad="38100" dist="38100" dir="2700000" algn="tl">
                    <a:srgbClr val="C0C0C0"/>
                  </a:outerShdw>
                </a:effectLst>
                <a:latin typeface="Book Antiqua" pitchFamily="18" charset="0"/>
              </a:rPr>
              <a:t>	     </a:t>
            </a:r>
            <a:r>
              <a:rPr lang="en-US" sz="2400">
                <a:effectLst>
                  <a:outerShdw blurRad="38100" dist="38100" dir="2700000" algn="tl">
                    <a:srgbClr val="C0C0C0"/>
                  </a:outerShdw>
                </a:effectLst>
                <a:latin typeface="Book Antiqua" pitchFamily="18" charset="0"/>
              </a:rPr>
              <a:t>SSR = sum of squares due to regression</a:t>
            </a:r>
            <a:endParaRPr lang="en-US" sz="2400">
              <a:solidFill>
                <a:schemeClr val="tx2"/>
              </a:solidFill>
              <a:effectLst>
                <a:outerShdw blurRad="38100" dist="38100" dir="2700000" algn="tl">
                  <a:srgbClr val="C0C0C0"/>
                </a:outerShdw>
              </a:effectLst>
              <a:latin typeface="Book Antiqua" pitchFamily="18" charset="0"/>
            </a:endParaRPr>
          </a:p>
          <a:p>
            <a:pPr eaLnBrk="0" hangingPunct="0">
              <a:lnSpc>
                <a:spcPct val="90000"/>
              </a:lnSpc>
              <a:spcBef>
                <a:spcPct val="20000"/>
              </a:spcBef>
              <a:buClr>
                <a:srgbClr val="66FFFF"/>
              </a:buClr>
              <a:buSzPct val="75000"/>
              <a:buFont typeface="Monotype Sorts" pitchFamily="2" charset="2"/>
              <a:buNone/>
              <a:defRPr/>
            </a:pPr>
            <a:r>
              <a:rPr lang="en-US" sz="2400">
                <a:solidFill>
                  <a:schemeClr val="tx2"/>
                </a:solidFill>
                <a:effectLst>
                  <a:outerShdw blurRad="38100" dist="38100" dir="2700000" algn="tl">
                    <a:srgbClr val="C0C0C0"/>
                  </a:outerShdw>
                </a:effectLst>
                <a:latin typeface="Book Antiqua" pitchFamily="18" charset="0"/>
              </a:rPr>
              <a:t>	     </a:t>
            </a:r>
            <a:r>
              <a:rPr lang="en-US" sz="2400">
                <a:effectLst>
                  <a:outerShdw blurRad="38100" dist="38100" dir="2700000" algn="tl">
                    <a:srgbClr val="C0C0C0"/>
                  </a:outerShdw>
                </a:effectLst>
                <a:latin typeface="Book Antiqua" pitchFamily="18" charset="0"/>
              </a:rPr>
              <a:t>SSE = sum of squares due to error</a:t>
            </a:r>
          </a:p>
        </p:txBody>
      </p:sp>
      <p:sp>
        <p:nvSpPr>
          <p:cNvPr id="72711" name="AutoShape 7"/>
          <p:cNvSpPr>
            <a:spLocks noChangeArrowheads="1"/>
          </p:cNvSpPr>
          <p:nvPr/>
        </p:nvSpPr>
        <p:spPr bwMode="auto">
          <a:xfrm rot="5400000">
            <a:off x="1743075" y="193675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72712" name="Text Box 8"/>
          <p:cNvSpPr txBox="1">
            <a:spLocks noChangeArrowheads="1"/>
          </p:cNvSpPr>
          <p:nvPr/>
        </p:nvSpPr>
        <p:spPr bwMode="auto">
          <a:xfrm>
            <a:off x="2955925" y="1804988"/>
            <a:ext cx="330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sz="2400" dirty="0">
                <a:effectLst>
                  <a:outerShdw blurRad="38100" dist="38100" dir="2700000" algn="tl">
                    <a:srgbClr val="C0C0C0"/>
                  </a:outerShdw>
                </a:effectLst>
                <a:latin typeface="Book Antiqua" pitchFamily="18" charset="0"/>
              </a:rPr>
              <a:t>SST    =    SSR    +    SSE</a:t>
            </a:r>
          </a:p>
        </p:txBody>
      </p:sp>
      <p:sp>
        <p:nvSpPr>
          <p:cNvPr id="72713" name="Line 9"/>
          <p:cNvSpPr>
            <a:spLocks noChangeShapeType="1"/>
          </p:cNvSpPr>
          <p:nvPr/>
        </p:nvSpPr>
        <p:spPr bwMode="auto">
          <a:xfrm flipH="1">
            <a:off x="3067050" y="2266950"/>
            <a:ext cx="152400" cy="552450"/>
          </a:xfrm>
          <a:prstGeom prst="line">
            <a:avLst/>
          </a:prstGeom>
          <a:noFill/>
          <a:ln w="12700">
            <a:solidFill>
              <a:srgbClr val="66FFFF"/>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72714" name="Line 10"/>
          <p:cNvSpPr>
            <a:spLocks noChangeShapeType="1"/>
          </p:cNvSpPr>
          <p:nvPr/>
        </p:nvSpPr>
        <p:spPr bwMode="auto">
          <a:xfrm>
            <a:off x="5886450" y="2266950"/>
            <a:ext cx="323850" cy="533400"/>
          </a:xfrm>
          <a:prstGeom prst="line">
            <a:avLst/>
          </a:prstGeom>
          <a:noFill/>
          <a:ln w="12700">
            <a:solidFill>
              <a:srgbClr val="66FFFF"/>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72715" name="Line 11"/>
          <p:cNvSpPr>
            <a:spLocks noChangeShapeType="1"/>
          </p:cNvSpPr>
          <p:nvPr/>
        </p:nvSpPr>
        <p:spPr bwMode="auto">
          <a:xfrm>
            <a:off x="4591050" y="2247900"/>
            <a:ext cx="0" cy="552450"/>
          </a:xfrm>
          <a:prstGeom prst="line">
            <a:avLst/>
          </a:prstGeom>
          <a:noFill/>
          <a:ln w="127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aphicFrame>
        <p:nvGraphicFramePr>
          <p:cNvPr id="72716" name="Object 12">
            <a:hlinkClick r:id="" action="ppaction://ole?verb=0"/>
          </p:cNvPr>
          <p:cNvGraphicFramePr>
            <a:graphicFrameLocks/>
          </p:cNvGraphicFramePr>
          <p:nvPr/>
        </p:nvGraphicFramePr>
        <p:xfrm>
          <a:off x="2333625" y="2822575"/>
          <a:ext cx="1289050" cy="419100"/>
        </p:xfrm>
        <a:graphic>
          <a:graphicData uri="http://schemas.openxmlformats.org/presentationml/2006/ole">
            <mc:AlternateContent xmlns:mc="http://schemas.openxmlformats.org/markup-compatibility/2006">
              <mc:Choice xmlns:v="urn:schemas-microsoft-com:vml" Requires="v">
                <p:oleObj name="Equation" r:id="rId3" imgW="1590840" imgH="457011" progId="Equation.DSMT4">
                  <p:embed/>
                </p:oleObj>
              </mc:Choice>
              <mc:Fallback>
                <p:oleObj name="Equation" r:id="rId3" imgW="1590840" imgH="457011" progId="Equation.DSMT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625" y="2822575"/>
                        <a:ext cx="1289050" cy="4191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aphicFrame>
        <p:nvGraphicFramePr>
          <p:cNvPr id="72717" name="Object 13">
            <a:hlinkClick r:id="" action="ppaction://ole?verb=0"/>
          </p:cNvPr>
          <p:cNvGraphicFramePr>
            <a:graphicFrameLocks/>
          </p:cNvGraphicFramePr>
          <p:nvPr/>
        </p:nvGraphicFramePr>
        <p:xfrm>
          <a:off x="3690938" y="2822575"/>
          <a:ext cx="1508125" cy="419100"/>
        </p:xfrm>
        <a:graphic>
          <a:graphicData uri="http://schemas.openxmlformats.org/presentationml/2006/ole">
            <mc:AlternateContent xmlns:mc="http://schemas.openxmlformats.org/markup-compatibility/2006">
              <mc:Choice xmlns:v="urn:schemas-microsoft-com:vml" Requires="v">
                <p:oleObj name="Equation" r:id="rId5" imgW="1866949" imgH="457011" progId="Equation.DSMT4">
                  <p:embed/>
                </p:oleObj>
              </mc:Choice>
              <mc:Fallback>
                <p:oleObj name="Equation" r:id="rId5" imgW="1866949" imgH="457011" progId="Equation.DSMT4">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0938" y="2822575"/>
                        <a:ext cx="1508125" cy="4191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aphicFrame>
        <p:nvGraphicFramePr>
          <p:cNvPr id="72718" name="Object 14">
            <a:hlinkClick r:id="" action="ppaction://ole?verb=0"/>
          </p:cNvPr>
          <p:cNvGraphicFramePr>
            <a:graphicFrameLocks/>
          </p:cNvGraphicFramePr>
          <p:nvPr/>
        </p:nvGraphicFramePr>
        <p:xfrm>
          <a:off x="5284788" y="2822575"/>
          <a:ext cx="1519237" cy="419100"/>
        </p:xfrm>
        <a:graphic>
          <a:graphicData uri="http://schemas.openxmlformats.org/presentationml/2006/ole">
            <mc:AlternateContent xmlns:mc="http://schemas.openxmlformats.org/markup-compatibility/2006">
              <mc:Choice xmlns:v="urn:schemas-microsoft-com:vml" Requires="v">
                <p:oleObj name="Equation" r:id="rId7" imgW="1885860" imgH="457011" progId="Equation.DSMT4">
                  <p:embed/>
                </p:oleObj>
              </mc:Choice>
              <mc:Fallback>
                <p:oleObj name="Equation" r:id="rId7" imgW="1885860" imgH="457011" progId="Equation.DSMT4">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84788" y="2822575"/>
                        <a:ext cx="1519237" cy="41910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410839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72711"/>
                                        </p:tgtEl>
                                        <p:attrNameLst>
                                          <p:attrName>style.visibility</p:attrName>
                                        </p:attrNameLst>
                                      </p:cBhvr>
                                      <p:to>
                                        <p:strVal val="visible"/>
                                      </p:to>
                                    </p:set>
                                    <p:animEffect transition="in" filter="slide(fromLeft)">
                                      <p:cBhvr>
                                        <p:cTn id="7" dur="500"/>
                                        <p:tgtEl>
                                          <p:spTgt spid="72711"/>
                                        </p:tgtEl>
                                      </p:cBhvr>
                                    </p:animEffect>
                                  </p:childTnLst>
                                  <p:subTnLst>
                                    <p:set>
                                      <p:cBhvr override="childStyle">
                                        <p:cTn dur="1" fill="hold" display="0" masterRel="nextClick" afterEffect="1"/>
                                        <p:tgtEl>
                                          <p:spTgt spid="72711"/>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06"/>
                                        </p:tgtEl>
                                        <p:attrNameLst>
                                          <p:attrName>style.visibility</p:attrName>
                                        </p:attrNameLst>
                                      </p:cBhvr>
                                      <p:to>
                                        <p:strVal val="visible"/>
                                      </p:to>
                                    </p:set>
                                    <p:animEffect transition="in" filter="dissolve">
                                      <p:cBhvr>
                                        <p:cTn id="12" dur="500"/>
                                        <p:tgtEl>
                                          <p:spTgt spid="72706"/>
                                        </p:tgtEl>
                                      </p:cBhvr>
                                    </p:animEffect>
                                  </p:childTnLst>
                                </p:cTn>
                              </p:par>
                            </p:childTnLst>
                          </p:cTn>
                        </p:par>
                        <p:par>
                          <p:cTn id="13" fill="hold" nodeType="afterGroup">
                            <p:stCondLst>
                              <p:cond delay="500"/>
                            </p:stCondLst>
                            <p:childTnLst>
                              <p:par>
                                <p:cTn id="14" presetID="23" presetClass="entr" presetSubtype="272" fill="hold" grpId="0" nodeType="afterEffect">
                                  <p:stCondLst>
                                    <p:cond delay="1000"/>
                                  </p:stCondLst>
                                  <p:childTnLst>
                                    <p:set>
                                      <p:cBhvr>
                                        <p:cTn id="15" dur="1" fill="hold">
                                          <p:stCondLst>
                                            <p:cond delay="0"/>
                                          </p:stCondLst>
                                        </p:cTn>
                                        <p:tgtEl>
                                          <p:spTgt spid="72712"/>
                                        </p:tgtEl>
                                        <p:attrNameLst>
                                          <p:attrName>style.visibility</p:attrName>
                                        </p:attrNameLst>
                                      </p:cBhvr>
                                      <p:to>
                                        <p:strVal val="visible"/>
                                      </p:to>
                                    </p:set>
                                    <p:anim calcmode="lin" valueType="num">
                                      <p:cBhvr>
                                        <p:cTn id="16" dur="500" fill="hold"/>
                                        <p:tgtEl>
                                          <p:spTgt spid="72712"/>
                                        </p:tgtEl>
                                        <p:attrNameLst>
                                          <p:attrName>ppt_w</p:attrName>
                                        </p:attrNameLst>
                                      </p:cBhvr>
                                      <p:tavLst>
                                        <p:tav tm="0">
                                          <p:val>
                                            <p:strVal val="2/3*#ppt_w"/>
                                          </p:val>
                                        </p:tav>
                                        <p:tav tm="100000">
                                          <p:val>
                                            <p:strVal val="#ppt_w"/>
                                          </p:val>
                                        </p:tav>
                                      </p:tavLst>
                                    </p:anim>
                                    <p:anim calcmode="lin" valueType="num">
                                      <p:cBhvr>
                                        <p:cTn id="17" dur="500" fill="hold"/>
                                        <p:tgtEl>
                                          <p:spTgt spid="72712"/>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2000"/>
                            </p:stCondLst>
                            <p:childTnLst>
                              <p:par>
                                <p:cTn id="19" presetID="9" presetClass="entr" presetSubtype="0" fill="hold" grpId="0" nodeType="afterEffect">
                                  <p:stCondLst>
                                    <p:cond delay="2000"/>
                                  </p:stCondLst>
                                  <p:childTnLst>
                                    <p:set>
                                      <p:cBhvr>
                                        <p:cTn id="20" dur="1" fill="hold">
                                          <p:stCondLst>
                                            <p:cond delay="0"/>
                                          </p:stCondLst>
                                        </p:cTn>
                                        <p:tgtEl>
                                          <p:spTgt spid="72707"/>
                                        </p:tgtEl>
                                        <p:attrNameLst>
                                          <p:attrName>style.visibility</p:attrName>
                                        </p:attrNameLst>
                                      </p:cBhvr>
                                      <p:to>
                                        <p:strVal val="visible"/>
                                      </p:to>
                                    </p:set>
                                    <p:animEffect transition="in" filter="dissolve">
                                      <p:cBhvr>
                                        <p:cTn id="21" dur="500"/>
                                        <p:tgtEl>
                                          <p:spTgt spid="72707"/>
                                        </p:tgtEl>
                                      </p:cBhvr>
                                    </p:animEffect>
                                  </p:childTnLst>
                                </p:cTn>
                              </p:par>
                            </p:childTnLst>
                          </p:cTn>
                        </p:par>
                        <p:par>
                          <p:cTn id="22" fill="hold" nodeType="afterGroup">
                            <p:stCondLst>
                              <p:cond delay="4500"/>
                            </p:stCondLst>
                            <p:childTnLst>
                              <p:par>
                                <p:cTn id="23" presetID="17" presetClass="entr" presetSubtype="1" fill="hold" grpId="0" nodeType="afterEffect">
                                  <p:stCondLst>
                                    <p:cond delay="2000"/>
                                  </p:stCondLst>
                                  <p:childTnLst>
                                    <p:set>
                                      <p:cBhvr>
                                        <p:cTn id="24" dur="1" fill="hold">
                                          <p:stCondLst>
                                            <p:cond delay="0"/>
                                          </p:stCondLst>
                                        </p:cTn>
                                        <p:tgtEl>
                                          <p:spTgt spid="72713"/>
                                        </p:tgtEl>
                                        <p:attrNameLst>
                                          <p:attrName>style.visibility</p:attrName>
                                        </p:attrNameLst>
                                      </p:cBhvr>
                                      <p:to>
                                        <p:strVal val="visible"/>
                                      </p:to>
                                    </p:set>
                                    <p:anim calcmode="lin" valueType="num">
                                      <p:cBhvr>
                                        <p:cTn id="25" dur="500" fill="hold"/>
                                        <p:tgtEl>
                                          <p:spTgt spid="72713"/>
                                        </p:tgtEl>
                                        <p:attrNameLst>
                                          <p:attrName>ppt_x</p:attrName>
                                        </p:attrNameLst>
                                      </p:cBhvr>
                                      <p:tavLst>
                                        <p:tav tm="0">
                                          <p:val>
                                            <p:strVal val="#ppt_x"/>
                                          </p:val>
                                        </p:tav>
                                        <p:tav tm="100000">
                                          <p:val>
                                            <p:strVal val="#ppt_x"/>
                                          </p:val>
                                        </p:tav>
                                      </p:tavLst>
                                    </p:anim>
                                    <p:anim calcmode="lin" valueType="num">
                                      <p:cBhvr>
                                        <p:cTn id="26" dur="500" fill="hold"/>
                                        <p:tgtEl>
                                          <p:spTgt spid="72713"/>
                                        </p:tgtEl>
                                        <p:attrNameLst>
                                          <p:attrName>ppt_y</p:attrName>
                                        </p:attrNameLst>
                                      </p:cBhvr>
                                      <p:tavLst>
                                        <p:tav tm="0">
                                          <p:val>
                                            <p:strVal val="#ppt_y-#ppt_h/2"/>
                                          </p:val>
                                        </p:tav>
                                        <p:tav tm="100000">
                                          <p:val>
                                            <p:strVal val="#ppt_y"/>
                                          </p:val>
                                        </p:tav>
                                      </p:tavLst>
                                    </p:anim>
                                    <p:anim calcmode="lin" valueType="num">
                                      <p:cBhvr>
                                        <p:cTn id="27" dur="500" fill="hold"/>
                                        <p:tgtEl>
                                          <p:spTgt spid="72713"/>
                                        </p:tgtEl>
                                        <p:attrNameLst>
                                          <p:attrName>ppt_w</p:attrName>
                                        </p:attrNameLst>
                                      </p:cBhvr>
                                      <p:tavLst>
                                        <p:tav tm="0">
                                          <p:val>
                                            <p:strVal val="#ppt_w"/>
                                          </p:val>
                                        </p:tav>
                                        <p:tav tm="100000">
                                          <p:val>
                                            <p:strVal val="#ppt_w"/>
                                          </p:val>
                                        </p:tav>
                                      </p:tavLst>
                                    </p:anim>
                                    <p:anim calcmode="lin" valueType="num">
                                      <p:cBhvr>
                                        <p:cTn id="28" dur="500" fill="hold"/>
                                        <p:tgtEl>
                                          <p:spTgt spid="72713"/>
                                        </p:tgtEl>
                                        <p:attrNameLst>
                                          <p:attrName>ppt_h</p:attrName>
                                        </p:attrNameLst>
                                      </p:cBhvr>
                                      <p:tavLst>
                                        <p:tav tm="0">
                                          <p:val>
                                            <p:fltVal val="0"/>
                                          </p:val>
                                        </p:tav>
                                        <p:tav tm="100000">
                                          <p:val>
                                            <p:strVal val="#ppt_h"/>
                                          </p:val>
                                        </p:tav>
                                      </p:tavLst>
                                    </p:anim>
                                  </p:childTnLst>
                                </p:cTn>
                              </p:par>
                            </p:childTnLst>
                          </p:cTn>
                        </p:par>
                        <p:par>
                          <p:cTn id="29" fill="hold" nodeType="afterGroup">
                            <p:stCondLst>
                              <p:cond delay="7000"/>
                            </p:stCondLst>
                            <p:childTnLst>
                              <p:par>
                                <p:cTn id="30" presetID="23" presetClass="entr" presetSubtype="272" fill="hold" nodeType="afterEffect">
                                  <p:stCondLst>
                                    <p:cond delay="1000"/>
                                  </p:stCondLst>
                                  <p:childTnLst>
                                    <p:set>
                                      <p:cBhvr>
                                        <p:cTn id="31" dur="1" fill="hold">
                                          <p:stCondLst>
                                            <p:cond delay="0"/>
                                          </p:stCondLst>
                                        </p:cTn>
                                        <p:tgtEl>
                                          <p:spTgt spid="72716"/>
                                        </p:tgtEl>
                                        <p:attrNameLst>
                                          <p:attrName>style.visibility</p:attrName>
                                        </p:attrNameLst>
                                      </p:cBhvr>
                                      <p:to>
                                        <p:strVal val="visible"/>
                                      </p:to>
                                    </p:set>
                                    <p:anim calcmode="lin" valueType="num">
                                      <p:cBhvr>
                                        <p:cTn id="32" dur="500" fill="hold"/>
                                        <p:tgtEl>
                                          <p:spTgt spid="72716"/>
                                        </p:tgtEl>
                                        <p:attrNameLst>
                                          <p:attrName>ppt_w</p:attrName>
                                        </p:attrNameLst>
                                      </p:cBhvr>
                                      <p:tavLst>
                                        <p:tav tm="0">
                                          <p:val>
                                            <p:strVal val="2/3*#ppt_w"/>
                                          </p:val>
                                        </p:tav>
                                        <p:tav tm="100000">
                                          <p:val>
                                            <p:strVal val="#ppt_w"/>
                                          </p:val>
                                        </p:tav>
                                      </p:tavLst>
                                    </p:anim>
                                    <p:anim calcmode="lin" valueType="num">
                                      <p:cBhvr>
                                        <p:cTn id="33" dur="500" fill="hold"/>
                                        <p:tgtEl>
                                          <p:spTgt spid="72716"/>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8500"/>
                            </p:stCondLst>
                            <p:childTnLst>
                              <p:par>
                                <p:cTn id="35" presetID="17" presetClass="entr" presetSubtype="1" fill="hold" grpId="0" nodeType="afterEffect">
                                  <p:stCondLst>
                                    <p:cond delay="2000"/>
                                  </p:stCondLst>
                                  <p:childTnLst>
                                    <p:set>
                                      <p:cBhvr>
                                        <p:cTn id="36" dur="1" fill="hold">
                                          <p:stCondLst>
                                            <p:cond delay="0"/>
                                          </p:stCondLst>
                                        </p:cTn>
                                        <p:tgtEl>
                                          <p:spTgt spid="72715"/>
                                        </p:tgtEl>
                                        <p:attrNameLst>
                                          <p:attrName>style.visibility</p:attrName>
                                        </p:attrNameLst>
                                      </p:cBhvr>
                                      <p:to>
                                        <p:strVal val="visible"/>
                                      </p:to>
                                    </p:set>
                                    <p:anim calcmode="lin" valueType="num">
                                      <p:cBhvr>
                                        <p:cTn id="37" dur="500" fill="hold"/>
                                        <p:tgtEl>
                                          <p:spTgt spid="72715"/>
                                        </p:tgtEl>
                                        <p:attrNameLst>
                                          <p:attrName>ppt_x</p:attrName>
                                        </p:attrNameLst>
                                      </p:cBhvr>
                                      <p:tavLst>
                                        <p:tav tm="0">
                                          <p:val>
                                            <p:strVal val="#ppt_x"/>
                                          </p:val>
                                        </p:tav>
                                        <p:tav tm="100000">
                                          <p:val>
                                            <p:strVal val="#ppt_x"/>
                                          </p:val>
                                        </p:tav>
                                      </p:tavLst>
                                    </p:anim>
                                    <p:anim calcmode="lin" valueType="num">
                                      <p:cBhvr>
                                        <p:cTn id="38" dur="500" fill="hold"/>
                                        <p:tgtEl>
                                          <p:spTgt spid="72715"/>
                                        </p:tgtEl>
                                        <p:attrNameLst>
                                          <p:attrName>ppt_y</p:attrName>
                                        </p:attrNameLst>
                                      </p:cBhvr>
                                      <p:tavLst>
                                        <p:tav tm="0">
                                          <p:val>
                                            <p:strVal val="#ppt_y-#ppt_h/2"/>
                                          </p:val>
                                        </p:tav>
                                        <p:tav tm="100000">
                                          <p:val>
                                            <p:strVal val="#ppt_y"/>
                                          </p:val>
                                        </p:tav>
                                      </p:tavLst>
                                    </p:anim>
                                    <p:anim calcmode="lin" valueType="num">
                                      <p:cBhvr>
                                        <p:cTn id="39" dur="500" fill="hold"/>
                                        <p:tgtEl>
                                          <p:spTgt spid="72715"/>
                                        </p:tgtEl>
                                        <p:attrNameLst>
                                          <p:attrName>ppt_w</p:attrName>
                                        </p:attrNameLst>
                                      </p:cBhvr>
                                      <p:tavLst>
                                        <p:tav tm="0">
                                          <p:val>
                                            <p:strVal val="#ppt_w"/>
                                          </p:val>
                                        </p:tav>
                                        <p:tav tm="100000">
                                          <p:val>
                                            <p:strVal val="#ppt_w"/>
                                          </p:val>
                                        </p:tav>
                                      </p:tavLst>
                                    </p:anim>
                                    <p:anim calcmode="lin" valueType="num">
                                      <p:cBhvr>
                                        <p:cTn id="40" dur="500" fill="hold"/>
                                        <p:tgtEl>
                                          <p:spTgt spid="72715"/>
                                        </p:tgtEl>
                                        <p:attrNameLst>
                                          <p:attrName>ppt_h</p:attrName>
                                        </p:attrNameLst>
                                      </p:cBhvr>
                                      <p:tavLst>
                                        <p:tav tm="0">
                                          <p:val>
                                            <p:fltVal val="0"/>
                                          </p:val>
                                        </p:tav>
                                        <p:tav tm="100000">
                                          <p:val>
                                            <p:strVal val="#ppt_h"/>
                                          </p:val>
                                        </p:tav>
                                      </p:tavLst>
                                    </p:anim>
                                  </p:childTnLst>
                                </p:cTn>
                              </p:par>
                            </p:childTnLst>
                          </p:cTn>
                        </p:par>
                        <p:par>
                          <p:cTn id="41" fill="hold" nodeType="afterGroup">
                            <p:stCondLst>
                              <p:cond delay="11000"/>
                            </p:stCondLst>
                            <p:childTnLst>
                              <p:par>
                                <p:cTn id="42" presetID="23" presetClass="entr" presetSubtype="272" fill="hold" nodeType="afterEffect">
                                  <p:stCondLst>
                                    <p:cond delay="1000"/>
                                  </p:stCondLst>
                                  <p:childTnLst>
                                    <p:set>
                                      <p:cBhvr>
                                        <p:cTn id="43" dur="1" fill="hold">
                                          <p:stCondLst>
                                            <p:cond delay="0"/>
                                          </p:stCondLst>
                                        </p:cTn>
                                        <p:tgtEl>
                                          <p:spTgt spid="72717"/>
                                        </p:tgtEl>
                                        <p:attrNameLst>
                                          <p:attrName>style.visibility</p:attrName>
                                        </p:attrNameLst>
                                      </p:cBhvr>
                                      <p:to>
                                        <p:strVal val="visible"/>
                                      </p:to>
                                    </p:set>
                                    <p:anim calcmode="lin" valueType="num">
                                      <p:cBhvr>
                                        <p:cTn id="44" dur="500" fill="hold"/>
                                        <p:tgtEl>
                                          <p:spTgt spid="72717"/>
                                        </p:tgtEl>
                                        <p:attrNameLst>
                                          <p:attrName>ppt_w</p:attrName>
                                        </p:attrNameLst>
                                      </p:cBhvr>
                                      <p:tavLst>
                                        <p:tav tm="0">
                                          <p:val>
                                            <p:strVal val="2/3*#ppt_w"/>
                                          </p:val>
                                        </p:tav>
                                        <p:tav tm="100000">
                                          <p:val>
                                            <p:strVal val="#ppt_w"/>
                                          </p:val>
                                        </p:tav>
                                      </p:tavLst>
                                    </p:anim>
                                    <p:anim calcmode="lin" valueType="num">
                                      <p:cBhvr>
                                        <p:cTn id="45" dur="500" fill="hold"/>
                                        <p:tgtEl>
                                          <p:spTgt spid="72717"/>
                                        </p:tgtEl>
                                        <p:attrNameLst>
                                          <p:attrName>ppt_h</p:attrName>
                                        </p:attrNameLst>
                                      </p:cBhvr>
                                      <p:tavLst>
                                        <p:tav tm="0">
                                          <p:val>
                                            <p:strVal val="2/3*#ppt_h"/>
                                          </p:val>
                                        </p:tav>
                                        <p:tav tm="100000">
                                          <p:val>
                                            <p:strVal val="#ppt_h"/>
                                          </p:val>
                                        </p:tav>
                                      </p:tavLst>
                                    </p:anim>
                                  </p:childTnLst>
                                </p:cTn>
                              </p:par>
                            </p:childTnLst>
                          </p:cTn>
                        </p:par>
                        <p:par>
                          <p:cTn id="46" fill="hold" nodeType="afterGroup">
                            <p:stCondLst>
                              <p:cond delay="12500"/>
                            </p:stCondLst>
                            <p:childTnLst>
                              <p:par>
                                <p:cTn id="47" presetID="17" presetClass="entr" presetSubtype="1" fill="hold" grpId="0" nodeType="afterEffect">
                                  <p:stCondLst>
                                    <p:cond delay="2000"/>
                                  </p:stCondLst>
                                  <p:childTnLst>
                                    <p:set>
                                      <p:cBhvr>
                                        <p:cTn id="48" dur="1" fill="hold">
                                          <p:stCondLst>
                                            <p:cond delay="0"/>
                                          </p:stCondLst>
                                        </p:cTn>
                                        <p:tgtEl>
                                          <p:spTgt spid="72714"/>
                                        </p:tgtEl>
                                        <p:attrNameLst>
                                          <p:attrName>style.visibility</p:attrName>
                                        </p:attrNameLst>
                                      </p:cBhvr>
                                      <p:to>
                                        <p:strVal val="visible"/>
                                      </p:to>
                                    </p:set>
                                    <p:anim calcmode="lin" valueType="num">
                                      <p:cBhvr>
                                        <p:cTn id="49" dur="500" fill="hold"/>
                                        <p:tgtEl>
                                          <p:spTgt spid="72714"/>
                                        </p:tgtEl>
                                        <p:attrNameLst>
                                          <p:attrName>ppt_x</p:attrName>
                                        </p:attrNameLst>
                                      </p:cBhvr>
                                      <p:tavLst>
                                        <p:tav tm="0">
                                          <p:val>
                                            <p:strVal val="#ppt_x"/>
                                          </p:val>
                                        </p:tav>
                                        <p:tav tm="100000">
                                          <p:val>
                                            <p:strVal val="#ppt_x"/>
                                          </p:val>
                                        </p:tav>
                                      </p:tavLst>
                                    </p:anim>
                                    <p:anim calcmode="lin" valueType="num">
                                      <p:cBhvr>
                                        <p:cTn id="50" dur="500" fill="hold"/>
                                        <p:tgtEl>
                                          <p:spTgt spid="72714"/>
                                        </p:tgtEl>
                                        <p:attrNameLst>
                                          <p:attrName>ppt_y</p:attrName>
                                        </p:attrNameLst>
                                      </p:cBhvr>
                                      <p:tavLst>
                                        <p:tav tm="0">
                                          <p:val>
                                            <p:strVal val="#ppt_y-#ppt_h/2"/>
                                          </p:val>
                                        </p:tav>
                                        <p:tav tm="100000">
                                          <p:val>
                                            <p:strVal val="#ppt_y"/>
                                          </p:val>
                                        </p:tav>
                                      </p:tavLst>
                                    </p:anim>
                                    <p:anim calcmode="lin" valueType="num">
                                      <p:cBhvr>
                                        <p:cTn id="51" dur="500" fill="hold"/>
                                        <p:tgtEl>
                                          <p:spTgt spid="72714"/>
                                        </p:tgtEl>
                                        <p:attrNameLst>
                                          <p:attrName>ppt_w</p:attrName>
                                        </p:attrNameLst>
                                      </p:cBhvr>
                                      <p:tavLst>
                                        <p:tav tm="0">
                                          <p:val>
                                            <p:strVal val="#ppt_w"/>
                                          </p:val>
                                        </p:tav>
                                        <p:tav tm="100000">
                                          <p:val>
                                            <p:strVal val="#ppt_w"/>
                                          </p:val>
                                        </p:tav>
                                      </p:tavLst>
                                    </p:anim>
                                    <p:anim calcmode="lin" valueType="num">
                                      <p:cBhvr>
                                        <p:cTn id="52" dur="500" fill="hold"/>
                                        <p:tgtEl>
                                          <p:spTgt spid="72714"/>
                                        </p:tgtEl>
                                        <p:attrNameLst>
                                          <p:attrName>ppt_h</p:attrName>
                                        </p:attrNameLst>
                                      </p:cBhvr>
                                      <p:tavLst>
                                        <p:tav tm="0">
                                          <p:val>
                                            <p:fltVal val="0"/>
                                          </p:val>
                                        </p:tav>
                                        <p:tav tm="100000">
                                          <p:val>
                                            <p:strVal val="#ppt_h"/>
                                          </p:val>
                                        </p:tav>
                                      </p:tavLst>
                                    </p:anim>
                                  </p:childTnLst>
                                </p:cTn>
                              </p:par>
                            </p:childTnLst>
                          </p:cTn>
                        </p:par>
                        <p:par>
                          <p:cTn id="53" fill="hold" nodeType="afterGroup">
                            <p:stCondLst>
                              <p:cond delay="15000"/>
                            </p:stCondLst>
                            <p:childTnLst>
                              <p:par>
                                <p:cTn id="54" presetID="23" presetClass="entr" presetSubtype="272" fill="hold" nodeType="afterEffect">
                                  <p:stCondLst>
                                    <p:cond delay="1000"/>
                                  </p:stCondLst>
                                  <p:childTnLst>
                                    <p:set>
                                      <p:cBhvr>
                                        <p:cTn id="55" dur="1" fill="hold">
                                          <p:stCondLst>
                                            <p:cond delay="0"/>
                                          </p:stCondLst>
                                        </p:cTn>
                                        <p:tgtEl>
                                          <p:spTgt spid="72718"/>
                                        </p:tgtEl>
                                        <p:attrNameLst>
                                          <p:attrName>style.visibility</p:attrName>
                                        </p:attrNameLst>
                                      </p:cBhvr>
                                      <p:to>
                                        <p:strVal val="visible"/>
                                      </p:to>
                                    </p:set>
                                    <p:anim calcmode="lin" valueType="num">
                                      <p:cBhvr>
                                        <p:cTn id="56" dur="500" fill="hold"/>
                                        <p:tgtEl>
                                          <p:spTgt spid="72718"/>
                                        </p:tgtEl>
                                        <p:attrNameLst>
                                          <p:attrName>ppt_w</p:attrName>
                                        </p:attrNameLst>
                                      </p:cBhvr>
                                      <p:tavLst>
                                        <p:tav tm="0">
                                          <p:val>
                                            <p:strVal val="2/3*#ppt_w"/>
                                          </p:val>
                                        </p:tav>
                                        <p:tav tm="100000">
                                          <p:val>
                                            <p:strVal val="#ppt_w"/>
                                          </p:val>
                                        </p:tav>
                                      </p:tavLst>
                                    </p:anim>
                                    <p:anim calcmode="lin" valueType="num">
                                      <p:cBhvr>
                                        <p:cTn id="57" dur="500" fill="hold"/>
                                        <p:tgtEl>
                                          <p:spTgt spid="72718"/>
                                        </p:tgtEl>
                                        <p:attrNameLst>
                                          <p:attrName>ppt_h</p:attrName>
                                        </p:attrNameLst>
                                      </p:cBhvr>
                                      <p:tavLst>
                                        <p:tav tm="0">
                                          <p:val>
                                            <p:strVal val="2/3*#ppt_h"/>
                                          </p:val>
                                        </p:tav>
                                        <p:tav tm="100000">
                                          <p:val>
                                            <p:strVal val="#ppt_h"/>
                                          </p:val>
                                        </p:tav>
                                      </p:tavLst>
                                    </p:anim>
                                  </p:childTnLst>
                                </p:cTn>
                              </p:par>
                            </p:childTnLst>
                          </p:cTn>
                        </p:par>
                        <p:par>
                          <p:cTn id="58" fill="hold" nodeType="afterGroup">
                            <p:stCondLst>
                              <p:cond delay="16500"/>
                            </p:stCondLst>
                            <p:childTnLst>
                              <p:par>
                                <p:cTn id="59" presetID="3" presetClass="entr" presetSubtype="10" fill="hold" grpId="0" nodeType="afterEffect">
                                  <p:stCondLst>
                                    <p:cond delay="2000"/>
                                  </p:stCondLst>
                                  <p:childTnLst>
                                    <p:set>
                                      <p:cBhvr>
                                        <p:cTn id="60" dur="1" fill="hold">
                                          <p:stCondLst>
                                            <p:cond delay="0"/>
                                          </p:stCondLst>
                                        </p:cTn>
                                        <p:tgtEl>
                                          <p:spTgt spid="72710"/>
                                        </p:tgtEl>
                                        <p:attrNameLst>
                                          <p:attrName>style.visibility</p:attrName>
                                        </p:attrNameLst>
                                      </p:cBhvr>
                                      <p:to>
                                        <p:strVal val="visible"/>
                                      </p:to>
                                    </p:set>
                                    <p:animEffect transition="in" filter="blinds(horizontal)">
                                      <p:cBhvr>
                                        <p:cTn id="61" dur="500"/>
                                        <p:tgtEl>
                                          <p:spTgt spid="72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P spid="72707" grpId="0" animBg="1"/>
      <p:bldP spid="72710" grpId="0" autoUpdateAnimBg="0"/>
      <p:bldP spid="72711" grpId="0" animBg="1"/>
      <p:bldP spid="72712" grpId="0" autoUpdateAnimBg="0"/>
      <p:bldP spid="72713" grpId="0" animBg="1"/>
      <p:bldP spid="72714" grpId="0" animBg="1"/>
      <p:bldP spid="727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171" name="Group 347"/>
          <p:cNvGraphicFramePr>
            <a:graphicFrameLocks noGrp="1"/>
          </p:cNvGraphicFramePr>
          <p:nvPr>
            <p:ph sz="quarter" idx="1"/>
          </p:nvPr>
        </p:nvGraphicFramePr>
        <p:xfrm>
          <a:off x="685800" y="1981200"/>
          <a:ext cx="8077199" cy="3513140"/>
        </p:xfrm>
        <a:graphic>
          <a:graphicData uri="http://schemas.openxmlformats.org/drawingml/2006/table">
            <a:tbl>
              <a:tblPr/>
              <a:tblGrid>
                <a:gridCol w="1981200">
                  <a:extLst>
                    <a:ext uri="{9D8B030D-6E8A-4147-A177-3AD203B41FA5}">
                      <a16:colId xmlns:a16="http://schemas.microsoft.com/office/drawing/2014/main" val="20000"/>
                    </a:ext>
                  </a:extLst>
                </a:gridCol>
                <a:gridCol w="1674994">
                  <a:extLst>
                    <a:ext uri="{9D8B030D-6E8A-4147-A177-3AD203B41FA5}">
                      <a16:colId xmlns:a16="http://schemas.microsoft.com/office/drawing/2014/main" val="20001"/>
                    </a:ext>
                  </a:extLst>
                </a:gridCol>
                <a:gridCol w="1515560">
                  <a:extLst>
                    <a:ext uri="{9D8B030D-6E8A-4147-A177-3AD203B41FA5}">
                      <a16:colId xmlns:a16="http://schemas.microsoft.com/office/drawing/2014/main" val="20002"/>
                    </a:ext>
                  </a:extLst>
                </a:gridCol>
                <a:gridCol w="1305246">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1435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0063">
                <a:tc>
                  <a:txBody>
                    <a:bodyPr/>
                    <a:lstStyle/>
                    <a:p>
                      <a:pPr algn="r" rtl="0" fontAlgn="b"/>
                      <a:r>
                        <a:rPr lang="en-US" sz="2400" b="0" i="0" u="none" strike="noStrike">
                          <a:solidFill>
                            <a:srgbClr val="000000"/>
                          </a:solidFill>
                          <a:effectLst/>
                          <a:latin typeface="Arial"/>
                        </a:rPr>
                        <a:t>-1</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400" b="0" i="0" u="none" strike="noStrike">
                          <a:solidFill>
                            <a:srgbClr val="000000"/>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b"/>
                      <a:r>
                        <a:rPr lang="en-US" sz="1200" b="0" i="0" u="none" strike="noStrike">
                          <a:solidFill>
                            <a:srgbClr val="000000"/>
                          </a:solidFill>
                          <a:effectLst/>
                          <a:latin typeface="Arial"/>
                        </a:rPr>
                        <a:t>15</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0063">
                <a:tc>
                  <a:txBody>
                    <a:bodyPr/>
                    <a:lstStyle/>
                    <a:p>
                      <a:pPr algn="r" rtl="0" fontAlgn="b"/>
                      <a:r>
                        <a:rPr lang="en-US" sz="2400" b="0" i="0" u="none" strike="noStrike">
                          <a:solidFill>
                            <a:srgbClr val="000000"/>
                          </a:solidFill>
                          <a:effectLst/>
                          <a:latin typeface="Arial"/>
                        </a:rPr>
                        <a:t>-1</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400" b="0" i="0" u="none" strike="noStrike">
                          <a:solidFill>
                            <a:srgbClr val="000000"/>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b"/>
                      <a:r>
                        <a:rPr lang="en-US" sz="1200" b="0" i="0" u="none" strike="noStrike">
                          <a:solidFill>
                            <a:srgbClr val="000000"/>
                          </a:solidFill>
                          <a:effectLst/>
                          <a:latin typeface="Arial"/>
                        </a:rPr>
                        <a:t>25</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0063">
                <a:tc>
                  <a:txBody>
                    <a:bodyPr/>
                    <a:lstStyle/>
                    <a:p>
                      <a:pPr algn="r" rtl="0" fontAlgn="b"/>
                      <a:r>
                        <a:rPr lang="en-US" sz="2400" b="0" i="0" u="none" strike="noStrike">
                          <a:solidFill>
                            <a:srgbClr val="000000"/>
                          </a:solidFill>
                          <a:effectLst/>
                          <a:latin typeface="Arial"/>
                        </a:rPr>
                        <a:t>-2</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400" b="0" i="0" u="none" strike="noStrike">
                          <a:solidFill>
                            <a:srgbClr val="000000"/>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b"/>
                      <a:r>
                        <a:rPr lang="en-US" sz="1200" b="0" i="0" u="none" strike="noStrike">
                          <a:solidFill>
                            <a:srgbClr val="000000"/>
                          </a:solidFill>
                          <a:effectLst/>
                          <a:latin typeface="Arial"/>
                        </a:rPr>
                        <a:t>20</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0</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8475">
                <a:tc>
                  <a:txBody>
                    <a:bodyPr/>
                    <a:lstStyle/>
                    <a:p>
                      <a:pPr algn="r" rtl="0" fontAlgn="b"/>
                      <a:r>
                        <a:rPr lang="en-US" sz="2400" b="0" i="0" u="none" strike="noStrike">
                          <a:solidFill>
                            <a:srgbClr val="000000"/>
                          </a:solidFill>
                          <a:effectLst/>
                          <a:latin typeface="Arial"/>
                        </a:rPr>
                        <a:t>2</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400" b="0" i="0" u="none" strike="noStrike">
                          <a:solidFill>
                            <a:srgbClr val="000000"/>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b"/>
                      <a:r>
                        <a:rPr lang="en-US" sz="1200" b="0" i="0" u="none" strike="noStrike">
                          <a:solidFill>
                            <a:srgbClr val="000000"/>
                          </a:solidFill>
                          <a:effectLst/>
                          <a:latin typeface="Arial"/>
                        </a:rPr>
                        <a:t>15</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0063">
                <a:tc>
                  <a:txBody>
                    <a:bodyPr/>
                    <a:lstStyle/>
                    <a:p>
                      <a:pPr algn="r" rtl="0" fontAlgn="b"/>
                      <a:r>
                        <a:rPr lang="en-US" sz="2400" b="0" i="0" u="none" strike="noStrike">
                          <a:solidFill>
                            <a:srgbClr val="000000"/>
                          </a:solidFill>
                          <a:effectLst/>
                          <a:latin typeface="Arial"/>
                        </a:rPr>
                        <a:t>2</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400" b="0" i="0" u="none" strike="noStrike" dirty="0">
                          <a:solidFill>
                            <a:srgbClr val="000000"/>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b"/>
                      <a:r>
                        <a:rPr lang="en-US" sz="1200" b="0" i="0" u="none" strike="noStrike" dirty="0">
                          <a:solidFill>
                            <a:srgbClr val="000000"/>
                          </a:solidFill>
                          <a:effectLst/>
                          <a:latin typeface="Arial"/>
                        </a:rPr>
                        <a:t>25</a:t>
                      </a:r>
                    </a:p>
                  </a:txBody>
                  <a:tcPr marL="9525" marR="3429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25</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00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SSE=14</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Arial" charset="0"/>
                        </a:rPr>
                        <a:t> </a:t>
                      </a:r>
                      <a:endParaRPr kumimoji="0" lang="en-US" sz="2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Arial" charset="0"/>
                        </a:rPr>
                        <a:t>SSR=100</a:t>
                      </a:r>
                      <a:endParaRPr kumimoji="0" lang="en-US" sz="2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38964" name="Object 171"/>
          <p:cNvGraphicFramePr>
            <a:graphicFrameLocks noGrp="1" noChangeAspect="1"/>
          </p:cNvGraphicFramePr>
          <p:nvPr>
            <p:ph sz="quarter" idx="2"/>
          </p:nvPr>
        </p:nvGraphicFramePr>
        <p:xfrm>
          <a:off x="685800" y="2057400"/>
          <a:ext cx="1143000" cy="406400"/>
        </p:xfrm>
        <a:graphic>
          <a:graphicData uri="http://schemas.openxmlformats.org/presentationml/2006/ole">
            <mc:AlternateContent xmlns:mc="http://schemas.openxmlformats.org/markup-compatibility/2006">
              <mc:Choice xmlns:v="urn:schemas-microsoft-com:vml" Requires="v">
                <p:oleObj name="Equation" r:id="rId2" imgW="571252" imgH="203112" progId="Equation.3">
                  <p:embed/>
                </p:oleObj>
              </mc:Choice>
              <mc:Fallback>
                <p:oleObj name="Equation" r:id="rId2" imgW="571252" imgH="203112"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057400"/>
                        <a:ext cx="11430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65" name="Object 175"/>
          <p:cNvGraphicFramePr>
            <a:graphicFrameLocks noGrp="1" noChangeAspect="1"/>
          </p:cNvGraphicFramePr>
          <p:nvPr>
            <p:ph sz="quarter" idx="3"/>
          </p:nvPr>
        </p:nvGraphicFramePr>
        <p:xfrm>
          <a:off x="2819400" y="2057400"/>
          <a:ext cx="1524000" cy="346075"/>
        </p:xfrm>
        <a:graphic>
          <a:graphicData uri="http://schemas.openxmlformats.org/presentationml/2006/ole">
            <mc:AlternateContent xmlns:mc="http://schemas.openxmlformats.org/markup-compatibility/2006">
              <mc:Choice xmlns:v="urn:schemas-microsoft-com:vml" Requires="v">
                <p:oleObj name="Equation" r:id="rId4" imgW="1117115" imgH="253890" progId="Equation.3">
                  <p:embed/>
                </p:oleObj>
              </mc:Choice>
              <mc:Fallback>
                <p:oleObj name="Equation" r:id="rId4" imgW="1117115" imgH="25389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057400"/>
                        <a:ext cx="1524000"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66" name="Object 179"/>
          <p:cNvGraphicFramePr>
            <a:graphicFrameLocks noGrp="1" noChangeAspect="1"/>
          </p:cNvGraphicFramePr>
          <p:nvPr>
            <p:ph sz="quarter" idx="4"/>
          </p:nvPr>
        </p:nvGraphicFramePr>
        <p:xfrm>
          <a:off x="6019800" y="2057400"/>
          <a:ext cx="762000" cy="434975"/>
        </p:xfrm>
        <a:graphic>
          <a:graphicData uri="http://schemas.openxmlformats.org/presentationml/2006/ole">
            <mc:AlternateContent xmlns:mc="http://schemas.openxmlformats.org/markup-compatibility/2006">
              <mc:Choice xmlns:v="urn:schemas-microsoft-com:vml" Requires="v">
                <p:oleObj name="Equation" r:id="rId6" imgW="355292" imgH="203024" progId="Equation.3">
                  <p:embed/>
                </p:oleObj>
              </mc:Choice>
              <mc:Fallback>
                <p:oleObj name="Equation" r:id="rId6" imgW="355292" imgH="203024"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2057400"/>
                        <a:ext cx="7620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67" name="Object 183"/>
          <p:cNvGraphicFramePr>
            <a:graphicFrameLocks noChangeAspect="1"/>
          </p:cNvGraphicFramePr>
          <p:nvPr/>
        </p:nvGraphicFramePr>
        <p:xfrm>
          <a:off x="7162800" y="2057400"/>
          <a:ext cx="1600200" cy="363538"/>
        </p:xfrm>
        <a:graphic>
          <a:graphicData uri="http://schemas.openxmlformats.org/presentationml/2006/ole">
            <mc:AlternateContent xmlns:mc="http://schemas.openxmlformats.org/markup-compatibility/2006">
              <mc:Choice xmlns:v="urn:schemas-microsoft-com:vml" Requires="v">
                <p:oleObj name="Equation" r:id="rId8" imgW="1117115" imgH="253890" progId="Equation.3">
                  <p:embed/>
                </p:oleObj>
              </mc:Choice>
              <mc:Fallback>
                <p:oleObj name="Equation" r:id="rId8" imgW="1117115" imgH="25389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62800" y="2057400"/>
                        <a:ext cx="1600200"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68" name="Rectangle 190"/>
          <p:cNvSpPr>
            <a:spLocks noGrp="1" noChangeArrowheads="1"/>
          </p:cNvSpPr>
          <p:nvPr>
            <p:ph type="title" sz="quarter"/>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algn="ctr" eaLnBrk="1" hangingPunct="1"/>
            <a:r>
              <a:rPr lang="en-US" altLang="tr-TR" sz="3200" dirty="0"/>
              <a:t>Decomposition of total sum of squares</a:t>
            </a:r>
          </a:p>
        </p:txBody>
      </p:sp>
      <p:sp>
        <p:nvSpPr>
          <p:cNvPr id="38969" name="Rectangle 345"/>
          <p:cNvSpPr>
            <a:spLocks noChangeArrowheads="1"/>
          </p:cNvSpPr>
          <p:nvPr/>
        </p:nvSpPr>
        <p:spPr bwMode="auto">
          <a:xfrm>
            <a:off x="381000" y="5715000"/>
            <a:ext cx="822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2"/>
              </a:buClr>
              <a:buSzPct val="70000"/>
              <a:buFont typeface="Wingdings" pitchFamily="2" charset="2"/>
              <a:buChar char="l"/>
            </a:pPr>
            <a:r>
              <a:rPr lang="en-US" altLang="tr-TR" sz="3000"/>
              <a:t>Check if SST= SSR + SSE</a:t>
            </a:r>
          </a:p>
        </p:txBody>
      </p:sp>
      <p:graphicFrame>
        <p:nvGraphicFramePr>
          <p:cNvPr id="38970" name="Object 1"/>
          <p:cNvGraphicFramePr>
            <a:graphicFrameLocks noChangeAspect="1"/>
          </p:cNvGraphicFramePr>
          <p:nvPr/>
        </p:nvGraphicFramePr>
        <p:xfrm>
          <a:off x="4648200" y="2133600"/>
          <a:ext cx="609600" cy="325438"/>
        </p:xfrm>
        <a:graphic>
          <a:graphicData uri="http://schemas.openxmlformats.org/presentationml/2006/ole">
            <mc:AlternateContent xmlns:mc="http://schemas.openxmlformats.org/markup-compatibility/2006">
              <mc:Choice xmlns:v="urn:schemas-microsoft-com:vml" Requires="v">
                <p:oleObj name="Equation" r:id="rId10" imgW="139639" imgH="203112" progId="Equation.3">
                  <p:embed/>
                </p:oleObj>
              </mc:Choice>
              <mc:Fallback>
                <p:oleObj name="Equation" r:id="rId10" imgW="139639" imgH="203112"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8200" y="2133600"/>
                        <a:ext cx="6096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25053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3438525" y="1681163"/>
            <a:ext cx="2292350" cy="809625"/>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74755" name="Rectangle 3"/>
          <p:cNvSpPr>
            <a:spLocks noChangeArrowheads="1"/>
          </p:cNvSpPr>
          <p:nvPr/>
        </p:nvSpPr>
        <p:spPr bwMode="auto">
          <a:xfrm>
            <a:off x="684213" y="1106488"/>
            <a:ext cx="77724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rgbClr val="66FFFF"/>
              </a:buClr>
              <a:buSzPct val="75000"/>
              <a:buFont typeface="Monotype Sorts" pitchFamily="2" charset="2"/>
              <a:buChar char="n"/>
              <a:defRPr/>
            </a:pPr>
            <a:r>
              <a:rPr lang="en-US" sz="2400">
                <a:effectLst>
                  <a:outerShdw blurRad="38100" dist="38100" dir="2700000" algn="tl">
                    <a:srgbClr val="C0C0C0"/>
                  </a:outerShdw>
                </a:effectLst>
                <a:latin typeface="Book Antiqua" pitchFamily="18" charset="0"/>
              </a:rPr>
              <a:t>The </a:t>
            </a:r>
            <a:r>
              <a:rPr lang="en-US" sz="2400" u="sng">
                <a:effectLst>
                  <a:outerShdw blurRad="38100" dist="38100" dir="2700000" algn="tl">
                    <a:srgbClr val="C0C0C0"/>
                  </a:outerShdw>
                </a:effectLst>
                <a:latin typeface="Book Antiqua" pitchFamily="18" charset="0"/>
              </a:rPr>
              <a:t>coefficient of determination</a:t>
            </a:r>
            <a:r>
              <a:rPr lang="en-US" sz="2400">
                <a:effectLst>
                  <a:outerShdw blurRad="38100" dist="38100" dir="2700000" algn="tl">
                    <a:srgbClr val="C0C0C0"/>
                  </a:outerShdw>
                </a:effectLst>
                <a:latin typeface="Book Antiqua" pitchFamily="18" charset="0"/>
              </a:rPr>
              <a:t> is:</a:t>
            </a:r>
          </a:p>
        </p:txBody>
      </p:sp>
      <p:sp>
        <p:nvSpPr>
          <p:cNvPr id="74756" name="Rectangle 4"/>
          <p:cNvSpPr>
            <a:spLocks noChangeArrowheads="1"/>
          </p:cNvSpPr>
          <p:nvPr/>
        </p:nvSpPr>
        <p:spPr bwMode="auto">
          <a:xfrm>
            <a:off x="685800" y="165100"/>
            <a:ext cx="77724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defRPr/>
            </a:pPr>
            <a:r>
              <a:rPr lang="en-US" sz="2800">
                <a:effectLst>
                  <a:outerShdw blurRad="38100" dist="38100" dir="2700000" algn="tl">
                    <a:srgbClr val="C0C0C0"/>
                  </a:outerShdw>
                </a:effectLst>
                <a:latin typeface="Book Antiqua" pitchFamily="18" charset="0"/>
              </a:rPr>
              <a:t>Coefficient of Determination</a:t>
            </a:r>
          </a:p>
        </p:txBody>
      </p:sp>
      <p:sp>
        <p:nvSpPr>
          <p:cNvPr id="74757" name="AutoShape 5"/>
          <p:cNvSpPr>
            <a:spLocks noChangeArrowheads="1"/>
          </p:cNvSpPr>
          <p:nvPr/>
        </p:nvSpPr>
        <p:spPr bwMode="auto">
          <a:xfrm rot="5400000">
            <a:off x="3095625" y="197485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sp>
        <p:nvSpPr>
          <p:cNvPr id="74759" name="Text Box 7"/>
          <p:cNvSpPr txBox="1">
            <a:spLocks noChangeArrowheads="1"/>
          </p:cNvSpPr>
          <p:nvPr/>
        </p:nvSpPr>
        <p:spPr bwMode="auto">
          <a:xfrm>
            <a:off x="3613150" y="1843088"/>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2400" i="1">
                <a:effectLst>
                  <a:outerShdw blurRad="38100" dist="38100" dir="2700000" algn="tl">
                    <a:srgbClr val="C0C0C0"/>
                  </a:outerShdw>
                </a:effectLst>
                <a:latin typeface="Book Antiqua" pitchFamily="18" charset="0"/>
              </a:rPr>
              <a:t>r</a:t>
            </a:r>
            <a:r>
              <a:rPr lang="en-US" sz="2400" baseline="30000">
                <a:effectLst>
                  <a:outerShdw blurRad="38100" dist="38100" dir="2700000" algn="tl">
                    <a:srgbClr val="C0C0C0"/>
                  </a:outerShdw>
                </a:effectLst>
                <a:latin typeface="Book Antiqua" pitchFamily="18" charset="0"/>
              </a:rPr>
              <a:t>2</a:t>
            </a:r>
            <a:r>
              <a:rPr lang="en-US" sz="2400">
                <a:effectLst>
                  <a:outerShdw blurRad="38100" dist="38100" dir="2700000" algn="tl">
                    <a:srgbClr val="C0C0C0"/>
                  </a:outerShdw>
                </a:effectLst>
                <a:latin typeface="Book Antiqua" pitchFamily="18" charset="0"/>
              </a:rPr>
              <a:t> = SSR/SST</a:t>
            </a:r>
          </a:p>
        </p:txBody>
      </p:sp>
      <p:sp>
        <p:nvSpPr>
          <p:cNvPr id="74760" name="Text Box 8"/>
          <p:cNvSpPr txBox="1">
            <a:spLocks noChangeArrowheads="1"/>
          </p:cNvSpPr>
          <p:nvPr/>
        </p:nvSpPr>
        <p:spPr bwMode="auto">
          <a:xfrm>
            <a:off x="2514600" y="28956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sz="2400" i="1" dirty="0">
                <a:effectLst>
                  <a:outerShdw blurRad="38100" dist="38100" dir="2700000" algn="tl">
                    <a:srgbClr val="C0C0C0"/>
                  </a:outerShdw>
                </a:effectLst>
                <a:latin typeface="Book Antiqua" pitchFamily="18" charset="0"/>
              </a:rPr>
              <a:t>r</a:t>
            </a:r>
            <a:r>
              <a:rPr lang="en-US" sz="2400" baseline="30000" dirty="0">
                <a:effectLst>
                  <a:outerShdw blurRad="38100" dist="38100" dir="2700000" algn="tl">
                    <a:srgbClr val="C0C0C0"/>
                  </a:outerShdw>
                </a:effectLst>
                <a:latin typeface="Book Antiqua" pitchFamily="18" charset="0"/>
              </a:rPr>
              <a:t>2</a:t>
            </a:r>
            <a:r>
              <a:rPr lang="en-US" sz="2400" dirty="0">
                <a:effectLst>
                  <a:outerShdw blurRad="38100" dist="38100" dir="2700000" algn="tl">
                    <a:srgbClr val="C0C0C0"/>
                  </a:outerShdw>
                </a:effectLst>
                <a:latin typeface="Book Antiqua" pitchFamily="18" charset="0"/>
              </a:rPr>
              <a:t> = SSR/SST = 100/114 =   0.8772</a:t>
            </a:r>
          </a:p>
        </p:txBody>
      </p:sp>
      <p:sp>
        <p:nvSpPr>
          <p:cNvPr id="74761" name="Text Box 9"/>
          <p:cNvSpPr txBox="1">
            <a:spLocks noChangeArrowheads="1"/>
          </p:cNvSpPr>
          <p:nvPr/>
        </p:nvSpPr>
        <p:spPr bwMode="auto">
          <a:xfrm>
            <a:off x="838200" y="3810000"/>
            <a:ext cx="8145463"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10000"/>
              </a:lnSpc>
              <a:buFontTx/>
              <a:buChar char="•"/>
              <a:defRPr/>
            </a:pPr>
            <a:r>
              <a:rPr lang="en-US" sz="2400" dirty="0">
                <a:effectLst>
                  <a:outerShdw blurRad="38100" dist="38100" dir="2700000" algn="tl">
                    <a:srgbClr val="C0C0C0"/>
                  </a:outerShdw>
                </a:effectLst>
                <a:latin typeface="Book Antiqua" pitchFamily="18" charset="0"/>
              </a:rPr>
              <a:t>  The regression relationship is very strong;  about 88%</a:t>
            </a:r>
          </a:p>
          <a:p>
            <a:pPr eaLnBrk="0" hangingPunct="0">
              <a:lnSpc>
                <a:spcPct val="110000"/>
              </a:lnSpc>
              <a:defRPr/>
            </a:pPr>
            <a:r>
              <a:rPr lang="en-US" sz="2400" dirty="0">
                <a:effectLst>
                  <a:outerShdw blurRad="38100" dist="38100" dir="2700000" algn="tl">
                    <a:srgbClr val="C0C0C0"/>
                  </a:outerShdw>
                </a:effectLst>
                <a:latin typeface="Book Antiqua" pitchFamily="18" charset="0"/>
              </a:rPr>
              <a:t>    of the variability in the number of cars sold can be</a:t>
            </a:r>
          </a:p>
          <a:p>
            <a:pPr eaLnBrk="0" hangingPunct="0">
              <a:lnSpc>
                <a:spcPct val="110000"/>
              </a:lnSpc>
              <a:defRPr/>
            </a:pPr>
            <a:r>
              <a:rPr lang="en-US" sz="2400" dirty="0">
                <a:effectLst>
                  <a:outerShdw blurRad="38100" dist="38100" dir="2700000" algn="tl">
                    <a:srgbClr val="C0C0C0"/>
                  </a:outerShdw>
                </a:effectLst>
                <a:latin typeface="Book Antiqua" pitchFamily="18" charset="0"/>
              </a:rPr>
              <a:t>    explained by the number of TV ads.</a:t>
            </a:r>
          </a:p>
          <a:p>
            <a:pPr eaLnBrk="0" hangingPunct="0">
              <a:lnSpc>
                <a:spcPct val="110000"/>
              </a:lnSpc>
              <a:buFontTx/>
              <a:buChar char="•"/>
              <a:defRPr/>
            </a:pPr>
            <a:r>
              <a:rPr lang="en-US" sz="2400" dirty="0">
                <a:effectLst>
                  <a:outerShdw blurRad="38100" dist="38100" dir="2700000" algn="tl">
                    <a:srgbClr val="C0C0C0"/>
                  </a:outerShdw>
                </a:effectLst>
                <a:latin typeface="Book Antiqua" pitchFamily="18" charset="0"/>
              </a:rPr>
              <a:t>  The coefficient of determination (r</a:t>
            </a:r>
            <a:r>
              <a:rPr lang="en-US" sz="2400" baseline="30000" dirty="0">
                <a:effectLst>
                  <a:outerShdw blurRad="38100" dist="38100" dir="2700000" algn="tl">
                    <a:srgbClr val="C0C0C0"/>
                  </a:outerShdw>
                </a:effectLst>
                <a:latin typeface="Book Antiqua" pitchFamily="18" charset="0"/>
              </a:rPr>
              <a:t>2</a:t>
            </a:r>
            <a:r>
              <a:rPr lang="en-US" sz="2400" dirty="0">
                <a:effectLst>
                  <a:outerShdw blurRad="38100" dist="38100" dir="2700000" algn="tl">
                    <a:srgbClr val="C0C0C0"/>
                  </a:outerShdw>
                </a:effectLst>
                <a:latin typeface="Book Antiqua" pitchFamily="18" charset="0"/>
              </a:rPr>
              <a:t>) is also the square of </a:t>
            </a:r>
          </a:p>
          <a:p>
            <a:pPr eaLnBrk="0" hangingPunct="0">
              <a:lnSpc>
                <a:spcPct val="110000"/>
              </a:lnSpc>
              <a:defRPr/>
            </a:pPr>
            <a:r>
              <a:rPr lang="en-US" sz="2400" dirty="0">
                <a:effectLst>
                  <a:outerShdw blurRad="38100" dist="38100" dir="2700000" algn="tl">
                    <a:srgbClr val="C0C0C0"/>
                  </a:outerShdw>
                </a:effectLst>
                <a:latin typeface="Book Antiqua" pitchFamily="18" charset="0"/>
              </a:rPr>
              <a:t>     the correlation coefficient (r).</a:t>
            </a:r>
          </a:p>
        </p:txBody>
      </p:sp>
    </p:spTree>
    <p:extLst>
      <p:ext uri="{BB962C8B-B14F-4D97-AF65-F5344CB8AC3E}">
        <p14:creationId xmlns:p14="http://schemas.microsoft.com/office/powerpoint/2010/main" val="29836011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74757"/>
                                        </p:tgtEl>
                                        <p:attrNameLst>
                                          <p:attrName>style.visibility</p:attrName>
                                        </p:attrNameLst>
                                      </p:cBhvr>
                                      <p:to>
                                        <p:strVal val="visible"/>
                                      </p:to>
                                    </p:set>
                                    <p:animEffect transition="in" filter="slide(fromLeft)">
                                      <p:cBhvr>
                                        <p:cTn id="7" dur="500"/>
                                        <p:tgtEl>
                                          <p:spTgt spid="74757"/>
                                        </p:tgtEl>
                                      </p:cBhvr>
                                    </p:animEffect>
                                  </p:childTnLst>
                                  <p:subTnLst>
                                    <p:set>
                                      <p:cBhvr override="childStyle">
                                        <p:cTn dur="1" fill="hold" display="0" masterRel="nextClick" afterEffect="1"/>
                                        <p:tgtEl>
                                          <p:spTgt spid="74757"/>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4"/>
                                        </p:tgtEl>
                                        <p:attrNameLst>
                                          <p:attrName>style.visibility</p:attrName>
                                        </p:attrNameLst>
                                      </p:cBhvr>
                                      <p:to>
                                        <p:strVal val="visible"/>
                                      </p:to>
                                    </p:set>
                                    <p:animEffect transition="in" filter="dissolve">
                                      <p:cBhvr>
                                        <p:cTn id="12" dur="500"/>
                                        <p:tgtEl>
                                          <p:spTgt spid="74754"/>
                                        </p:tgtEl>
                                      </p:cBhvr>
                                    </p:animEffect>
                                  </p:childTnLst>
                                </p:cTn>
                              </p:par>
                            </p:childTnLst>
                          </p:cTn>
                        </p:par>
                        <p:par>
                          <p:cTn id="13" fill="hold" nodeType="afterGroup">
                            <p:stCondLst>
                              <p:cond delay="500"/>
                            </p:stCondLst>
                            <p:childTnLst>
                              <p:par>
                                <p:cTn id="14" presetID="23" presetClass="entr" presetSubtype="272" fill="hold" grpId="0" nodeType="afterEffect">
                                  <p:stCondLst>
                                    <p:cond delay="1000"/>
                                  </p:stCondLst>
                                  <p:childTnLst>
                                    <p:set>
                                      <p:cBhvr>
                                        <p:cTn id="15" dur="1" fill="hold">
                                          <p:stCondLst>
                                            <p:cond delay="0"/>
                                          </p:stCondLst>
                                        </p:cTn>
                                        <p:tgtEl>
                                          <p:spTgt spid="74759"/>
                                        </p:tgtEl>
                                        <p:attrNameLst>
                                          <p:attrName>style.visibility</p:attrName>
                                        </p:attrNameLst>
                                      </p:cBhvr>
                                      <p:to>
                                        <p:strVal val="visible"/>
                                      </p:to>
                                    </p:set>
                                    <p:anim calcmode="lin" valueType="num">
                                      <p:cBhvr>
                                        <p:cTn id="16" dur="500" fill="hold"/>
                                        <p:tgtEl>
                                          <p:spTgt spid="74759"/>
                                        </p:tgtEl>
                                        <p:attrNameLst>
                                          <p:attrName>ppt_w</p:attrName>
                                        </p:attrNameLst>
                                      </p:cBhvr>
                                      <p:tavLst>
                                        <p:tav tm="0">
                                          <p:val>
                                            <p:strVal val="2/3*#ppt_w"/>
                                          </p:val>
                                        </p:tav>
                                        <p:tav tm="100000">
                                          <p:val>
                                            <p:strVal val="#ppt_w"/>
                                          </p:val>
                                        </p:tav>
                                      </p:tavLst>
                                    </p:anim>
                                    <p:anim calcmode="lin" valueType="num">
                                      <p:cBhvr>
                                        <p:cTn id="17" dur="500" fill="hold"/>
                                        <p:tgtEl>
                                          <p:spTgt spid="74759"/>
                                        </p:tgtEl>
                                        <p:attrNameLst>
                                          <p:attrName>ppt_h</p:attrName>
                                        </p:attrNameLst>
                                      </p:cBhvr>
                                      <p:tavLst>
                                        <p:tav tm="0">
                                          <p:val>
                                            <p:strVal val="2/3*#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74760"/>
                                        </p:tgtEl>
                                        <p:attrNameLst>
                                          <p:attrName>style.visibility</p:attrName>
                                        </p:attrNameLst>
                                      </p:cBhvr>
                                      <p:to>
                                        <p:strVal val="visible"/>
                                      </p:to>
                                    </p:set>
                                    <p:animEffect transition="in" filter="slide(fromLeft)">
                                      <p:cBhvr>
                                        <p:cTn id="22" dur="500"/>
                                        <p:tgtEl>
                                          <p:spTgt spid="747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4761"/>
                                        </p:tgtEl>
                                        <p:attrNameLst>
                                          <p:attrName>style.visibility</p:attrName>
                                        </p:attrNameLst>
                                      </p:cBhvr>
                                      <p:to>
                                        <p:strVal val="visible"/>
                                      </p:to>
                                    </p:set>
                                    <p:animEffect transition="in" filter="blinds(horizontal)">
                                      <p:cBhvr>
                                        <p:cTn id="27" dur="500"/>
                                        <p:tgtEl>
                                          <p:spTgt spid="74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57" grpId="0" animBg="1"/>
      <p:bldP spid="74759" grpId="0" autoUpdateAnimBg="0"/>
      <p:bldP spid="74760" grpId="0" autoUpdateAnimBg="0"/>
      <p:bldP spid="7476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128713" y="1322388"/>
            <a:ext cx="6886575" cy="1431925"/>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40963" name="Rectangle 3"/>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tr-TR"/>
              <a:t>Sample Correlation Coefficient</a:t>
            </a:r>
          </a:p>
        </p:txBody>
      </p:sp>
      <p:graphicFrame>
        <p:nvGraphicFramePr>
          <p:cNvPr id="87044" name="Object 4">
            <a:hlinkClick r:id="" action="ppaction://ole?verb=0"/>
          </p:cNvPr>
          <p:cNvGraphicFramePr>
            <a:graphicFrameLocks/>
          </p:cNvGraphicFramePr>
          <p:nvPr/>
        </p:nvGraphicFramePr>
        <p:xfrm>
          <a:off x="1343025" y="2027238"/>
          <a:ext cx="2779713" cy="593725"/>
        </p:xfrm>
        <a:graphic>
          <a:graphicData uri="http://schemas.openxmlformats.org/presentationml/2006/ole">
            <mc:AlternateContent xmlns:mc="http://schemas.openxmlformats.org/markup-compatibility/2006">
              <mc:Choice xmlns:v="urn:schemas-microsoft-com:vml" Requires="v">
                <p:oleObj name="Equation" r:id="rId3" imgW="1181216" imgH="219079" progId="Equation.3">
                  <p:embed/>
                </p:oleObj>
              </mc:Choice>
              <mc:Fallback>
                <p:oleObj name="Equation" r:id="rId3" imgW="1181216" imgH="219079" progId="Equation.3">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027238"/>
                        <a:ext cx="2779713" cy="59372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aphicFrame>
        <p:nvGraphicFramePr>
          <p:cNvPr id="87045" name="Object 5">
            <a:hlinkClick r:id="" action="ppaction://ole?verb=0"/>
          </p:cNvPr>
          <p:cNvGraphicFramePr>
            <a:graphicFrameLocks/>
          </p:cNvGraphicFramePr>
          <p:nvPr/>
        </p:nvGraphicFramePr>
        <p:xfrm>
          <a:off x="1343025" y="1503363"/>
          <a:ext cx="6437313" cy="536575"/>
        </p:xfrm>
        <a:graphic>
          <a:graphicData uri="http://schemas.openxmlformats.org/presentationml/2006/ole">
            <mc:AlternateContent xmlns:mc="http://schemas.openxmlformats.org/markup-compatibility/2006">
              <mc:Choice xmlns:v="urn:schemas-microsoft-com:vml" Requires="v">
                <p:oleObj name="Equation" r:id="rId5" imgW="2819335" imgH="190421" progId="Equation.3">
                  <p:embed/>
                </p:oleObj>
              </mc:Choice>
              <mc:Fallback>
                <p:oleObj name="Equation" r:id="rId5" imgW="2819335" imgH="190421" progId="Equation.3">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3025" y="1503363"/>
                        <a:ext cx="6437313" cy="5365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87046" name="AutoShape 6"/>
          <p:cNvSpPr>
            <a:spLocks noChangeArrowheads="1"/>
          </p:cNvSpPr>
          <p:nvPr/>
        </p:nvSpPr>
        <p:spPr bwMode="auto">
          <a:xfrm rot="5400000">
            <a:off x="752475" y="2032000"/>
            <a:ext cx="244475" cy="155575"/>
          </a:xfrm>
          <a:prstGeom prst="triangle">
            <a:avLst>
              <a:gd name="adj" fmla="val 50000"/>
            </a:avLst>
          </a:prstGeom>
          <a:solidFill>
            <a:srgbClr val="66FFFF"/>
          </a:solidFill>
          <a:ln w="12700">
            <a:solidFill>
              <a:srgbClr val="66FFFF"/>
            </a:solidFill>
            <a:miter lim="800000"/>
            <a:headEnd/>
            <a:tailEnd/>
          </a:ln>
          <a:effectLst>
            <a:outerShdw dist="17961" dir="2700000" algn="ctr" rotWithShape="0">
              <a:srgbClr val="000000"/>
            </a:outerShdw>
          </a:effectLst>
        </p:spPr>
        <p:txBody>
          <a:bodyPr wrap="none" anchor="ctr"/>
          <a:lstStyle/>
          <a:p>
            <a:endParaRPr lang="tr-TR" altLang="tr-TR"/>
          </a:p>
        </p:txBody>
      </p:sp>
      <p:graphicFrame>
        <p:nvGraphicFramePr>
          <p:cNvPr id="87056" name="Object 16">
            <a:hlinkClick r:id="" action="ppaction://ole?verb=0"/>
          </p:cNvPr>
          <p:cNvGraphicFramePr>
            <a:graphicFrameLocks noGrp="1"/>
          </p:cNvGraphicFramePr>
          <p:nvPr>
            <p:ph sz="half" idx="2"/>
          </p:nvPr>
        </p:nvGraphicFramePr>
        <p:xfrm>
          <a:off x="1371600" y="3255963"/>
          <a:ext cx="2590800" cy="420687"/>
        </p:xfrm>
        <a:graphic>
          <a:graphicData uri="http://schemas.openxmlformats.org/presentationml/2006/ole">
            <mc:AlternateContent xmlns:mc="http://schemas.openxmlformats.org/markup-compatibility/2006">
              <mc:Choice xmlns:v="urn:schemas-microsoft-com:vml" Requires="v">
                <p:oleObj name="Equation" r:id="rId7" imgW="1381300" imgH="199848" progId="Equation.3">
                  <p:embed/>
                </p:oleObj>
              </mc:Choice>
              <mc:Fallback>
                <p:oleObj name="Equation" r:id="rId7" imgW="1381300" imgH="199848" progId="Equation.3">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255963"/>
                        <a:ext cx="2590800" cy="420687"/>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104980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87046"/>
                                        </p:tgtEl>
                                        <p:attrNameLst>
                                          <p:attrName>style.visibility</p:attrName>
                                        </p:attrNameLst>
                                      </p:cBhvr>
                                      <p:to>
                                        <p:strVal val="visible"/>
                                      </p:to>
                                    </p:set>
                                    <p:animEffect transition="in" filter="slide(fromLeft)">
                                      <p:cBhvr>
                                        <p:cTn id="7" dur="500"/>
                                        <p:tgtEl>
                                          <p:spTgt spid="87046"/>
                                        </p:tgtEl>
                                      </p:cBhvr>
                                    </p:animEffect>
                                  </p:childTnLst>
                                  <p:subTnLst>
                                    <p:set>
                                      <p:cBhvr override="childStyle">
                                        <p:cTn dur="1" fill="hold" display="0" masterRel="nextClick" afterEffect="1"/>
                                        <p:tgtEl>
                                          <p:spTgt spid="87046"/>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2"/>
                                        </p:tgtEl>
                                        <p:attrNameLst>
                                          <p:attrName>style.visibility</p:attrName>
                                        </p:attrNameLst>
                                      </p:cBhvr>
                                      <p:to>
                                        <p:strVal val="visible"/>
                                      </p:to>
                                    </p:set>
                                    <p:animEffect transition="in" filter="dissolve">
                                      <p:cBhvr>
                                        <p:cTn id="12" dur="500"/>
                                        <p:tgtEl>
                                          <p:spTgt spid="87042"/>
                                        </p:tgtEl>
                                      </p:cBhvr>
                                    </p:animEffect>
                                  </p:childTnLst>
                                </p:cTn>
                              </p:par>
                            </p:childTnLst>
                          </p:cTn>
                        </p:par>
                        <p:par>
                          <p:cTn id="13" fill="hold" nodeType="afterGroup">
                            <p:stCondLst>
                              <p:cond delay="500"/>
                            </p:stCondLst>
                            <p:childTnLst>
                              <p:par>
                                <p:cTn id="14" presetID="23" presetClass="entr" presetSubtype="272" fill="hold" nodeType="afterEffect">
                                  <p:stCondLst>
                                    <p:cond delay="1000"/>
                                  </p:stCondLst>
                                  <p:childTnLst>
                                    <p:set>
                                      <p:cBhvr>
                                        <p:cTn id="15" dur="1" fill="hold">
                                          <p:stCondLst>
                                            <p:cond delay="0"/>
                                          </p:stCondLst>
                                        </p:cTn>
                                        <p:tgtEl>
                                          <p:spTgt spid="87045"/>
                                        </p:tgtEl>
                                        <p:attrNameLst>
                                          <p:attrName>style.visibility</p:attrName>
                                        </p:attrNameLst>
                                      </p:cBhvr>
                                      <p:to>
                                        <p:strVal val="visible"/>
                                      </p:to>
                                    </p:set>
                                    <p:anim calcmode="lin" valueType="num">
                                      <p:cBhvr>
                                        <p:cTn id="16" dur="500" fill="hold"/>
                                        <p:tgtEl>
                                          <p:spTgt spid="87045"/>
                                        </p:tgtEl>
                                        <p:attrNameLst>
                                          <p:attrName>ppt_w</p:attrName>
                                        </p:attrNameLst>
                                      </p:cBhvr>
                                      <p:tavLst>
                                        <p:tav tm="0">
                                          <p:val>
                                            <p:strVal val="2/3*#ppt_w"/>
                                          </p:val>
                                        </p:tav>
                                        <p:tav tm="100000">
                                          <p:val>
                                            <p:strVal val="#ppt_w"/>
                                          </p:val>
                                        </p:tav>
                                      </p:tavLst>
                                    </p:anim>
                                    <p:anim calcmode="lin" valueType="num">
                                      <p:cBhvr>
                                        <p:cTn id="17" dur="500" fill="hold"/>
                                        <p:tgtEl>
                                          <p:spTgt spid="87045"/>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2000"/>
                            </p:stCondLst>
                            <p:childTnLst>
                              <p:par>
                                <p:cTn id="19" presetID="23" presetClass="entr" presetSubtype="272" fill="hold" nodeType="afterEffect">
                                  <p:stCondLst>
                                    <p:cond delay="2000"/>
                                  </p:stCondLst>
                                  <p:childTnLst>
                                    <p:set>
                                      <p:cBhvr>
                                        <p:cTn id="20" dur="1" fill="hold">
                                          <p:stCondLst>
                                            <p:cond delay="0"/>
                                          </p:stCondLst>
                                        </p:cTn>
                                        <p:tgtEl>
                                          <p:spTgt spid="87044"/>
                                        </p:tgtEl>
                                        <p:attrNameLst>
                                          <p:attrName>style.visibility</p:attrName>
                                        </p:attrNameLst>
                                      </p:cBhvr>
                                      <p:to>
                                        <p:strVal val="visible"/>
                                      </p:to>
                                    </p:set>
                                    <p:anim calcmode="lin" valueType="num">
                                      <p:cBhvr>
                                        <p:cTn id="21" dur="500" fill="hold"/>
                                        <p:tgtEl>
                                          <p:spTgt spid="87044"/>
                                        </p:tgtEl>
                                        <p:attrNameLst>
                                          <p:attrName>ppt_w</p:attrName>
                                        </p:attrNameLst>
                                      </p:cBhvr>
                                      <p:tavLst>
                                        <p:tav tm="0">
                                          <p:val>
                                            <p:strVal val="2/3*#ppt_w"/>
                                          </p:val>
                                        </p:tav>
                                        <p:tav tm="100000">
                                          <p:val>
                                            <p:strVal val="#ppt_w"/>
                                          </p:val>
                                        </p:tav>
                                      </p:tavLst>
                                    </p:anim>
                                    <p:anim calcmode="lin" valueType="num">
                                      <p:cBhvr>
                                        <p:cTn id="22" dur="500" fill="hold"/>
                                        <p:tgtEl>
                                          <p:spTgt spid="87044"/>
                                        </p:tgtEl>
                                        <p:attrNameLst>
                                          <p:attrName>ppt_h</p:attrName>
                                        </p:attrNameLst>
                                      </p:cBhvr>
                                      <p:tavLst>
                                        <p:tav tm="0">
                                          <p:val>
                                            <p:strVal val="2/3*#ppt_h"/>
                                          </p:val>
                                        </p:tav>
                                        <p:tav tm="100000">
                                          <p:val>
                                            <p:strVal val="#ppt_h"/>
                                          </p:val>
                                        </p:tav>
                                      </p:tavLst>
                                    </p:anim>
                                  </p:childTnLst>
                                </p:cTn>
                              </p:par>
                            </p:childTnLst>
                          </p:cTn>
                        </p:par>
                        <p:par>
                          <p:cTn id="23" fill="hold" nodeType="afterGroup">
                            <p:stCondLst>
                              <p:cond delay="4500"/>
                            </p:stCondLst>
                            <p:childTnLst>
                              <p:par>
                                <p:cTn id="24" presetID="23" presetClass="entr" presetSubtype="272" fill="hold" nodeType="afterEffect">
                                  <p:stCondLst>
                                    <p:cond delay="2000"/>
                                  </p:stCondLst>
                                  <p:childTnLst>
                                    <p:set>
                                      <p:cBhvr>
                                        <p:cTn id="25" dur="1" fill="hold">
                                          <p:stCondLst>
                                            <p:cond delay="0"/>
                                          </p:stCondLst>
                                        </p:cTn>
                                        <p:tgtEl>
                                          <p:spTgt spid="87056"/>
                                        </p:tgtEl>
                                        <p:attrNameLst>
                                          <p:attrName>style.visibility</p:attrName>
                                        </p:attrNameLst>
                                      </p:cBhvr>
                                      <p:to>
                                        <p:strVal val="visible"/>
                                      </p:to>
                                    </p:set>
                                    <p:anim calcmode="lin" valueType="num">
                                      <p:cBhvr>
                                        <p:cTn id="26" dur="500" fill="hold"/>
                                        <p:tgtEl>
                                          <p:spTgt spid="87056"/>
                                        </p:tgtEl>
                                        <p:attrNameLst>
                                          <p:attrName>ppt_w</p:attrName>
                                        </p:attrNameLst>
                                      </p:cBhvr>
                                      <p:tavLst>
                                        <p:tav tm="0">
                                          <p:val>
                                            <p:strVal val="2/3*#ppt_w"/>
                                          </p:val>
                                        </p:tav>
                                        <p:tav tm="100000">
                                          <p:val>
                                            <p:strVal val="#ppt_w"/>
                                          </p:val>
                                        </p:tav>
                                      </p:tavLst>
                                    </p:anim>
                                    <p:anim calcmode="lin" valueType="num">
                                      <p:cBhvr>
                                        <p:cTn id="27" dur="500" fill="hold"/>
                                        <p:tgtEl>
                                          <p:spTgt spid="8705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P spid="8704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tr-TR"/>
              <a:t>Sampling Distribution of b</a:t>
            </a:r>
            <a:r>
              <a:rPr lang="en-US" altLang="tr-TR" baseline="-25000"/>
              <a:t>1</a:t>
            </a:r>
          </a:p>
        </p:txBody>
      </p:sp>
      <p:sp>
        <p:nvSpPr>
          <p:cNvPr id="19459" name="Rectangle 3"/>
          <p:cNvSpPr>
            <a:spLocks noGrp="1" noRot="1" noChangeAspect="1" noMove="1" noResize="1" noEditPoints="1" noAdjustHandles="1" noChangeArrowheads="1" noChangeShapeType="1" noTextEdit="1"/>
          </p:cNvSpPr>
          <p:nvPr>
            <p:ph type="body" sz="half" idx="1"/>
          </p:nvPr>
        </p:nvSpPr>
        <p:spPr>
          <a:xfrm>
            <a:off x="457200" y="1719263"/>
            <a:ext cx="7467600" cy="4411662"/>
          </a:xfrm>
          <a:blipFill rotWithShape="1">
            <a:blip r:embed="rId2"/>
            <a:stretch>
              <a:fillRect l="-490" t="-1243"/>
            </a:stretch>
          </a:blipFill>
        </p:spPr>
        <p:txBody>
          <a:bodyPr/>
          <a:lstStyle/>
          <a:p>
            <a:pPr>
              <a:defRPr/>
            </a:pPr>
            <a:r>
              <a:rPr lang="en-US">
                <a:noFill/>
              </a:rPr>
              <a:t> </a:t>
            </a:r>
          </a:p>
        </p:txBody>
      </p:sp>
    </p:spTree>
    <p:extLst>
      <p:ext uri="{BB962C8B-B14F-4D97-AF65-F5344CB8AC3E}">
        <p14:creationId xmlns:p14="http://schemas.microsoft.com/office/powerpoint/2010/main" val="1021262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tr-TR"/>
              <a:t>Estimate of </a:t>
            </a:r>
            <a:r>
              <a:rPr lang="el-GR" altLang="tr-TR">
                <a:cs typeface="Arial" pitchFamily="34" charset="0"/>
              </a:rPr>
              <a:t>σ</a:t>
            </a:r>
            <a:r>
              <a:rPr lang="en-US" altLang="tr-TR" baseline="30000">
                <a:cs typeface="Arial" pitchFamily="34" charset="0"/>
              </a:rPr>
              <a:t>2</a:t>
            </a:r>
            <a:endParaRPr lang="el-GR" altLang="tr-TR" baseline="30000">
              <a:cs typeface="Arial" pitchFamily="34" charset="0"/>
            </a:endParaRPr>
          </a:p>
        </p:txBody>
      </p:sp>
      <p:sp>
        <p:nvSpPr>
          <p:cNvPr id="23555" name="Rectangle 3"/>
          <p:cNvSpPr>
            <a:spLocks noGrp="1" noChangeArrowheads="1"/>
          </p:cNvSpPr>
          <p:nvPr>
            <p:ph type="body" sz="half" idx="1"/>
          </p:nvPr>
        </p:nvSpPr>
        <p:spPr>
          <a:xfrm>
            <a:off x="457200" y="1719263"/>
            <a:ext cx="7315200" cy="4411662"/>
          </a:xfrm>
        </p:spPr>
        <p:txBody>
          <a:bodyPr/>
          <a:lstStyle/>
          <a:p>
            <a:pPr lvl="1">
              <a:defRPr/>
            </a:pPr>
            <a:r>
              <a:rPr lang="en-US" sz="2200">
                <a:effectLst>
                  <a:outerShdw blurRad="38100" dist="38100" dir="2700000" algn="tl">
                    <a:srgbClr val="C0C0C0"/>
                  </a:outerShdw>
                </a:effectLst>
              </a:rPr>
              <a:t>The mean square error (MSE) provides the estimate of </a:t>
            </a:r>
            <a:r>
              <a:rPr lang="el-GR" sz="2200" i="1">
                <a:effectLst>
                  <a:outerShdw blurRad="38100" dist="38100" dir="2700000" algn="tl">
                    <a:srgbClr val="C0C0C0"/>
                  </a:outerShdw>
                </a:effectLst>
                <a:cs typeface="Arial" charset="0"/>
              </a:rPr>
              <a:t>σ</a:t>
            </a:r>
            <a:r>
              <a:rPr lang="en-US" sz="2200" baseline="30000">
                <a:effectLst>
                  <a:outerShdw blurRad="38100" dist="38100" dir="2700000" algn="tl">
                    <a:srgbClr val="C0C0C0"/>
                  </a:outerShdw>
                </a:effectLst>
              </a:rPr>
              <a:t>2</a:t>
            </a:r>
            <a:r>
              <a:rPr lang="en-US" sz="2200">
                <a:effectLst>
                  <a:outerShdw blurRad="38100" dist="38100" dir="2700000" algn="tl">
                    <a:srgbClr val="C0C0C0"/>
                  </a:outerShdw>
                </a:effectLst>
              </a:rPr>
              <a:t>.</a:t>
            </a:r>
          </a:p>
          <a:p>
            <a:pPr lvl="1">
              <a:defRPr/>
            </a:pPr>
            <a:endParaRPr lang="en-US" sz="2200">
              <a:effectLst>
                <a:outerShdw blurRad="38100" dist="38100" dir="2700000" algn="tl">
                  <a:srgbClr val="C0C0C0"/>
                </a:outerShdw>
              </a:effectLst>
            </a:endParaRPr>
          </a:p>
          <a:p>
            <a:pPr>
              <a:defRPr/>
            </a:pPr>
            <a:endParaRPr lang="en-US" sz="2600"/>
          </a:p>
        </p:txBody>
      </p:sp>
      <p:sp>
        <p:nvSpPr>
          <p:cNvPr id="23556" name="Rectangle 4"/>
          <p:cNvSpPr>
            <a:spLocks noChangeArrowheads="1"/>
          </p:cNvSpPr>
          <p:nvPr/>
        </p:nvSpPr>
        <p:spPr bwMode="auto">
          <a:xfrm>
            <a:off x="2819400" y="2743200"/>
            <a:ext cx="3505200" cy="762000"/>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sp>
        <p:nvSpPr>
          <p:cNvPr id="23557" name="Text Box 5"/>
          <p:cNvSpPr txBox="1">
            <a:spLocks noChangeArrowheads="1"/>
          </p:cNvSpPr>
          <p:nvPr/>
        </p:nvSpPr>
        <p:spPr bwMode="auto">
          <a:xfrm>
            <a:off x="2971800" y="2895600"/>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sz="2400" i="1">
                <a:effectLst>
                  <a:outerShdw blurRad="38100" dist="38100" dir="2700000" algn="tl">
                    <a:srgbClr val="C0C0C0"/>
                  </a:outerShdw>
                </a:effectLst>
                <a:latin typeface="Book Antiqua" pitchFamily="18" charset="0"/>
              </a:rPr>
              <a:t>s</a:t>
            </a:r>
            <a:r>
              <a:rPr lang="en-US" sz="1000" i="1">
                <a:effectLst>
                  <a:outerShdw blurRad="38100" dist="38100" dir="2700000" algn="tl">
                    <a:srgbClr val="C0C0C0"/>
                  </a:outerShdw>
                </a:effectLst>
                <a:latin typeface="Book Antiqua" pitchFamily="18" charset="0"/>
              </a:rPr>
              <a:t> </a:t>
            </a:r>
            <a:r>
              <a:rPr lang="en-US" sz="2400" baseline="30000">
                <a:effectLst>
                  <a:outerShdw blurRad="38100" dist="38100" dir="2700000" algn="tl">
                    <a:srgbClr val="C0C0C0"/>
                  </a:outerShdw>
                </a:effectLst>
                <a:latin typeface="Book Antiqua" pitchFamily="18" charset="0"/>
              </a:rPr>
              <a:t>2</a:t>
            </a:r>
            <a:r>
              <a:rPr lang="en-US" sz="2400">
                <a:effectLst>
                  <a:outerShdw blurRad="38100" dist="38100" dir="2700000" algn="tl">
                    <a:srgbClr val="C0C0C0"/>
                  </a:outerShdw>
                </a:effectLst>
                <a:latin typeface="Book Antiqua" pitchFamily="18" charset="0"/>
              </a:rPr>
              <a:t> = MSE = SSE/(</a:t>
            </a:r>
            <a:r>
              <a:rPr lang="en-US" sz="2400" i="1">
                <a:effectLst>
                  <a:outerShdw blurRad="38100" dist="38100" dir="2700000" algn="tl">
                    <a:srgbClr val="C0C0C0"/>
                  </a:outerShdw>
                </a:effectLst>
                <a:latin typeface="Book Antiqua" pitchFamily="18" charset="0"/>
              </a:rPr>
              <a:t>n </a:t>
            </a:r>
            <a:r>
              <a:rPr lang="en-US" sz="2400">
                <a:effectLst>
                  <a:outerShdw blurRad="38100" dist="38100" dir="2700000" algn="tl">
                    <a:srgbClr val="C0C0C0"/>
                  </a:outerShdw>
                </a:effectLst>
                <a:latin typeface="Symbol" pitchFamily="18" charset="2"/>
              </a:rPr>
              <a:t>-</a:t>
            </a:r>
            <a:r>
              <a:rPr lang="en-US" sz="2400">
                <a:effectLst>
                  <a:outerShdw blurRad="38100" dist="38100" dir="2700000" algn="tl">
                    <a:srgbClr val="C0C0C0"/>
                  </a:outerShdw>
                </a:effectLst>
                <a:latin typeface="Book Antiqua" pitchFamily="18" charset="0"/>
              </a:rPr>
              <a:t> 2)</a:t>
            </a:r>
          </a:p>
        </p:txBody>
      </p:sp>
      <p:sp>
        <p:nvSpPr>
          <p:cNvPr id="23558" name="Text Box 6"/>
          <p:cNvSpPr txBox="1">
            <a:spLocks noChangeArrowheads="1"/>
          </p:cNvSpPr>
          <p:nvPr/>
        </p:nvSpPr>
        <p:spPr bwMode="auto">
          <a:xfrm>
            <a:off x="1143000" y="3581400"/>
            <a:ext cx="1104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2400">
                <a:effectLst>
                  <a:outerShdw blurRad="38100" dist="38100" dir="2700000" algn="tl">
                    <a:srgbClr val="C0C0C0"/>
                  </a:outerShdw>
                </a:effectLst>
                <a:latin typeface="Book Antiqua" pitchFamily="18" charset="0"/>
              </a:rPr>
              <a:t>where:</a:t>
            </a:r>
          </a:p>
        </p:txBody>
      </p:sp>
      <p:sp>
        <p:nvSpPr>
          <p:cNvPr id="23559" name="Rectangle 7"/>
          <p:cNvSpPr>
            <a:spLocks noChangeArrowheads="1"/>
          </p:cNvSpPr>
          <p:nvPr/>
        </p:nvSpPr>
        <p:spPr bwMode="auto">
          <a:xfrm>
            <a:off x="1905000" y="4038600"/>
            <a:ext cx="5445125" cy="804863"/>
          </a:xfrm>
          <a:prstGeom prst="rect">
            <a:avLst/>
          </a:prstGeom>
          <a:solidFill>
            <a:srgbClr val="99CCFF"/>
          </a:solidFill>
          <a:ln w="6350">
            <a:solidFill>
              <a:schemeClr val="tx1"/>
            </a:solidFill>
            <a:miter lim="800000"/>
            <a:headEnd/>
            <a:tailEnd/>
          </a:ln>
          <a:effectLst>
            <a:outerShdw dist="71842" dir="2700000" algn="ctr" rotWithShape="0">
              <a:schemeClr val="bg2"/>
            </a:outerShdw>
          </a:effectLst>
        </p:spPr>
        <p:txBody>
          <a:bodyPr wrap="none" anchor="ctr"/>
          <a:lstStyle/>
          <a:p>
            <a:endParaRPr lang="tr-TR" altLang="tr-TR"/>
          </a:p>
        </p:txBody>
      </p:sp>
      <p:graphicFrame>
        <p:nvGraphicFramePr>
          <p:cNvPr id="23560" name="Object 8"/>
          <p:cNvGraphicFramePr>
            <a:graphicFrameLocks noGrp="1" noChangeAspect="1"/>
          </p:cNvGraphicFramePr>
          <p:nvPr>
            <p:ph sz="half" idx="2"/>
          </p:nvPr>
        </p:nvGraphicFramePr>
        <p:xfrm>
          <a:off x="3200400" y="4114800"/>
          <a:ext cx="2824163" cy="606425"/>
        </p:xfrm>
        <a:graphic>
          <a:graphicData uri="http://schemas.openxmlformats.org/presentationml/2006/ole">
            <mc:AlternateContent xmlns:mc="http://schemas.openxmlformats.org/markup-compatibility/2006">
              <mc:Choice xmlns:v="urn:schemas-microsoft-com:vml" Requires="v">
                <p:oleObj name="Equation" r:id="rId2" imgW="1143014" imgH="219079" progId="Equation.3">
                  <p:embed/>
                </p:oleObj>
              </mc:Choice>
              <mc:Fallback>
                <p:oleObj name="Equation" r:id="rId2" imgW="1143014" imgH="219079"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114800"/>
                        <a:ext cx="2824163" cy="606425"/>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gradFill rotWithShape="0">
                              <a:gsLst>
                                <a:gs pos="0">
                                  <a:srgbClr val="47182F"/>
                                </a:gs>
                                <a:gs pos="50000">
                                  <a:srgbClr val="993366"/>
                                </a:gs>
                                <a:gs pos="100000">
                                  <a:srgbClr val="47182F"/>
                                </a:gs>
                              </a:gsLst>
                              <a:lin ang="5400000" scaled="1"/>
                            </a:gra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5350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3000"/>
                                  </p:stCondLst>
                                  <p:childTnLst>
                                    <p:set>
                                      <p:cBhvr>
                                        <p:cTn id="6" dur="1" fill="hold">
                                          <p:stCondLst>
                                            <p:cond delay="0"/>
                                          </p:stCondLst>
                                        </p:cTn>
                                        <p:tgtEl>
                                          <p:spTgt spid="23556"/>
                                        </p:tgtEl>
                                        <p:attrNameLst>
                                          <p:attrName>style.visibility</p:attrName>
                                        </p:attrNameLst>
                                      </p:cBhvr>
                                      <p:to>
                                        <p:strVal val="visible"/>
                                      </p:to>
                                    </p:set>
                                    <p:animEffect transition="in" filter="dissolve">
                                      <p:cBhvr>
                                        <p:cTn id="7" dur="500"/>
                                        <p:tgtEl>
                                          <p:spTgt spid="23556"/>
                                        </p:tgtEl>
                                      </p:cBhvr>
                                    </p:animEffect>
                                  </p:childTnLst>
                                </p:cTn>
                              </p:par>
                            </p:childTnLst>
                          </p:cTn>
                        </p:par>
                        <p:par>
                          <p:cTn id="8" fill="hold" nodeType="afterGroup">
                            <p:stCondLst>
                              <p:cond delay="3500"/>
                            </p:stCondLst>
                            <p:childTnLst>
                              <p:par>
                                <p:cTn id="9" presetID="23" presetClass="entr" presetSubtype="272" fill="hold" grpId="0" nodeType="afterEffect">
                                  <p:stCondLst>
                                    <p:cond delay="1000"/>
                                  </p:stCondLst>
                                  <p:childTnLst>
                                    <p:set>
                                      <p:cBhvr>
                                        <p:cTn id="10" dur="1" fill="hold">
                                          <p:stCondLst>
                                            <p:cond delay="0"/>
                                          </p:stCondLst>
                                        </p:cTn>
                                        <p:tgtEl>
                                          <p:spTgt spid="23557"/>
                                        </p:tgtEl>
                                        <p:attrNameLst>
                                          <p:attrName>style.visibility</p:attrName>
                                        </p:attrNameLst>
                                      </p:cBhvr>
                                      <p:to>
                                        <p:strVal val="visible"/>
                                      </p:to>
                                    </p:set>
                                    <p:anim calcmode="lin" valueType="num">
                                      <p:cBhvr>
                                        <p:cTn id="11" dur="500" fill="hold"/>
                                        <p:tgtEl>
                                          <p:spTgt spid="23557"/>
                                        </p:tgtEl>
                                        <p:attrNameLst>
                                          <p:attrName>ppt_w</p:attrName>
                                        </p:attrNameLst>
                                      </p:cBhvr>
                                      <p:tavLst>
                                        <p:tav tm="0">
                                          <p:val>
                                            <p:strVal val="2/3*#ppt_w"/>
                                          </p:val>
                                        </p:tav>
                                        <p:tav tm="100000">
                                          <p:val>
                                            <p:strVal val="#ppt_w"/>
                                          </p:val>
                                        </p:tav>
                                      </p:tavLst>
                                    </p:anim>
                                    <p:anim calcmode="lin" valueType="num">
                                      <p:cBhvr>
                                        <p:cTn id="12" dur="500" fill="hold"/>
                                        <p:tgtEl>
                                          <p:spTgt spid="23557"/>
                                        </p:tgtEl>
                                        <p:attrNameLst>
                                          <p:attrName>ppt_h</p:attrName>
                                        </p:attrNameLst>
                                      </p:cBhvr>
                                      <p:tavLst>
                                        <p:tav tm="0">
                                          <p:val>
                                            <p:strVal val="2/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3558"/>
                                        </p:tgtEl>
                                        <p:attrNameLst>
                                          <p:attrName>style.visibility</p:attrName>
                                        </p:attrNameLst>
                                      </p:cBhvr>
                                      <p:to>
                                        <p:strVal val="visible"/>
                                      </p:to>
                                    </p:set>
                                    <p:anim calcmode="lin" valueType="num">
                                      <p:cBhvr additive="base">
                                        <p:cTn id="17" dur="500" fill="hold"/>
                                        <p:tgtEl>
                                          <p:spTgt spid="23558"/>
                                        </p:tgtEl>
                                        <p:attrNameLst>
                                          <p:attrName>ppt_x</p:attrName>
                                        </p:attrNameLst>
                                      </p:cBhvr>
                                      <p:tavLst>
                                        <p:tav tm="0">
                                          <p:val>
                                            <p:strVal val="0-#ppt_w/2"/>
                                          </p:val>
                                        </p:tav>
                                        <p:tav tm="100000">
                                          <p:val>
                                            <p:strVal val="#ppt_x"/>
                                          </p:val>
                                        </p:tav>
                                      </p:tavLst>
                                    </p:anim>
                                    <p:anim calcmode="lin" valueType="num">
                                      <p:cBhvr additive="base">
                                        <p:cTn id="18" dur="500" fill="hold"/>
                                        <p:tgtEl>
                                          <p:spTgt spid="2355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9" presetClass="entr" presetSubtype="0" fill="hold" grpId="0" nodeType="afterEffect">
                                  <p:stCondLst>
                                    <p:cond delay="1000"/>
                                  </p:stCondLst>
                                  <p:childTnLst>
                                    <p:set>
                                      <p:cBhvr>
                                        <p:cTn id="21" dur="1" fill="hold">
                                          <p:stCondLst>
                                            <p:cond delay="0"/>
                                          </p:stCondLst>
                                        </p:cTn>
                                        <p:tgtEl>
                                          <p:spTgt spid="23559"/>
                                        </p:tgtEl>
                                        <p:attrNameLst>
                                          <p:attrName>style.visibility</p:attrName>
                                        </p:attrNameLst>
                                      </p:cBhvr>
                                      <p:to>
                                        <p:strVal val="visible"/>
                                      </p:to>
                                    </p:set>
                                    <p:animEffect transition="in" filter="dissolve">
                                      <p:cBhvr>
                                        <p:cTn id="22" dur="500"/>
                                        <p:tgtEl>
                                          <p:spTgt spid="23559"/>
                                        </p:tgtEl>
                                      </p:cBhvr>
                                    </p:animEffect>
                                  </p:childTnLst>
                                </p:cTn>
                              </p:par>
                            </p:childTnLst>
                          </p:cTn>
                        </p:par>
                        <p:par>
                          <p:cTn id="23" fill="hold" nodeType="afterGroup">
                            <p:stCondLst>
                              <p:cond delay="2000"/>
                            </p:stCondLst>
                            <p:childTnLst>
                              <p:par>
                                <p:cTn id="24" presetID="23" presetClass="entr" presetSubtype="272" fill="hold" nodeType="afterEffect">
                                  <p:stCondLst>
                                    <p:cond delay="1000"/>
                                  </p:stCondLst>
                                  <p:childTnLst>
                                    <p:set>
                                      <p:cBhvr>
                                        <p:cTn id="25" dur="1" fill="hold">
                                          <p:stCondLst>
                                            <p:cond delay="0"/>
                                          </p:stCondLst>
                                        </p:cTn>
                                        <p:tgtEl>
                                          <p:spTgt spid="23560"/>
                                        </p:tgtEl>
                                        <p:attrNameLst>
                                          <p:attrName>style.visibility</p:attrName>
                                        </p:attrNameLst>
                                      </p:cBhvr>
                                      <p:to>
                                        <p:strVal val="visible"/>
                                      </p:to>
                                    </p:set>
                                    <p:anim calcmode="lin" valueType="num">
                                      <p:cBhvr>
                                        <p:cTn id="26" dur="500" fill="hold"/>
                                        <p:tgtEl>
                                          <p:spTgt spid="23560"/>
                                        </p:tgtEl>
                                        <p:attrNameLst>
                                          <p:attrName>ppt_w</p:attrName>
                                        </p:attrNameLst>
                                      </p:cBhvr>
                                      <p:tavLst>
                                        <p:tav tm="0">
                                          <p:val>
                                            <p:strVal val="2/3*#ppt_w"/>
                                          </p:val>
                                        </p:tav>
                                        <p:tav tm="100000">
                                          <p:val>
                                            <p:strVal val="#ppt_w"/>
                                          </p:val>
                                        </p:tav>
                                      </p:tavLst>
                                    </p:anim>
                                    <p:anim calcmode="lin" valueType="num">
                                      <p:cBhvr>
                                        <p:cTn id="27" dur="500" fill="hold"/>
                                        <p:tgtEl>
                                          <p:spTgt spid="2356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utoUpdateAnimBg="0"/>
      <p:bldP spid="23558" grpId="0" autoUpdateAnimBg="0"/>
      <p:bldP spid="2355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altLang="tr-TR"/>
              <a:t>R</a:t>
            </a:r>
            <a:r>
              <a:rPr lang="en-US" altLang="tr-TR" baseline="30000"/>
              <a:t>2</a:t>
            </a:r>
            <a:r>
              <a:rPr lang="en-US" altLang="tr-TR"/>
              <a:t> and Goodness-of-fit</a:t>
            </a:r>
          </a:p>
        </p:txBody>
      </p:sp>
      <p:sp>
        <p:nvSpPr>
          <p:cNvPr id="44036" name="Rectangle 3"/>
          <p:cNvSpPr>
            <a:spLocks noGrp="1" noChangeArrowheads="1"/>
          </p:cNvSpPr>
          <p:nvPr>
            <p:ph type="body" idx="1"/>
          </p:nvPr>
        </p:nvSpPr>
        <p:spPr/>
        <p:txBody>
          <a:bodyPr/>
          <a:lstStyle/>
          <a:p>
            <a:pPr eaLnBrk="1" hangingPunct="1">
              <a:lnSpc>
                <a:spcPct val="90000"/>
              </a:lnSpc>
            </a:pPr>
            <a:r>
              <a:rPr lang="en-US" altLang="tr-TR" sz="2800"/>
              <a:t>Goodness-of-fit measures evaluates how well a regression model fits the data</a:t>
            </a:r>
          </a:p>
          <a:p>
            <a:pPr eaLnBrk="1" hangingPunct="1">
              <a:lnSpc>
                <a:spcPct val="90000"/>
              </a:lnSpc>
            </a:pPr>
            <a:r>
              <a:rPr lang="en-US" altLang="tr-TR" sz="2800"/>
              <a:t>The smaller SSE, the better fit the model</a:t>
            </a:r>
          </a:p>
          <a:p>
            <a:pPr eaLnBrk="1" hangingPunct="1">
              <a:lnSpc>
                <a:spcPct val="90000"/>
              </a:lnSpc>
            </a:pPr>
            <a:r>
              <a:rPr lang="en-US" altLang="tr-TR" sz="2800"/>
              <a:t>Large R square means the model fits the data</a:t>
            </a:r>
          </a:p>
        </p:txBody>
      </p:sp>
    </p:spTree>
    <p:extLst>
      <p:ext uri="{BB962C8B-B14F-4D97-AF65-F5344CB8AC3E}">
        <p14:creationId xmlns:p14="http://schemas.microsoft.com/office/powerpoint/2010/main" val="174814401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nvGraphicFramePr>
        <p:xfrm>
          <a:off x="838200" y="457200"/>
          <a:ext cx="7162800" cy="861032"/>
        </p:xfrm>
        <a:graphic>
          <a:graphicData uri="http://schemas.openxmlformats.org/drawingml/2006/table">
            <a:tbl>
              <a:tblPr/>
              <a:tblGrid>
                <a:gridCol w="7162800">
                  <a:extLst>
                    <a:ext uri="{9D8B030D-6E8A-4147-A177-3AD203B41FA5}">
                      <a16:colId xmlns:a16="http://schemas.microsoft.com/office/drawing/2014/main" val="20000"/>
                    </a:ext>
                  </a:extLst>
                </a:gridCol>
              </a:tblGrid>
              <a:tr h="274118">
                <a:tc>
                  <a:txBody>
                    <a:bodyPr/>
                    <a:lstStyle/>
                    <a:p>
                      <a:endParaRPr lang="tr-TR" sz="1800" dirty="0"/>
                    </a:p>
                  </a:txBody>
                  <a:tcPr marL="0" marR="0" marT="0" marB="0" anchor="ctr">
                    <a:lnL>
                      <a:noFill/>
                    </a:lnL>
                    <a:lnR>
                      <a:noFill/>
                    </a:lnR>
                    <a:lnT>
                      <a:noFill/>
                    </a:lnT>
                    <a:lnB>
                      <a:noFill/>
                    </a:lnB>
                  </a:tcPr>
                </a:tc>
                <a:extLst>
                  <a:ext uri="{0D108BD9-81ED-4DB2-BD59-A6C34878D82A}">
                    <a16:rowId xmlns:a16="http://schemas.microsoft.com/office/drawing/2014/main" val="10000"/>
                  </a:ext>
                </a:extLst>
              </a:tr>
              <a:tr h="586307">
                <a:tc>
                  <a:txBody>
                    <a:bodyPr/>
                    <a:lstStyle/>
                    <a:p>
                      <a:pPr algn="l"/>
                      <a:r>
                        <a:rPr lang="en-US" sz="1800" b="1" dirty="0"/>
                        <a:t>Correlation Coefficient, </a:t>
                      </a:r>
                      <a:r>
                        <a:rPr lang="en-US" sz="1800" b="1" i="1" dirty="0"/>
                        <a:t>r </a:t>
                      </a:r>
                      <a:r>
                        <a:rPr lang="en-US" sz="1800" b="1" dirty="0"/>
                        <a:t>:</a:t>
                      </a:r>
                      <a:endParaRPr lang="en-US" sz="1800" dirty="0"/>
                    </a:p>
                    <a:p>
                      <a:r>
                        <a:rPr lang="en-US" sz="1800" dirty="0"/>
                        <a:t>  </a:t>
                      </a:r>
                    </a:p>
                  </a:txBody>
                  <a:tcPr marL="19050" marR="19050" marT="19036" marB="19036" anchor="ctr">
                    <a:lnL>
                      <a:noFill/>
                    </a:lnL>
                    <a:lnR>
                      <a:noFill/>
                    </a:lnR>
                    <a:lnT>
                      <a:noFill/>
                    </a:lnT>
                    <a:lnB>
                      <a:noFill/>
                    </a:lnB>
                    <a:solidFill>
                      <a:srgbClr val="FFFFCC"/>
                    </a:solidFill>
                  </a:tcPr>
                </a:tc>
                <a:extLst>
                  <a:ext uri="{0D108BD9-81ED-4DB2-BD59-A6C34878D82A}">
                    <a16:rowId xmlns:a16="http://schemas.microsoft.com/office/drawing/2014/main" val="10001"/>
                  </a:ext>
                </a:extLst>
              </a:tr>
            </a:tbl>
          </a:graphicData>
        </a:graphic>
      </p:graphicFrame>
      <p:sp>
        <p:nvSpPr>
          <p:cNvPr id="45062" name="Rectangle 1"/>
          <p:cNvSpPr>
            <a:spLocks noChangeArrowheads="1"/>
          </p:cNvSpPr>
          <p:nvPr/>
        </p:nvSpPr>
        <p:spPr bwMode="auto">
          <a:xfrm>
            <a:off x="2762250" y="1998663"/>
            <a:ext cx="5842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US" altLang="tr-TR" sz="1400"/>
              <a:t>   </a:t>
            </a:r>
            <a:r>
              <a:rPr lang="en-US" altLang="tr-TR" sz="700"/>
              <a:t> </a:t>
            </a:r>
            <a:r>
              <a:rPr lang="en-US" altLang="tr-TR" sz="1400"/>
              <a:t>    </a:t>
            </a:r>
            <a:r>
              <a:rPr lang="en-US" altLang="tr-TR" sz="700"/>
              <a:t> </a:t>
            </a:r>
            <a:endParaRPr lang="en-US" altLang="tr-TR" sz="1400"/>
          </a:p>
        </p:txBody>
      </p:sp>
      <p:pic>
        <p:nvPicPr>
          <p:cNvPr id="45063" name="Picture 3" descr="http://mathbits.com/MathBits/TISection/Statistics2/yellowbull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2365375"/>
            <a:ext cx="1143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Dikdörtgen 4"/>
          <p:cNvSpPr>
            <a:spLocks noChangeArrowheads="1"/>
          </p:cNvSpPr>
          <p:nvPr/>
        </p:nvSpPr>
        <p:spPr bwMode="auto">
          <a:xfrm>
            <a:off x="381000" y="1544638"/>
            <a:ext cx="83058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dirty="0"/>
              <a:t>The quantity r, called the linear correlation coefficient, measures the strength and</a:t>
            </a:r>
            <a:r>
              <a:rPr lang="tr-TR" sz="2000" dirty="0"/>
              <a:t> </a:t>
            </a:r>
            <a:r>
              <a:rPr lang="en-US" sz="2000" dirty="0"/>
              <a:t>the direction of a linear relationship between two variables. </a:t>
            </a:r>
            <a:endParaRPr lang="tr-TR" sz="2000" dirty="0"/>
          </a:p>
          <a:p>
            <a:pPr algn="just"/>
            <a:endParaRPr lang="tr-TR" sz="2000" dirty="0"/>
          </a:p>
          <a:p>
            <a:pPr algn="just"/>
            <a:r>
              <a:rPr lang="en-US" sz="2000" dirty="0"/>
              <a:t>The linear correlation coefficient is sometimes referred to as the Pearson product moment correlation coefficient in honor of its developer Karl Pearson.    </a:t>
            </a:r>
            <a:endParaRPr lang="tr-TR" sz="2000" dirty="0"/>
          </a:p>
          <a:p>
            <a:pPr algn="just"/>
            <a:endParaRPr lang="tr-TR" sz="2000" dirty="0"/>
          </a:p>
          <a:p>
            <a:pPr algn="just"/>
            <a:r>
              <a:rPr lang="en-US" sz="2000" dirty="0"/>
              <a:t>The mathematical formula for computing r is: </a:t>
            </a:r>
          </a:p>
        </p:txBody>
      </p:sp>
      <p:pic>
        <p:nvPicPr>
          <p:cNvPr id="45065" name="Picture 4" descr="C:\Users\dilek\Desktop\IntroS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572000"/>
            <a:ext cx="5943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2098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Dikdörtgen 3"/>
          <p:cNvSpPr>
            <a:spLocks noChangeArrowheads="1"/>
          </p:cNvSpPr>
          <p:nvPr/>
        </p:nvSpPr>
        <p:spPr bwMode="auto">
          <a:xfrm>
            <a:off x="304800" y="398208"/>
            <a:ext cx="85344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r>
              <a:rPr lang="en-US" altLang="tr-TR" sz="2200" dirty="0">
                <a:latin typeface="Calibri" pitchFamily="34" charset="0"/>
                <a:cs typeface="Arial" pitchFamily="34" charset="0"/>
              </a:rPr>
              <a:t>The value of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is such that -1 </a:t>
            </a:r>
            <a:r>
              <a:rPr lang="en-US" altLang="tr-TR" sz="2200" u="sng" dirty="0">
                <a:latin typeface="Calibri" pitchFamily="34" charset="0"/>
                <a:cs typeface="Arial" pitchFamily="34" charset="0"/>
              </a:rPr>
              <a:t>&lt;</a:t>
            </a:r>
            <a:r>
              <a:rPr lang="en-US" altLang="tr-TR" sz="2200" dirty="0">
                <a:latin typeface="Calibri" pitchFamily="34" charset="0"/>
                <a:cs typeface="Arial" pitchFamily="34" charset="0"/>
              </a:rPr>
              <a:t>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a:t>
            </a:r>
            <a:r>
              <a:rPr lang="en-US" altLang="tr-TR" sz="2200" u="sng" dirty="0">
                <a:latin typeface="Calibri" pitchFamily="34" charset="0"/>
                <a:cs typeface="Arial" pitchFamily="34" charset="0"/>
              </a:rPr>
              <a:t>&lt;</a:t>
            </a:r>
            <a:r>
              <a:rPr lang="en-US" altLang="tr-TR" sz="2200" dirty="0">
                <a:latin typeface="Calibri" pitchFamily="34" charset="0"/>
                <a:cs typeface="Arial" pitchFamily="34" charset="0"/>
              </a:rPr>
              <a:t> +1.  The + and – signs are used for positive</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linear correlations and negative linear correlations, respectively.  </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b="1" i="1" dirty="0">
                <a:latin typeface="Calibri" pitchFamily="34" charset="0"/>
                <a:cs typeface="Arial" pitchFamily="34" charset="0"/>
              </a:rPr>
              <a:t>Positive correlation:</a:t>
            </a:r>
            <a:r>
              <a:rPr lang="en-US" altLang="tr-TR" sz="2200" b="1" dirty="0">
                <a:latin typeface="Calibri" pitchFamily="34" charset="0"/>
                <a:cs typeface="Arial" pitchFamily="34" charset="0"/>
              </a:rPr>
              <a:t> </a:t>
            </a:r>
            <a:r>
              <a:rPr lang="en-US" altLang="tr-TR" sz="2200" dirty="0">
                <a:latin typeface="Calibri" pitchFamily="34" charset="0"/>
                <a:cs typeface="Arial" pitchFamily="34" charset="0"/>
              </a:rPr>
              <a:t>   If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and </a:t>
            </a:r>
            <a:r>
              <a:rPr lang="en-US" altLang="tr-TR" sz="2200" i="1" dirty="0">
                <a:latin typeface="Calibri" pitchFamily="34" charset="0"/>
                <a:cs typeface="Arial" pitchFamily="34" charset="0"/>
              </a:rPr>
              <a:t>y</a:t>
            </a:r>
            <a:r>
              <a:rPr lang="en-US" altLang="tr-TR" sz="2200" dirty="0">
                <a:latin typeface="Calibri" pitchFamily="34" charset="0"/>
                <a:cs typeface="Arial" pitchFamily="34" charset="0"/>
              </a:rPr>
              <a:t> have a strong positive linear correlation,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is close</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to +1.  An </a:t>
            </a:r>
            <a:r>
              <a:rPr lang="en-US" altLang="tr-TR" sz="2200" i="1" dirty="0">
                <a:latin typeface="Calibri" pitchFamily="34" charset="0"/>
                <a:cs typeface="Arial" pitchFamily="34" charset="0"/>
              </a:rPr>
              <a:t>r</a:t>
            </a:r>
            <a:r>
              <a:rPr lang="en-US" altLang="tr-TR" sz="2200" b="1" dirty="0">
                <a:latin typeface="Calibri" pitchFamily="34" charset="0"/>
                <a:cs typeface="Arial" pitchFamily="34" charset="0"/>
              </a:rPr>
              <a:t> </a:t>
            </a:r>
            <a:r>
              <a:rPr lang="en-US" altLang="tr-TR" sz="2200" dirty="0">
                <a:latin typeface="Calibri" pitchFamily="34" charset="0"/>
                <a:cs typeface="Arial" pitchFamily="34" charset="0"/>
              </a:rPr>
              <a:t>value of exactly +1 indicates a perfect positive fit.   Positive values</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indicate a relationship between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and </a:t>
            </a:r>
            <a:r>
              <a:rPr lang="en-US" altLang="tr-TR" sz="2200" i="1" dirty="0">
                <a:latin typeface="Calibri" pitchFamily="34" charset="0"/>
                <a:cs typeface="Arial" pitchFamily="34" charset="0"/>
              </a:rPr>
              <a:t>y</a:t>
            </a:r>
            <a:r>
              <a:rPr lang="en-US" altLang="tr-TR" sz="2200" dirty="0">
                <a:latin typeface="Calibri" pitchFamily="34" charset="0"/>
                <a:cs typeface="Arial" pitchFamily="34" charset="0"/>
              </a:rPr>
              <a:t> variables such that as values for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increases,</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values for  </a:t>
            </a:r>
            <a:r>
              <a:rPr lang="en-US" altLang="tr-TR" sz="2200" i="1" dirty="0">
                <a:latin typeface="Calibri" pitchFamily="34" charset="0"/>
                <a:cs typeface="Arial" pitchFamily="34" charset="0"/>
              </a:rPr>
              <a:t>y </a:t>
            </a:r>
            <a:r>
              <a:rPr lang="en-US" altLang="tr-TR" sz="2200" dirty="0">
                <a:latin typeface="Calibri" pitchFamily="34" charset="0"/>
                <a:cs typeface="Arial" pitchFamily="34" charset="0"/>
              </a:rPr>
              <a:t>also increase. </a:t>
            </a:r>
            <a:br>
              <a:rPr lang="en-US" altLang="tr-TR" sz="2200" dirty="0">
                <a:latin typeface="Calibri" pitchFamily="34" charset="0"/>
                <a:cs typeface="Arial" pitchFamily="34" charset="0"/>
              </a:rPr>
            </a:br>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b="1" i="1" dirty="0">
                <a:latin typeface="Calibri" pitchFamily="34" charset="0"/>
                <a:cs typeface="Arial" pitchFamily="34" charset="0"/>
              </a:rPr>
              <a:t>Negative correlation:</a:t>
            </a:r>
            <a:r>
              <a:rPr lang="en-US" altLang="tr-TR" sz="2200" b="1" dirty="0">
                <a:latin typeface="Calibri" pitchFamily="34" charset="0"/>
                <a:cs typeface="Arial" pitchFamily="34" charset="0"/>
              </a:rPr>
              <a:t> </a:t>
            </a:r>
            <a:r>
              <a:rPr lang="en-US" altLang="tr-TR" sz="2200" dirty="0">
                <a:latin typeface="Calibri" pitchFamily="34" charset="0"/>
                <a:cs typeface="Arial" pitchFamily="34" charset="0"/>
              </a:rPr>
              <a:t>  If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and </a:t>
            </a:r>
            <a:r>
              <a:rPr lang="en-US" altLang="tr-TR" sz="2200" i="1" dirty="0">
                <a:latin typeface="Calibri" pitchFamily="34" charset="0"/>
                <a:cs typeface="Arial" pitchFamily="34" charset="0"/>
              </a:rPr>
              <a:t>y</a:t>
            </a:r>
            <a:r>
              <a:rPr lang="en-US" altLang="tr-TR" sz="2200" dirty="0">
                <a:latin typeface="Calibri" pitchFamily="34" charset="0"/>
                <a:cs typeface="Arial" pitchFamily="34" charset="0"/>
              </a:rPr>
              <a:t> have a strong negative linear correlation,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is close to -1.  An </a:t>
            </a:r>
            <a:r>
              <a:rPr lang="en-US" altLang="tr-TR" sz="2200" i="1" dirty="0">
                <a:latin typeface="Calibri" pitchFamily="34" charset="0"/>
                <a:cs typeface="Arial" pitchFamily="34" charset="0"/>
              </a:rPr>
              <a:t>r</a:t>
            </a:r>
            <a:r>
              <a:rPr lang="en-US" altLang="tr-TR" sz="2200" b="1" dirty="0">
                <a:latin typeface="Calibri" pitchFamily="34" charset="0"/>
                <a:cs typeface="Arial" pitchFamily="34" charset="0"/>
              </a:rPr>
              <a:t> </a:t>
            </a:r>
            <a:r>
              <a:rPr lang="en-US" altLang="tr-TR" sz="2200" dirty="0">
                <a:latin typeface="Calibri" pitchFamily="34" charset="0"/>
                <a:cs typeface="Arial" pitchFamily="34" charset="0"/>
              </a:rPr>
              <a:t>value of exactly -1 indicates a perfect negative fit.   Negative values</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indicate a relationship between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and </a:t>
            </a:r>
            <a:r>
              <a:rPr lang="en-US" altLang="tr-TR" sz="2200" i="1" dirty="0">
                <a:latin typeface="Calibri" pitchFamily="34" charset="0"/>
                <a:cs typeface="Arial" pitchFamily="34" charset="0"/>
              </a:rPr>
              <a:t>y </a:t>
            </a:r>
            <a:r>
              <a:rPr lang="en-US" altLang="tr-TR" sz="2200" dirty="0">
                <a:latin typeface="Calibri" pitchFamily="34" charset="0"/>
                <a:cs typeface="Arial" pitchFamily="34" charset="0"/>
              </a:rPr>
              <a:t>such that as values for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increase, values for </a:t>
            </a:r>
            <a:r>
              <a:rPr lang="en-US" altLang="tr-TR" sz="2200" i="1" dirty="0">
                <a:latin typeface="Calibri" pitchFamily="34" charset="0"/>
                <a:cs typeface="Arial" pitchFamily="34" charset="0"/>
              </a:rPr>
              <a:t>y</a:t>
            </a:r>
            <a:r>
              <a:rPr lang="en-US" altLang="tr-TR" sz="2200" dirty="0">
                <a:latin typeface="Calibri" pitchFamily="34" charset="0"/>
                <a:cs typeface="Arial" pitchFamily="34" charset="0"/>
              </a:rPr>
              <a:t> decrease. </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b="1" i="1" dirty="0">
                <a:latin typeface="Calibri" pitchFamily="34" charset="0"/>
                <a:cs typeface="Arial" pitchFamily="34" charset="0"/>
              </a:rPr>
              <a:t>No correlation:</a:t>
            </a:r>
            <a:r>
              <a:rPr lang="en-US" altLang="tr-TR" sz="2200" b="1" dirty="0">
                <a:latin typeface="Calibri" pitchFamily="34" charset="0"/>
                <a:cs typeface="Arial" pitchFamily="34" charset="0"/>
              </a:rPr>
              <a:t> </a:t>
            </a:r>
            <a:r>
              <a:rPr lang="en-US" altLang="tr-TR" sz="2200" dirty="0">
                <a:latin typeface="Calibri" pitchFamily="34" charset="0"/>
                <a:cs typeface="Arial" pitchFamily="34" charset="0"/>
              </a:rPr>
              <a:t> If there is no linear correlation or a weak linear correlation,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is</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close to 0.  A value near zero means that there is a random, nonlinear relationship</a:t>
            </a:r>
            <a:r>
              <a:rPr lang="tr-TR" altLang="tr-TR" sz="2200" dirty="0">
                <a:latin typeface="Calibri" pitchFamily="34" charset="0"/>
                <a:cs typeface="Arial" pitchFamily="34" charset="0"/>
              </a:rPr>
              <a:t> b</a:t>
            </a:r>
            <a:r>
              <a:rPr lang="en-US" altLang="tr-TR" sz="2200" dirty="0" err="1">
                <a:latin typeface="Calibri" pitchFamily="34" charset="0"/>
                <a:cs typeface="Arial" pitchFamily="34" charset="0"/>
              </a:rPr>
              <a:t>etween</a:t>
            </a:r>
            <a:r>
              <a:rPr lang="en-US" altLang="tr-TR" sz="2200" dirty="0">
                <a:latin typeface="Calibri" pitchFamily="34" charset="0"/>
                <a:cs typeface="Arial" pitchFamily="34" charset="0"/>
              </a:rPr>
              <a:t> the two variables</a:t>
            </a:r>
            <a:r>
              <a:rPr lang="tr-TR" altLang="tr-TR" sz="2200" dirty="0">
                <a:latin typeface="Calibri" pitchFamily="34" charset="0"/>
                <a:cs typeface="Arial" pitchFamily="34" charset="0"/>
              </a:rPr>
              <a:t>.</a:t>
            </a:r>
          </a:p>
          <a:p>
            <a:pPr algn="just" eaLnBrk="0" hangingPunct="0"/>
            <a:br>
              <a:rPr lang="en-US" altLang="tr-TR" sz="2200" dirty="0">
                <a:latin typeface="Calibri" pitchFamily="34" charset="0"/>
                <a:cs typeface="Arial" pitchFamily="34" charset="0"/>
              </a:rPr>
            </a:br>
            <a:endParaRPr lang="en-US" altLang="tr-TR" sz="2200" dirty="0">
              <a:latin typeface="Calibri" pitchFamily="34" charset="0"/>
              <a:cs typeface="Arial" pitchFamily="34" charset="0"/>
            </a:endParaRPr>
          </a:p>
        </p:txBody>
      </p:sp>
    </p:spTree>
    <p:extLst>
      <p:ext uri="{BB962C8B-B14F-4D97-AF65-F5344CB8AC3E}">
        <p14:creationId xmlns:p14="http://schemas.microsoft.com/office/powerpoint/2010/main" val="189144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03787"/>
            <a:ext cx="6498158" cy="1724867"/>
          </a:xfrm>
        </p:spPr>
        <p:txBody>
          <a:bodyPr/>
          <a:lstStyle/>
          <a:p>
            <a:r>
              <a:rPr lang="en-US" dirty="0"/>
              <a:t>Interaction Variables</a:t>
            </a:r>
          </a:p>
        </p:txBody>
      </p:sp>
      <p:sp>
        <p:nvSpPr>
          <p:cNvPr id="4" name="TextBox 3"/>
          <p:cNvSpPr txBox="1"/>
          <p:nvPr/>
        </p:nvSpPr>
        <p:spPr>
          <a:xfrm>
            <a:off x="1052667" y="3023822"/>
            <a:ext cx="1954953"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b="1" dirty="0"/>
              <a:t>Inflation Rate</a:t>
            </a:r>
          </a:p>
        </p:txBody>
      </p:sp>
      <p:sp>
        <p:nvSpPr>
          <p:cNvPr id="5" name="TextBox 4"/>
          <p:cNvSpPr txBox="1"/>
          <p:nvPr/>
        </p:nvSpPr>
        <p:spPr>
          <a:xfrm>
            <a:off x="5231936" y="2992879"/>
            <a:ext cx="1954953"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b="1" dirty="0"/>
              <a:t>Exchange Rate</a:t>
            </a:r>
          </a:p>
        </p:txBody>
      </p:sp>
      <p:cxnSp>
        <p:nvCxnSpPr>
          <p:cNvPr id="7" name="Straight Arrow Connector 6"/>
          <p:cNvCxnSpPr/>
          <p:nvPr/>
        </p:nvCxnSpPr>
        <p:spPr>
          <a:xfrm>
            <a:off x="3007620" y="3423932"/>
            <a:ext cx="222431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flipH="1">
            <a:off x="3007620" y="2992879"/>
            <a:ext cx="2224316" cy="309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1322921" y="3758172"/>
            <a:ext cx="1971662" cy="400110"/>
          </a:xfrm>
          <a:prstGeom prst="rect">
            <a:avLst/>
          </a:prstGeom>
          <a:noFill/>
        </p:spPr>
        <p:txBody>
          <a:bodyPr wrap="square" rtlCol="0">
            <a:spAutoFit/>
          </a:bodyPr>
          <a:lstStyle/>
          <a:p>
            <a:r>
              <a:rPr lang="en-US" sz="2000" b="1" dirty="0"/>
              <a:t>Cause</a:t>
            </a:r>
          </a:p>
        </p:txBody>
      </p:sp>
      <p:sp>
        <p:nvSpPr>
          <p:cNvPr id="11" name="TextBox 10"/>
          <p:cNvSpPr txBox="1"/>
          <p:nvPr/>
        </p:nvSpPr>
        <p:spPr>
          <a:xfrm>
            <a:off x="5765872" y="3818284"/>
            <a:ext cx="1971662" cy="400110"/>
          </a:xfrm>
          <a:prstGeom prst="rect">
            <a:avLst/>
          </a:prstGeom>
          <a:noFill/>
        </p:spPr>
        <p:txBody>
          <a:bodyPr wrap="square" rtlCol="0">
            <a:spAutoFit/>
          </a:bodyPr>
          <a:lstStyle/>
          <a:p>
            <a:r>
              <a:rPr lang="en-US" sz="2000" b="1" dirty="0"/>
              <a:t>Effect</a:t>
            </a:r>
          </a:p>
        </p:txBody>
      </p:sp>
      <p:sp>
        <p:nvSpPr>
          <p:cNvPr id="12" name="TextBox 11"/>
          <p:cNvSpPr txBox="1"/>
          <p:nvPr/>
        </p:nvSpPr>
        <p:spPr>
          <a:xfrm>
            <a:off x="1456593" y="2280274"/>
            <a:ext cx="1971662" cy="400110"/>
          </a:xfrm>
          <a:prstGeom prst="rect">
            <a:avLst/>
          </a:prstGeom>
          <a:noFill/>
        </p:spPr>
        <p:txBody>
          <a:bodyPr wrap="square" rtlCol="0">
            <a:spAutoFit/>
          </a:bodyPr>
          <a:lstStyle/>
          <a:p>
            <a:r>
              <a:rPr lang="en-US" sz="2000" b="1" dirty="0"/>
              <a:t>Effect</a:t>
            </a:r>
          </a:p>
        </p:txBody>
      </p:sp>
      <p:sp>
        <p:nvSpPr>
          <p:cNvPr id="13" name="TextBox 12"/>
          <p:cNvSpPr txBox="1"/>
          <p:nvPr/>
        </p:nvSpPr>
        <p:spPr>
          <a:xfrm>
            <a:off x="5722554" y="2280274"/>
            <a:ext cx="1971662" cy="400110"/>
          </a:xfrm>
          <a:prstGeom prst="rect">
            <a:avLst/>
          </a:prstGeom>
          <a:noFill/>
        </p:spPr>
        <p:txBody>
          <a:bodyPr wrap="square" rtlCol="0">
            <a:spAutoFit/>
          </a:bodyPr>
          <a:lstStyle/>
          <a:p>
            <a:r>
              <a:rPr lang="en-US" sz="2000" b="1" dirty="0"/>
              <a:t>Cause</a:t>
            </a:r>
          </a:p>
        </p:txBody>
      </p: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6" dur="1000" fill="hold"/>
                                        <p:tgtEl>
                                          <p:spTgt spid="8"/>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58" dur="1000" fill="hold"/>
                                        <p:tgtEl>
                                          <p:spTgt spid="13"/>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70" dur="1000" fill="hold"/>
                                        <p:tgtEl>
                                          <p:spTgt spid="12"/>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
          <p:cNvSpPr>
            <a:spLocks noChangeArrowheads="1"/>
          </p:cNvSpPr>
          <p:nvPr/>
        </p:nvSpPr>
        <p:spPr bwMode="auto">
          <a:xfrm>
            <a:off x="381000" y="127566"/>
            <a:ext cx="83820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tr-TR" altLang="tr-TR" sz="1400" dirty="0">
              <a:latin typeface="Times New Roman" pitchFamily="18" charset="0"/>
              <a:cs typeface="Times New Roman" pitchFamily="18" charset="0"/>
            </a:endParaRPr>
          </a:p>
          <a:p>
            <a:pPr algn="just" eaLnBrk="0" hangingPunct="0"/>
            <a:r>
              <a:rPr lang="en-US" altLang="tr-TR" sz="2200" dirty="0">
                <a:latin typeface="Calibri" pitchFamily="34" charset="0"/>
                <a:cs typeface="Arial" pitchFamily="34" charset="0"/>
              </a:rPr>
              <a:t>A </a:t>
            </a:r>
            <a:r>
              <a:rPr lang="en-US" altLang="tr-TR" sz="2200" b="1" i="1" dirty="0">
                <a:latin typeface="Calibri" pitchFamily="34" charset="0"/>
                <a:cs typeface="Arial" pitchFamily="34" charset="0"/>
              </a:rPr>
              <a:t>perfect</a:t>
            </a:r>
            <a:r>
              <a:rPr lang="en-US" altLang="tr-TR" sz="2200" b="1" dirty="0">
                <a:latin typeface="Calibri" pitchFamily="34" charset="0"/>
                <a:cs typeface="Arial" pitchFamily="34" charset="0"/>
              </a:rPr>
              <a:t> correlation </a:t>
            </a:r>
            <a:r>
              <a:rPr lang="en-US" altLang="tr-TR" sz="2200" dirty="0">
                <a:latin typeface="Calibri" pitchFamily="34" charset="0"/>
                <a:cs typeface="Arial" pitchFamily="34" charset="0"/>
              </a:rPr>
              <a:t>of ± 1 occurs only when the data points all lie exactly</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on a straight line.  </a:t>
            </a:r>
            <a:endParaRPr lang="tr-TR" altLang="tr-TR" sz="2200" dirty="0">
              <a:latin typeface="Calibri" pitchFamily="34" charset="0"/>
              <a:cs typeface="Arial" pitchFamily="34" charset="0"/>
            </a:endParaRPr>
          </a:p>
          <a:p>
            <a:pPr algn="just" eaLnBrk="0" hangingPunct="0"/>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If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 +1, the slope of this line is positive.  If </a:t>
            </a:r>
            <a:r>
              <a:rPr lang="en-US" altLang="tr-TR" sz="2200" i="1" dirty="0">
                <a:latin typeface="Calibri" pitchFamily="34" charset="0"/>
                <a:cs typeface="Arial" pitchFamily="34" charset="0"/>
              </a:rPr>
              <a:t>r</a:t>
            </a:r>
            <a:r>
              <a:rPr lang="en-US" altLang="tr-TR" sz="2200" dirty="0">
                <a:latin typeface="Calibri" pitchFamily="34" charset="0"/>
                <a:cs typeface="Arial" pitchFamily="34" charset="0"/>
              </a:rPr>
              <a:t> = -1, the slope of this</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line is negative.</a:t>
            </a:r>
            <a:endParaRPr lang="tr-TR" altLang="tr-TR" sz="2200" dirty="0">
              <a:latin typeface="Calibri" pitchFamily="34" charset="0"/>
              <a:cs typeface="Arial" pitchFamily="34" charset="0"/>
            </a:endParaRPr>
          </a:p>
          <a:p>
            <a:pPr algn="just" eaLnBrk="0" hangingPunct="0"/>
            <a:br>
              <a:rPr lang="en-US" altLang="tr-TR" sz="2200" dirty="0">
                <a:solidFill>
                  <a:srgbClr val="0000FF"/>
                </a:solidFill>
                <a:latin typeface="Calibri" pitchFamily="34" charset="0"/>
                <a:cs typeface="Arial" pitchFamily="34" charset="0"/>
              </a:rPr>
            </a:br>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dirty="0">
                <a:solidFill>
                  <a:srgbClr val="0000FF"/>
                </a:solidFill>
                <a:latin typeface="Calibri" pitchFamily="34" charset="0"/>
                <a:cs typeface="Arial" pitchFamily="34" charset="0"/>
              </a:rPr>
              <a:t>A correlation greater than 0.8 is generally described as </a:t>
            </a:r>
            <a:r>
              <a:rPr lang="en-US" altLang="tr-TR" sz="2200" i="1" dirty="0">
                <a:solidFill>
                  <a:srgbClr val="0000FF"/>
                </a:solidFill>
                <a:latin typeface="Calibri" pitchFamily="34" charset="0"/>
                <a:cs typeface="Arial" pitchFamily="34" charset="0"/>
              </a:rPr>
              <a:t>strong</a:t>
            </a:r>
            <a:r>
              <a:rPr lang="en-US" altLang="tr-TR" sz="2200" dirty="0">
                <a:solidFill>
                  <a:srgbClr val="0000FF"/>
                </a:solidFill>
                <a:latin typeface="Calibri" pitchFamily="34" charset="0"/>
                <a:cs typeface="Arial" pitchFamily="34" charset="0"/>
              </a:rPr>
              <a:t>, whereas a correlation</a:t>
            </a:r>
            <a:r>
              <a:rPr lang="tr-TR" altLang="tr-TR" sz="2200" dirty="0">
                <a:solidFill>
                  <a:srgbClr val="0000FF"/>
                </a:solidFill>
                <a:latin typeface="Calibri" pitchFamily="34" charset="0"/>
                <a:cs typeface="Arial" pitchFamily="34" charset="0"/>
              </a:rPr>
              <a:t> </a:t>
            </a:r>
            <a:r>
              <a:rPr lang="en-US" altLang="tr-TR" sz="2200" dirty="0">
                <a:solidFill>
                  <a:srgbClr val="0000FF"/>
                </a:solidFill>
                <a:latin typeface="Calibri" pitchFamily="34" charset="0"/>
                <a:cs typeface="Arial" pitchFamily="34" charset="0"/>
              </a:rPr>
              <a:t>less than 0.5 is generally described as </a:t>
            </a:r>
            <a:r>
              <a:rPr lang="en-US" altLang="tr-TR" sz="2200" i="1" dirty="0">
                <a:solidFill>
                  <a:srgbClr val="0000FF"/>
                </a:solidFill>
                <a:latin typeface="Calibri" pitchFamily="34" charset="0"/>
                <a:cs typeface="Arial" pitchFamily="34" charset="0"/>
              </a:rPr>
              <a:t>weak</a:t>
            </a:r>
            <a:r>
              <a:rPr lang="en-US" altLang="tr-TR" sz="2200" dirty="0">
                <a:solidFill>
                  <a:srgbClr val="0000FF"/>
                </a:solidFill>
                <a:latin typeface="Calibri" pitchFamily="34" charset="0"/>
                <a:cs typeface="Arial" pitchFamily="34" charset="0"/>
              </a:rPr>
              <a:t>.  </a:t>
            </a:r>
            <a:endParaRPr lang="tr-TR" altLang="tr-TR" sz="2200" dirty="0">
              <a:solidFill>
                <a:srgbClr val="0000FF"/>
              </a:solidFill>
              <a:latin typeface="Calibri" pitchFamily="34" charset="0"/>
              <a:cs typeface="Arial" pitchFamily="34" charset="0"/>
            </a:endParaRPr>
          </a:p>
          <a:p>
            <a:pPr algn="just" eaLnBrk="0" hangingPunct="0"/>
            <a:endParaRPr lang="tr-TR" altLang="tr-TR" sz="2200" dirty="0">
              <a:solidFill>
                <a:srgbClr val="0000FF"/>
              </a:solidFill>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These values can vary based upon the</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"type" of data being examined.  A study utilizing scientific data may require a stronger</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correlation than a study using social science data.   </a:t>
            </a:r>
          </a:p>
        </p:txBody>
      </p:sp>
    </p:spTree>
    <p:extLst>
      <p:ext uri="{BB962C8B-B14F-4D97-AF65-F5344CB8AC3E}">
        <p14:creationId xmlns:p14="http://schemas.microsoft.com/office/powerpoint/2010/main" val="14699792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Dikdörtgen 2"/>
          <p:cNvSpPr>
            <a:spLocks noChangeArrowheads="1"/>
          </p:cNvSpPr>
          <p:nvPr/>
        </p:nvSpPr>
        <p:spPr bwMode="auto">
          <a:xfrm>
            <a:off x="1799611" y="685800"/>
            <a:ext cx="47644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dirty="0"/>
              <a:t>Coefficient of Determination, </a:t>
            </a:r>
            <a:r>
              <a:rPr lang="en-US" b="1" i="1" dirty="0"/>
              <a:t>r</a:t>
            </a:r>
            <a:r>
              <a:rPr lang="en-US" b="1" baseline="30000" dirty="0"/>
              <a:t> 2</a:t>
            </a:r>
            <a:r>
              <a:rPr lang="en-US" b="1" dirty="0"/>
              <a:t>  or  </a:t>
            </a:r>
            <a:r>
              <a:rPr lang="en-US" b="1" i="1" dirty="0"/>
              <a:t>R</a:t>
            </a:r>
            <a:r>
              <a:rPr lang="en-US" b="1" baseline="30000" dirty="0"/>
              <a:t>2 </a:t>
            </a:r>
            <a:r>
              <a:rPr lang="en-US" b="1" dirty="0"/>
              <a:t>:</a:t>
            </a:r>
            <a:endParaRPr lang="tr-TR" dirty="0"/>
          </a:p>
        </p:txBody>
      </p:sp>
      <p:sp>
        <p:nvSpPr>
          <p:cNvPr id="48132" name="Rectangle 1"/>
          <p:cNvSpPr>
            <a:spLocks noChangeArrowheads="1"/>
          </p:cNvSpPr>
          <p:nvPr/>
        </p:nvSpPr>
        <p:spPr bwMode="auto">
          <a:xfrm>
            <a:off x="304800" y="1095247"/>
            <a:ext cx="8305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tr-TR" altLang="tr-TR" sz="1400" dirty="0">
              <a:latin typeface="Times New Roman" pitchFamily="18" charset="0"/>
              <a:cs typeface="Times New Roman" pitchFamily="18" charset="0"/>
            </a:endParaRPr>
          </a:p>
          <a:p>
            <a:pPr algn="just" eaLnBrk="0" hangingPunct="0"/>
            <a:r>
              <a:rPr lang="en-US" altLang="tr-TR" sz="2200" dirty="0">
                <a:latin typeface="Calibri" pitchFamily="34" charset="0"/>
                <a:cs typeface="Arial" pitchFamily="34" charset="0"/>
              </a:rPr>
              <a:t>The </a:t>
            </a:r>
            <a:r>
              <a:rPr lang="en-US" altLang="tr-TR" sz="2200" b="1" i="1" dirty="0">
                <a:latin typeface="Calibri" pitchFamily="34" charset="0"/>
                <a:cs typeface="Arial" pitchFamily="34" charset="0"/>
              </a:rPr>
              <a:t>coefficient of determination</a:t>
            </a:r>
            <a:r>
              <a:rPr lang="en-US" altLang="tr-TR" sz="2200" i="1" dirty="0">
                <a:latin typeface="Calibri" pitchFamily="34" charset="0"/>
                <a:cs typeface="Arial" pitchFamily="34" charset="0"/>
              </a:rPr>
              <a:t>, r </a:t>
            </a:r>
            <a:r>
              <a:rPr lang="en-US" altLang="tr-TR" sz="2200" baseline="30000" dirty="0">
                <a:latin typeface="Calibri" pitchFamily="34" charset="0"/>
                <a:cs typeface="Arial" pitchFamily="34" charset="0"/>
              </a:rPr>
              <a:t>2</a:t>
            </a:r>
            <a:r>
              <a:rPr lang="en-US" altLang="tr-TR" sz="2200" dirty="0">
                <a:latin typeface="Calibri" pitchFamily="34" charset="0"/>
                <a:cs typeface="Arial" pitchFamily="34" charset="0"/>
              </a:rPr>
              <a:t>,</a:t>
            </a:r>
            <a:r>
              <a:rPr lang="en-US" altLang="tr-TR" sz="2200" i="1" dirty="0">
                <a:latin typeface="Calibri" pitchFamily="34" charset="0"/>
                <a:cs typeface="Arial" pitchFamily="34" charset="0"/>
              </a:rPr>
              <a:t> </a:t>
            </a:r>
            <a:r>
              <a:rPr lang="en-US" altLang="tr-TR" sz="2200" dirty="0">
                <a:latin typeface="Calibri" pitchFamily="34" charset="0"/>
                <a:cs typeface="Arial" pitchFamily="34" charset="0"/>
              </a:rPr>
              <a:t>is useful because it gives the proportion of the variance (fluctuation) of one variable that is predictable from the other variable.</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It is a measure that allows us to determine how certain one can be in making</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predictions from a certain model/graph.</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The </a:t>
            </a:r>
            <a:r>
              <a:rPr lang="en-US" altLang="tr-TR" sz="2200" i="1" dirty="0">
                <a:latin typeface="Calibri" pitchFamily="34" charset="0"/>
                <a:cs typeface="Arial" pitchFamily="34" charset="0"/>
              </a:rPr>
              <a:t>coefficient of determination</a:t>
            </a:r>
            <a:r>
              <a:rPr lang="en-US" altLang="tr-TR" sz="2200" dirty="0">
                <a:latin typeface="Calibri" pitchFamily="34" charset="0"/>
                <a:cs typeface="Arial" pitchFamily="34" charset="0"/>
              </a:rPr>
              <a:t> is the ratio of the explained variation to the total variation.</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     </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The </a:t>
            </a:r>
            <a:r>
              <a:rPr lang="en-US" altLang="tr-TR" sz="2200" i="1" dirty="0">
                <a:latin typeface="Calibri" pitchFamily="34" charset="0"/>
                <a:cs typeface="Arial" pitchFamily="34" charset="0"/>
              </a:rPr>
              <a:t>coefficient of determination</a:t>
            </a:r>
            <a:r>
              <a:rPr lang="en-US" altLang="tr-TR" sz="2200" dirty="0">
                <a:latin typeface="Calibri" pitchFamily="34" charset="0"/>
                <a:cs typeface="Arial" pitchFamily="34" charset="0"/>
              </a:rPr>
              <a:t> is such that 0 </a:t>
            </a:r>
            <a:r>
              <a:rPr lang="en-US" altLang="tr-TR" sz="2200" u="sng" dirty="0">
                <a:latin typeface="Calibri" pitchFamily="34" charset="0"/>
                <a:cs typeface="Arial" pitchFamily="34" charset="0"/>
              </a:rPr>
              <a:t>&lt;</a:t>
            </a:r>
            <a:r>
              <a:rPr lang="en-US" altLang="tr-TR" sz="2200" dirty="0">
                <a:latin typeface="Calibri" pitchFamily="34" charset="0"/>
                <a:cs typeface="Arial" pitchFamily="34" charset="0"/>
              </a:rPr>
              <a:t>  </a:t>
            </a:r>
            <a:r>
              <a:rPr lang="en-US" altLang="tr-TR" sz="2200" i="1" dirty="0">
                <a:latin typeface="Calibri" pitchFamily="34" charset="0"/>
                <a:cs typeface="Arial" pitchFamily="34" charset="0"/>
              </a:rPr>
              <a:t>r</a:t>
            </a:r>
            <a:r>
              <a:rPr lang="en-US" altLang="tr-TR" sz="2200" baseline="30000" dirty="0">
                <a:latin typeface="Calibri" pitchFamily="34" charset="0"/>
                <a:cs typeface="Arial" pitchFamily="34" charset="0"/>
              </a:rPr>
              <a:t> 2</a:t>
            </a:r>
            <a:r>
              <a:rPr lang="en-US" altLang="tr-TR" sz="2200" dirty="0">
                <a:latin typeface="Calibri" pitchFamily="34" charset="0"/>
                <a:cs typeface="Arial" pitchFamily="34" charset="0"/>
              </a:rPr>
              <a:t> </a:t>
            </a:r>
            <a:r>
              <a:rPr lang="en-US" altLang="tr-TR" sz="2200" u="sng" dirty="0">
                <a:latin typeface="Calibri" pitchFamily="34" charset="0"/>
                <a:cs typeface="Arial" pitchFamily="34" charset="0"/>
              </a:rPr>
              <a:t>&lt;</a:t>
            </a:r>
            <a:r>
              <a:rPr lang="en-US" altLang="tr-TR" sz="2200" dirty="0">
                <a:latin typeface="Calibri" pitchFamily="34" charset="0"/>
                <a:cs typeface="Arial" pitchFamily="34" charset="0"/>
              </a:rPr>
              <a:t> 1,  and denotes the strength</a:t>
            </a:r>
            <a:r>
              <a:rPr lang="tr-TR" altLang="tr-TR" sz="2200" dirty="0">
                <a:latin typeface="Calibri" pitchFamily="34" charset="0"/>
                <a:cs typeface="Arial" pitchFamily="34" charset="0"/>
              </a:rPr>
              <a:t> </a:t>
            </a:r>
            <a:r>
              <a:rPr lang="en-US" altLang="tr-TR" sz="2200" dirty="0">
                <a:latin typeface="Calibri" pitchFamily="34" charset="0"/>
                <a:cs typeface="Arial" pitchFamily="34" charset="0"/>
              </a:rPr>
              <a:t>of the linear association between </a:t>
            </a:r>
            <a:r>
              <a:rPr lang="en-US" altLang="tr-TR" sz="2200" i="1" dirty="0">
                <a:latin typeface="Calibri" pitchFamily="34" charset="0"/>
                <a:cs typeface="Arial" pitchFamily="34" charset="0"/>
              </a:rPr>
              <a:t>x</a:t>
            </a:r>
            <a:r>
              <a:rPr lang="en-US" altLang="tr-TR" sz="2200" dirty="0">
                <a:latin typeface="Calibri" pitchFamily="34" charset="0"/>
                <a:cs typeface="Arial" pitchFamily="34" charset="0"/>
              </a:rPr>
              <a:t> and </a:t>
            </a:r>
            <a:r>
              <a:rPr lang="en-US" altLang="tr-TR" sz="2200" i="1" dirty="0">
                <a:latin typeface="Calibri" pitchFamily="34" charset="0"/>
                <a:cs typeface="Arial" pitchFamily="34" charset="0"/>
              </a:rPr>
              <a:t>y</a:t>
            </a:r>
            <a:r>
              <a:rPr lang="en-US" altLang="tr-TR" sz="2200" dirty="0">
                <a:latin typeface="Calibri" pitchFamily="34" charset="0"/>
                <a:cs typeface="Arial" pitchFamily="34" charset="0"/>
              </a:rPr>
              <a:t>.</a:t>
            </a:r>
            <a:endParaRPr lang="tr-TR" altLang="tr-TR" sz="2200" dirty="0">
              <a:latin typeface="Calibri" pitchFamily="34" charset="0"/>
              <a:cs typeface="Arial" pitchFamily="34" charset="0"/>
            </a:endParaRPr>
          </a:p>
          <a:p>
            <a:pPr algn="just" eaLnBrk="0" hangingPunct="0"/>
            <a:r>
              <a:rPr lang="en-US" altLang="tr-TR" sz="2200" dirty="0">
                <a:latin typeface="Calibri" pitchFamily="34" charset="0"/>
                <a:cs typeface="Arial" pitchFamily="34" charset="0"/>
              </a:rPr>
              <a:t>  </a:t>
            </a:r>
            <a:br>
              <a:rPr lang="en-US" altLang="tr-TR" sz="2000" dirty="0">
                <a:cs typeface="Arial" pitchFamily="34" charset="0"/>
              </a:rPr>
            </a:br>
            <a:endParaRPr lang="en-US" altLang="tr-TR" sz="2000" dirty="0">
              <a:cs typeface="Arial" pitchFamily="34" charset="0"/>
            </a:endParaRPr>
          </a:p>
        </p:txBody>
      </p:sp>
    </p:spTree>
    <p:extLst>
      <p:ext uri="{BB962C8B-B14F-4D97-AF65-F5344CB8AC3E}">
        <p14:creationId xmlns:p14="http://schemas.microsoft.com/office/powerpoint/2010/main" val="31901880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1"/>
          <p:cNvSpPr>
            <a:spLocks noChangeArrowheads="1"/>
          </p:cNvSpPr>
          <p:nvPr/>
        </p:nvSpPr>
        <p:spPr bwMode="auto">
          <a:xfrm>
            <a:off x="219075" y="519034"/>
            <a:ext cx="8543925"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tr-TR" altLang="tr-TR" dirty="0"/>
          </a:p>
          <a:p>
            <a:pPr algn="just" eaLnBrk="0" hangingPunct="0"/>
            <a:r>
              <a:rPr lang="en-US" altLang="tr-TR" sz="2400" dirty="0">
                <a:latin typeface="Calibri" pitchFamily="34" charset="0"/>
              </a:rPr>
              <a:t>The </a:t>
            </a:r>
            <a:r>
              <a:rPr lang="en-US" altLang="tr-TR" sz="2400" i="1" dirty="0">
                <a:latin typeface="Calibri" pitchFamily="34" charset="0"/>
              </a:rPr>
              <a:t>coefficient of determination</a:t>
            </a:r>
            <a:r>
              <a:rPr lang="en-US" altLang="tr-TR" sz="2400" dirty="0">
                <a:latin typeface="Calibri" pitchFamily="34" charset="0"/>
              </a:rPr>
              <a:t> represents the percent of the data that is the closest to the line of best fit.  </a:t>
            </a:r>
            <a:r>
              <a:rPr lang="en-US" altLang="tr-TR" sz="2400" dirty="0">
                <a:solidFill>
                  <a:srgbClr val="0000FF"/>
                </a:solidFill>
                <a:latin typeface="Calibri" pitchFamily="34" charset="0"/>
              </a:rPr>
              <a:t>For example, if </a:t>
            </a:r>
            <a:r>
              <a:rPr lang="en-US" altLang="tr-TR" sz="2400" i="1" dirty="0">
                <a:solidFill>
                  <a:srgbClr val="0000FF"/>
                </a:solidFill>
                <a:latin typeface="Calibri" pitchFamily="34" charset="0"/>
              </a:rPr>
              <a:t>r</a:t>
            </a:r>
            <a:r>
              <a:rPr lang="en-US" altLang="tr-TR" sz="2400" dirty="0">
                <a:solidFill>
                  <a:srgbClr val="0000FF"/>
                </a:solidFill>
                <a:latin typeface="Calibri" pitchFamily="34" charset="0"/>
              </a:rPr>
              <a:t> = 0.922, then </a:t>
            </a:r>
            <a:r>
              <a:rPr lang="en-US" altLang="tr-TR" sz="2400" i="1" dirty="0">
                <a:solidFill>
                  <a:srgbClr val="0000FF"/>
                </a:solidFill>
                <a:latin typeface="Calibri" pitchFamily="34" charset="0"/>
              </a:rPr>
              <a:t>r </a:t>
            </a:r>
            <a:r>
              <a:rPr lang="en-US" altLang="tr-TR" sz="2400" baseline="30000" dirty="0">
                <a:solidFill>
                  <a:srgbClr val="0000FF"/>
                </a:solidFill>
                <a:latin typeface="Calibri" pitchFamily="34" charset="0"/>
              </a:rPr>
              <a:t>2</a:t>
            </a:r>
            <a:r>
              <a:rPr lang="en-US" altLang="tr-TR" sz="2400" dirty="0">
                <a:solidFill>
                  <a:srgbClr val="0000FF"/>
                </a:solidFill>
                <a:latin typeface="Calibri" pitchFamily="34" charset="0"/>
              </a:rPr>
              <a:t> = 0.850, which means that</a:t>
            </a:r>
            <a:r>
              <a:rPr lang="tr-TR" altLang="tr-TR" sz="2400" dirty="0">
                <a:solidFill>
                  <a:srgbClr val="0000FF"/>
                </a:solidFill>
                <a:latin typeface="Calibri" pitchFamily="34" charset="0"/>
              </a:rPr>
              <a:t> </a:t>
            </a:r>
            <a:r>
              <a:rPr lang="en-US" altLang="tr-TR" sz="2400" dirty="0">
                <a:solidFill>
                  <a:srgbClr val="0000FF"/>
                </a:solidFill>
                <a:latin typeface="Calibri" pitchFamily="34" charset="0"/>
              </a:rPr>
              <a:t>85% of the total variation in </a:t>
            </a:r>
            <a:r>
              <a:rPr lang="en-US" altLang="tr-TR" sz="2400" i="1" dirty="0">
                <a:solidFill>
                  <a:srgbClr val="0000FF"/>
                </a:solidFill>
                <a:latin typeface="Calibri" pitchFamily="34" charset="0"/>
              </a:rPr>
              <a:t>y</a:t>
            </a:r>
            <a:r>
              <a:rPr lang="en-US" altLang="tr-TR" sz="2400" dirty="0">
                <a:solidFill>
                  <a:srgbClr val="0000FF"/>
                </a:solidFill>
                <a:latin typeface="Calibri" pitchFamily="34" charset="0"/>
              </a:rPr>
              <a:t> can be explained by the linear relationship between </a:t>
            </a:r>
            <a:r>
              <a:rPr lang="en-US" altLang="tr-TR" sz="2400" i="1" dirty="0">
                <a:solidFill>
                  <a:srgbClr val="0000FF"/>
                </a:solidFill>
                <a:latin typeface="Calibri" pitchFamily="34" charset="0"/>
              </a:rPr>
              <a:t>x</a:t>
            </a:r>
            <a:r>
              <a:rPr lang="en-US" altLang="tr-TR" sz="2400" dirty="0">
                <a:solidFill>
                  <a:srgbClr val="0000FF"/>
                </a:solidFill>
                <a:latin typeface="Calibri" pitchFamily="34" charset="0"/>
              </a:rPr>
              <a:t> and </a:t>
            </a:r>
            <a:r>
              <a:rPr lang="en-US" altLang="tr-TR" sz="2400" i="1" dirty="0">
                <a:solidFill>
                  <a:srgbClr val="0000FF"/>
                </a:solidFill>
                <a:latin typeface="Calibri" pitchFamily="34" charset="0"/>
              </a:rPr>
              <a:t>y</a:t>
            </a:r>
            <a:r>
              <a:rPr lang="en-US" altLang="tr-TR" sz="2400" dirty="0">
                <a:solidFill>
                  <a:srgbClr val="0000FF"/>
                </a:solidFill>
                <a:latin typeface="Calibri" pitchFamily="34" charset="0"/>
              </a:rPr>
              <a:t> (as described by the regression equation).  The other 15% of the total variation in </a:t>
            </a:r>
            <a:r>
              <a:rPr lang="en-US" altLang="tr-TR" sz="2400" i="1" dirty="0">
                <a:solidFill>
                  <a:srgbClr val="0000FF"/>
                </a:solidFill>
                <a:latin typeface="Calibri" pitchFamily="34" charset="0"/>
              </a:rPr>
              <a:t>y</a:t>
            </a:r>
            <a:r>
              <a:rPr lang="en-US" altLang="tr-TR" sz="2400" dirty="0">
                <a:solidFill>
                  <a:srgbClr val="0000FF"/>
                </a:solidFill>
                <a:latin typeface="Calibri" pitchFamily="34" charset="0"/>
              </a:rPr>
              <a:t> remains unexplained.</a:t>
            </a:r>
            <a:endParaRPr lang="tr-TR" altLang="tr-TR" sz="2400" dirty="0">
              <a:solidFill>
                <a:srgbClr val="0000FF"/>
              </a:solidFill>
              <a:latin typeface="Calibri" pitchFamily="34" charset="0"/>
            </a:endParaRPr>
          </a:p>
          <a:p>
            <a:pPr algn="just" eaLnBrk="0" hangingPunct="0"/>
            <a:br>
              <a:rPr lang="en-US" altLang="tr-TR" sz="2400" dirty="0">
                <a:latin typeface="Calibri" pitchFamily="34" charset="0"/>
              </a:rPr>
            </a:br>
            <a:r>
              <a:rPr lang="en-US" altLang="tr-TR" sz="2400" dirty="0">
                <a:latin typeface="Calibri" pitchFamily="34" charset="0"/>
              </a:rPr>
              <a:t>     </a:t>
            </a:r>
            <a:endParaRPr lang="tr-TR" altLang="tr-TR" sz="2400" dirty="0">
              <a:latin typeface="Calibri" pitchFamily="34" charset="0"/>
            </a:endParaRPr>
          </a:p>
          <a:p>
            <a:pPr algn="just" eaLnBrk="0" hangingPunct="0"/>
            <a:r>
              <a:rPr lang="en-US" altLang="tr-TR" sz="2400" dirty="0">
                <a:latin typeface="Calibri" pitchFamily="34" charset="0"/>
              </a:rPr>
              <a:t>The </a:t>
            </a:r>
            <a:r>
              <a:rPr lang="en-US" altLang="tr-TR" sz="2400" i="1" dirty="0">
                <a:latin typeface="Calibri" pitchFamily="34" charset="0"/>
              </a:rPr>
              <a:t>coefficient of determination</a:t>
            </a:r>
            <a:r>
              <a:rPr lang="en-US" altLang="tr-TR" sz="2400" dirty="0">
                <a:latin typeface="Calibri" pitchFamily="34" charset="0"/>
              </a:rPr>
              <a:t> is a measure of how well the regression line</a:t>
            </a:r>
            <a:r>
              <a:rPr lang="tr-TR" altLang="tr-TR" sz="2400" dirty="0">
                <a:latin typeface="Calibri" pitchFamily="34" charset="0"/>
              </a:rPr>
              <a:t> </a:t>
            </a:r>
            <a:r>
              <a:rPr lang="en-US" altLang="tr-TR" sz="2400" dirty="0">
                <a:latin typeface="Calibri" pitchFamily="34" charset="0"/>
              </a:rPr>
              <a:t>represents the data.  If the regression line passes exactly through every point on the</a:t>
            </a:r>
            <a:r>
              <a:rPr lang="tr-TR" altLang="tr-TR" sz="2400" dirty="0">
                <a:latin typeface="Calibri" pitchFamily="34" charset="0"/>
              </a:rPr>
              <a:t> </a:t>
            </a:r>
            <a:r>
              <a:rPr lang="en-US" altLang="tr-TR" sz="2400" dirty="0">
                <a:latin typeface="Calibri" pitchFamily="34" charset="0"/>
              </a:rPr>
              <a:t>scatter plot, it would be able to explain all of the variation. The further the line is away from the points, the less it is able to explain. </a:t>
            </a:r>
          </a:p>
        </p:txBody>
      </p:sp>
    </p:spTree>
    <p:extLst>
      <p:ext uri="{BB962C8B-B14F-4D97-AF65-F5344CB8AC3E}">
        <p14:creationId xmlns:p14="http://schemas.microsoft.com/office/powerpoint/2010/main" val="38875853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87344"/>
            <a:ext cx="6498158" cy="1724867"/>
          </a:xfrm>
        </p:spPr>
        <p:txBody>
          <a:bodyPr/>
          <a:lstStyle/>
          <a:p>
            <a:r>
              <a:rPr lang="en-US" dirty="0"/>
              <a:t>Example:</a:t>
            </a:r>
          </a:p>
        </p:txBody>
      </p:sp>
      <p:sp>
        <p:nvSpPr>
          <p:cNvPr id="3" name="Subtitle 2"/>
          <p:cNvSpPr>
            <a:spLocks noGrp="1"/>
          </p:cNvSpPr>
          <p:nvPr>
            <p:ph type="subTitle" idx="1"/>
          </p:nvPr>
        </p:nvSpPr>
        <p:spPr/>
        <p:txBody>
          <a:bodyPr>
            <a:noAutofit/>
          </a:bodyPr>
          <a:lstStyle/>
          <a:p>
            <a:pPr algn="just"/>
            <a:r>
              <a:rPr lang="en-US" sz="3200" dirty="0">
                <a:solidFill>
                  <a:srgbClr val="000000"/>
                </a:solidFill>
              </a:rPr>
              <a:t>A firm wonders the casual relation between its yearly advertisement expenditures and annual sales. </a:t>
            </a:r>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9-04 at 16.07.5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8811"/>
            <a:ext cx="9144000" cy="4264843"/>
          </a:xfrm>
          <a:prstGeom prst="rect">
            <a:avLst/>
          </a:prstGeom>
        </p:spPr>
      </p:pic>
      <p:sp>
        <p:nvSpPr>
          <p:cNvPr id="2" name="TextBox 1"/>
          <p:cNvSpPr txBox="1"/>
          <p:nvPr/>
        </p:nvSpPr>
        <p:spPr>
          <a:xfrm>
            <a:off x="401016" y="1336924"/>
            <a:ext cx="857171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a:t>Table 1 </a:t>
            </a:r>
            <a:r>
              <a:rPr lang="en-US" dirty="0" err="1"/>
              <a:t>Advs</a:t>
            </a:r>
            <a:r>
              <a:rPr lang="en-US" dirty="0"/>
              <a:t> Expenditures and sales of a Firm</a:t>
            </a:r>
          </a:p>
        </p:txBody>
      </p:sp>
      <p:sp>
        <p:nvSpPr>
          <p:cNvPr id="4" name="TextBox 3"/>
          <p:cNvSpPr txBox="1"/>
          <p:nvPr/>
        </p:nvSpPr>
        <p:spPr>
          <a:xfrm>
            <a:off x="235945" y="1910468"/>
            <a:ext cx="1602045"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a:t>Observations</a:t>
            </a:r>
          </a:p>
        </p:txBody>
      </p:sp>
      <p:sp>
        <p:nvSpPr>
          <p:cNvPr id="5" name="TextBox 4"/>
          <p:cNvSpPr txBox="1"/>
          <p:nvPr/>
        </p:nvSpPr>
        <p:spPr>
          <a:xfrm>
            <a:off x="2122043" y="1960604"/>
            <a:ext cx="3726108"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dirty="0" err="1"/>
              <a:t>Advs</a:t>
            </a:r>
            <a:r>
              <a:rPr lang="en-US" sz="2000" dirty="0"/>
              <a:t> Expenditures Million TL</a:t>
            </a:r>
          </a:p>
        </p:txBody>
      </p:sp>
      <p:sp>
        <p:nvSpPr>
          <p:cNvPr id="6" name="TextBox 5"/>
          <p:cNvSpPr txBox="1"/>
          <p:nvPr/>
        </p:nvSpPr>
        <p:spPr>
          <a:xfrm>
            <a:off x="6333432" y="1910468"/>
            <a:ext cx="227846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a:t>Sales Million TL</a:t>
            </a:r>
          </a:p>
        </p:txBody>
      </p:sp>
    </p:spTree>
    <p:extLst>
      <p:ext uri="{BB962C8B-B14F-4D97-AF65-F5344CB8AC3E}">
        <p14:creationId xmlns:p14="http://schemas.microsoft.com/office/powerpoint/2010/main" val="3222594159"/>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9-04 at 16.12.5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55"/>
            <a:ext cx="9144000" cy="5797601"/>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1287495256"/>
              </p:ext>
            </p:extLst>
          </p:nvPr>
        </p:nvGraphicFramePr>
        <p:xfrm>
          <a:off x="97801" y="6076335"/>
          <a:ext cx="8948398" cy="547431"/>
        </p:xfrm>
        <a:graphic>
          <a:graphicData uri="http://schemas.openxmlformats.org/presentationml/2006/ole">
            <mc:AlternateContent xmlns:mc="http://schemas.openxmlformats.org/markup-compatibility/2006">
              <mc:Choice xmlns:v="urn:schemas-microsoft-com:vml" Requires="v">
                <p:oleObj name="Document" r:id="rId3" imgW="5397500" imgH="330200" progId="Word.Document.12">
                  <p:embed/>
                </p:oleObj>
              </mc:Choice>
              <mc:Fallback>
                <p:oleObj name="Document" r:id="rId3" imgW="5397500" imgH="330200" progId="Word.Document.12">
                  <p:embed/>
                  <p:pic>
                    <p:nvPicPr>
                      <p:cNvPr id="0" name=""/>
                      <p:cNvPicPr/>
                      <p:nvPr/>
                    </p:nvPicPr>
                    <p:blipFill>
                      <a:blip r:embed="rId4"/>
                      <a:stretch>
                        <a:fillRect/>
                      </a:stretch>
                    </p:blipFill>
                    <p:spPr>
                      <a:xfrm>
                        <a:off x="97801" y="6076335"/>
                        <a:ext cx="8948398" cy="547431"/>
                      </a:xfrm>
                      <a:prstGeom prst="rect">
                        <a:avLst/>
                      </a:prstGeom>
                    </p:spPr>
                  </p:pic>
                </p:oleObj>
              </mc:Fallback>
            </mc:AlternateContent>
          </a:graphicData>
        </a:graphic>
      </p:graphicFrame>
      <p:pic>
        <p:nvPicPr>
          <p:cNvPr id="5" name="Picture 4" descr="Screen Shot 2015-07-06 at 21.31.5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5346" y="4354740"/>
            <a:ext cx="329779" cy="355146"/>
          </a:xfrm>
          <a:prstGeom prst="rect">
            <a:avLst/>
          </a:prstGeom>
        </p:spPr>
      </p:pic>
      <p:pic>
        <p:nvPicPr>
          <p:cNvPr id="6" name="Picture 5" descr="Screen Shot 2015-07-06 at 21.32.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20158" y="4709886"/>
            <a:ext cx="254000" cy="533400"/>
          </a:xfrm>
          <a:prstGeom prst="rect">
            <a:avLst/>
          </a:prstGeom>
        </p:spPr>
      </p:pic>
      <p:sp>
        <p:nvSpPr>
          <p:cNvPr id="7" name="TextBox 6"/>
          <p:cNvSpPr txBox="1"/>
          <p:nvPr/>
        </p:nvSpPr>
        <p:spPr>
          <a:xfrm>
            <a:off x="1635125" y="4365625"/>
            <a:ext cx="952500" cy="923330"/>
          </a:xfrm>
          <a:prstGeom prst="rect">
            <a:avLst/>
          </a:prstGeom>
          <a:noFill/>
        </p:spPr>
        <p:txBody>
          <a:bodyPr wrap="square" rtlCol="0">
            <a:spAutoFit/>
          </a:bodyPr>
          <a:lstStyle/>
          <a:p>
            <a:r>
              <a:rPr lang="en-US" dirty="0"/>
              <a:t>= 10</a:t>
            </a:r>
          </a:p>
          <a:p>
            <a:endParaRPr lang="en-US" dirty="0"/>
          </a:p>
          <a:p>
            <a:r>
              <a:rPr lang="en-US" dirty="0"/>
              <a:t>= 20</a:t>
            </a:r>
          </a:p>
        </p:txBody>
      </p:sp>
      <p:sp>
        <p:nvSpPr>
          <p:cNvPr id="8" name="TextBox 7"/>
          <p:cNvSpPr txBox="1"/>
          <p:nvPr/>
        </p:nvSpPr>
        <p:spPr>
          <a:xfrm>
            <a:off x="2420092" y="223094"/>
            <a:ext cx="57327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a:t>The Calculation of Linear Regression Model</a:t>
            </a:r>
          </a:p>
        </p:txBody>
      </p:sp>
    </p:spTree>
    <p:extLst>
      <p:ext uri="{BB962C8B-B14F-4D97-AF65-F5344CB8AC3E}">
        <p14:creationId xmlns:p14="http://schemas.microsoft.com/office/powerpoint/2010/main" val="3901344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Deductions from the model</a:t>
            </a:r>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7345" y="1527589"/>
            <a:ext cx="8538298" cy="916641"/>
          </a:xfrm>
        </p:spPr>
        <p:txBody>
          <a:bodyPr>
            <a:normAutofit/>
          </a:bodyPr>
          <a:lstStyle/>
          <a:p>
            <a:pPr algn="just"/>
            <a:r>
              <a:rPr lang="en-US" sz="2400" b="1" dirty="0">
                <a:solidFill>
                  <a:srgbClr val="000000"/>
                </a:solidFill>
              </a:rPr>
              <a:t>1. If the firm makes no </a:t>
            </a:r>
            <a:r>
              <a:rPr lang="en-US" sz="2400" b="1" dirty="0" err="1">
                <a:solidFill>
                  <a:srgbClr val="000000"/>
                </a:solidFill>
              </a:rPr>
              <a:t>advs</a:t>
            </a:r>
            <a:r>
              <a:rPr lang="en-US" sz="2400" b="1" dirty="0">
                <a:solidFill>
                  <a:srgbClr val="000000"/>
                </a:solidFill>
              </a:rPr>
              <a:t> X=0, the sale will be 11 Million 143 thousands TL. </a:t>
            </a:r>
          </a:p>
        </p:txBody>
      </p:sp>
      <p:pic>
        <p:nvPicPr>
          <p:cNvPr id="6" name="Picture 5" descr="Screen Shot 2015-11-02 at 09.54.3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416" y="322215"/>
            <a:ext cx="5321184" cy="1031419"/>
          </a:xfrm>
          <a:prstGeom prst="rect">
            <a:avLst/>
          </a:prstGeom>
        </p:spPr>
      </p:pic>
      <p:pic>
        <p:nvPicPr>
          <p:cNvPr id="7" name="Picture 6" descr="Screen Shot 2015-11-02 at 09.59.3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7768" y="2444230"/>
            <a:ext cx="5751832" cy="772058"/>
          </a:xfrm>
          <a:prstGeom prst="rect">
            <a:avLst/>
          </a:prstGeom>
        </p:spPr>
      </p:pic>
      <p:sp>
        <p:nvSpPr>
          <p:cNvPr id="8" name="TextBox 7"/>
          <p:cNvSpPr txBox="1"/>
          <p:nvPr/>
        </p:nvSpPr>
        <p:spPr>
          <a:xfrm>
            <a:off x="334721" y="3286528"/>
            <a:ext cx="8187410" cy="1323439"/>
          </a:xfrm>
          <a:prstGeom prst="rect">
            <a:avLst/>
          </a:prstGeom>
          <a:noFill/>
        </p:spPr>
        <p:txBody>
          <a:bodyPr wrap="square" rtlCol="0">
            <a:spAutoFit/>
          </a:bodyPr>
          <a:lstStyle/>
          <a:p>
            <a:r>
              <a:rPr lang="en-US" sz="2000" b="1" dirty="0">
                <a:solidFill>
                  <a:srgbClr val="000000"/>
                </a:solidFill>
              </a:rPr>
              <a:t>2. Because the parameter</a:t>
            </a:r>
            <a:r>
              <a:rPr lang="en-US" sz="2000" b="1" i="1" dirty="0">
                <a:solidFill>
                  <a:srgbClr val="000000"/>
                </a:solidFill>
              </a:rPr>
              <a:t> </a:t>
            </a:r>
            <a:r>
              <a:rPr lang="en-US" sz="2000" b="1" i="1" dirty="0">
                <a:solidFill>
                  <a:srgbClr val="800000"/>
                </a:solidFill>
              </a:rPr>
              <a:t>b</a:t>
            </a:r>
            <a:r>
              <a:rPr lang="en-US" sz="2000" b="1" i="1" dirty="0">
                <a:solidFill>
                  <a:srgbClr val="000000"/>
                </a:solidFill>
              </a:rPr>
              <a:t> </a:t>
            </a:r>
            <a:r>
              <a:rPr lang="en-US" sz="2000" b="1" dirty="0">
                <a:solidFill>
                  <a:srgbClr val="000000"/>
                </a:solidFill>
              </a:rPr>
              <a:t>shows the tendency, it can be deduct that  if the firm increases its </a:t>
            </a:r>
            <a:r>
              <a:rPr lang="en-US" sz="2000" b="1" dirty="0" err="1">
                <a:solidFill>
                  <a:srgbClr val="000000"/>
                </a:solidFill>
              </a:rPr>
              <a:t>adv</a:t>
            </a:r>
            <a:r>
              <a:rPr lang="en-US" sz="2000" b="1" dirty="0">
                <a:solidFill>
                  <a:srgbClr val="000000"/>
                </a:solidFill>
              </a:rPr>
              <a:t> one unit (million), the sales will increase 0.8857 Million or 885.7 Thousands TL. Is it profitable to make adv.?  </a:t>
            </a:r>
          </a:p>
        </p:txBody>
      </p: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
                                        <p:tgtEl>
                                          <p:spTgt spid="8">
                                            <p:txEl>
                                              <p:pRg st="0" end="0"/>
                                            </p:txEl>
                                          </p:spTgt>
                                        </p:tgtEl>
                                      </p:cBhvr>
                                    </p:animEffect>
                                    <p:anim calcmode="lin" valueType="num">
                                      <p:cBhvr>
                                        <p:cTn id="8"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8">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7217" y="307646"/>
            <a:ext cx="8688680" cy="916641"/>
          </a:xfrm>
        </p:spPr>
        <p:txBody>
          <a:bodyPr>
            <a:noAutofit/>
          </a:bodyPr>
          <a:lstStyle/>
          <a:p>
            <a:pPr algn="l"/>
            <a:r>
              <a:rPr lang="en-US" sz="2400" b="1" dirty="0">
                <a:solidFill>
                  <a:schemeClr val="tx1"/>
                </a:solidFill>
              </a:rPr>
              <a:t>3. Because the sign of b is positive, it can be said that the more the </a:t>
            </a:r>
            <a:r>
              <a:rPr lang="en-US" sz="2400" b="1" dirty="0" err="1">
                <a:solidFill>
                  <a:schemeClr val="tx1"/>
                </a:solidFill>
              </a:rPr>
              <a:t>adv</a:t>
            </a:r>
            <a:r>
              <a:rPr lang="en-US" sz="2400" b="1" dirty="0">
                <a:solidFill>
                  <a:schemeClr val="tx1"/>
                </a:solidFill>
              </a:rPr>
              <a:t> increases, the more the sale will increase.</a:t>
            </a:r>
          </a:p>
        </p:txBody>
      </p:sp>
      <p:sp>
        <p:nvSpPr>
          <p:cNvPr id="5" name="TextBox 4"/>
          <p:cNvSpPr txBox="1"/>
          <p:nvPr/>
        </p:nvSpPr>
        <p:spPr>
          <a:xfrm>
            <a:off x="217218" y="1955251"/>
            <a:ext cx="8688678" cy="1200328"/>
          </a:xfrm>
          <a:prstGeom prst="rect">
            <a:avLst/>
          </a:prstGeom>
          <a:noFill/>
        </p:spPr>
        <p:txBody>
          <a:bodyPr wrap="square" rtlCol="0">
            <a:spAutoFit/>
          </a:bodyPr>
          <a:lstStyle/>
          <a:p>
            <a:r>
              <a:rPr lang="en-US" sz="2400" b="1" dirty="0">
                <a:solidFill>
                  <a:srgbClr val="000000"/>
                </a:solidFill>
              </a:rPr>
              <a:t>4. If we spent 18 million TL for </a:t>
            </a:r>
            <a:r>
              <a:rPr lang="en-US" sz="2400" b="1" dirty="0" err="1">
                <a:solidFill>
                  <a:srgbClr val="000000"/>
                </a:solidFill>
              </a:rPr>
              <a:t>adv</a:t>
            </a:r>
            <a:r>
              <a:rPr lang="en-US" sz="2400" b="1" dirty="0">
                <a:solidFill>
                  <a:srgbClr val="000000"/>
                </a:solidFill>
              </a:rPr>
              <a:t>, the sale will be </a:t>
            </a:r>
            <a:r>
              <a:rPr lang="en-US" sz="2400" b="1" dirty="0">
                <a:solidFill>
                  <a:srgbClr val="800000"/>
                </a:solidFill>
              </a:rPr>
              <a:t>y=11.143+0.8857(18)=11.159 </a:t>
            </a:r>
            <a:r>
              <a:rPr lang="en-US" sz="2400" b="1" dirty="0">
                <a:solidFill>
                  <a:srgbClr val="000000"/>
                </a:solidFill>
              </a:rPr>
              <a:t>which is not logic to make this adv.</a:t>
            </a:r>
          </a:p>
        </p:txBody>
      </p:sp>
      <p:sp>
        <p:nvSpPr>
          <p:cNvPr id="6" name="TextBox 5"/>
          <p:cNvSpPr txBox="1"/>
          <p:nvPr/>
        </p:nvSpPr>
        <p:spPr>
          <a:xfrm>
            <a:off x="367598" y="4077617"/>
            <a:ext cx="8538299" cy="1200328"/>
          </a:xfrm>
          <a:prstGeom prst="rect">
            <a:avLst/>
          </a:prstGeom>
          <a:noFill/>
        </p:spPr>
        <p:txBody>
          <a:bodyPr wrap="square" rtlCol="0">
            <a:spAutoFit/>
          </a:bodyPr>
          <a:lstStyle/>
          <a:p>
            <a:r>
              <a:rPr lang="en-US" sz="2400" b="1" dirty="0">
                <a:solidFill>
                  <a:srgbClr val="000000"/>
                </a:solidFill>
              </a:rPr>
              <a:t>5. If we want to increase the sale to 25 million TL, we should make 15.645 million TL adv. </a:t>
            </a:r>
            <a:r>
              <a:rPr lang="en-US" sz="2400" b="1" dirty="0">
                <a:solidFill>
                  <a:srgbClr val="800000"/>
                </a:solidFill>
              </a:rPr>
              <a:t>25=11.143+0.8857X, X=15.645 TL</a:t>
            </a:r>
          </a:p>
        </p:txBody>
      </p: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100"/>
                                        <p:tgtEl>
                                          <p:spTgt spid="6">
                                            <p:txEl>
                                              <p:pRg st="0" end="0"/>
                                            </p:txEl>
                                          </p:spTgt>
                                        </p:tgtEl>
                                      </p:cBhvr>
                                    </p:animEffect>
                                    <p:anim calcmode="lin" valueType="num">
                                      <p:cBhvr>
                                        <p:cTn id="17" dur="4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6">
                                            <p:txEl>
                                              <p:pRg st="0" end="0"/>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6">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6">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1056076"/>
            <a:ext cx="6498158" cy="1724867"/>
          </a:xfrm>
        </p:spPr>
        <p:txBody>
          <a:bodyPr/>
          <a:lstStyle/>
          <a:p>
            <a:r>
              <a:rPr lang="en-US" dirty="0"/>
              <a:t>The outcomes should be tested statistically </a:t>
            </a:r>
          </a:p>
        </p:txBody>
      </p:sp>
      <p:sp>
        <p:nvSpPr>
          <p:cNvPr id="3" name="Subtitle 2"/>
          <p:cNvSpPr>
            <a:spLocks noGrp="1"/>
          </p:cNvSpPr>
          <p:nvPr>
            <p:ph type="subTitle" idx="1"/>
          </p:nvPr>
        </p:nvSpPr>
        <p:spPr/>
        <p:txBody>
          <a:bodyPr>
            <a:noAutofit/>
          </a:bodyPr>
          <a:lstStyle/>
          <a:p>
            <a:r>
              <a:rPr lang="en-US" sz="3600" b="1" dirty="0">
                <a:solidFill>
                  <a:srgbClr val="800000"/>
                </a:solidFill>
              </a:rPr>
              <a:t>How to calculate error terms of a regression model?</a:t>
            </a:r>
          </a:p>
        </p:txBody>
      </p: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6193" y="1028343"/>
            <a:ext cx="8067367" cy="4893647"/>
          </a:xfrm>
          <a:prstGeom prst="rect">
            <a:avLst/>
          </a:prstGeom>
        </p:spPr>
        <p:txBody>
          <a:bodyPr wrap="square">
            <a:spAutoFit/>
          </a:bodyPr>
          <a:lstStyle/>
          <a:p>
            <a:pPr algn="just"/>
            <a:r>
              <a:rPr lang="en-US" sz="2400" dirty="0">
                <a:latin typeface="Calibri" pitchFamily="34" charset="0"/>
              </a:rPr>
              <a:t>In statistics, simple linear regression is a linear regression model with a single explanatory</a:t>
            </a:r>
            <a:r>
              <a:rPr lang="tr-TR" sz="2400" dirty="0">
                <a:latin typeface="Calibri" pitchFamily="34" charset="0"/>
              </a:rPr>
              <a:t> (</a:t>
            </a:r>
            <a:r>
              <a:rPr lang="tr-TR" sz="2400" dirty="0" err="1">
                <a:latin typeface="Calibri" pitchFamily="34" charset="0"/>
              </a:rPr>
              <a:t>independent</a:t>
            </a:r>
            <a:r>
              <a:rPr lang="tr-TR" sz="2400" dirty="0">
                <a:latin typeface="Calibri" pitchFamily="34" charset="0"/>
              </a:rPr>
              <a:t>)</a:t>
            </a:r>
            <a:r>
              <a:rPr lang="en-US" sz="2400" dirty="0">
                <a:latin typeface="Calibri" pitchFamily="34" charset="0"/>
              </a:rPr>
              <a:t> variable.</a:t>
            </a:r>
          </a:p>
          <a:p>
            <a:pPr algn="just"/>
            <a:endParaRPr lang="en-US" sz="2400" dirty="0">
              <a:latin typeface="Calibri" pitchFamily="34" charset="0"/>
            </a:endParaRPr>
          </a:p>
          <a:p>
            <a:pPr algn="just"/>
            <a:r>
              <a:rPr lang="en-US" sz="2400" dirty="0">
                <a:latin typeface="Calibri" pitchFamily="34" charset="0"/>
              </a:rPr>
              <a:t>That is, it concerns two-dimensional sample points with one independent variable and one dependent variable (conventionally, the x and y coordinates in a Cartesian coordinate system) and finds a linear function (a non-vertical straight line) that, as accurately as possible, predicts the dependent variable values as a function of the independent variables. </a:t>
            </a:r>
          </a:p>
          <a:p>
            <a:pPr algn="just"/>
            <a:endParaRPr lang="en-US" sz="2400" dirty="0">
              <a:latin typeface="Calibri" pitchFamily="34" charset="0"/>
            </a:endParaRPr>
          </a:p>
          <a:p>
            <a:pPr algn="just"/>
            <a:r>
              <a:rPr lang="en-US" sz="2400" dirty="0">
                <a:latin typeface="Calibri" pitchFamily="34" charset="0"/>
              </a:rPr>
              <a:t>The adjective simple refers to the fact that the outcome variable is related to a single predictor.</a:t>
            </a:r>
          </a:p>
        </p:txBody>
      </p:sp>
    </p:spTree>
    <p:extLst>
      <p:ext uri="{BB962C8B-B14F-4D97-AF65-F5344CB8AC3E}">
        <p14:creationId xmlns:p14="http://schemas.microsoft.com/office/powerpoint/2010/main" val="11911304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11-02 at 12.47.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9847" y="1879193"/>
            <a:ext cx="3048000" cy="1181100"/>
          </a:xfrm>
          <a:prstGeom prst="rect">
            <a:avLst/>
          </a:prstGeom>
        </p:spPr>
      </p:pic>
      <p:pic>
        <p:nvPicPr>
          <p:cNvPr id="5" name="Picture 4" descr="Screen Shot 2015-11-02 at 12.47.1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812" y="3414702"/>
            <a:ext cx="2260600" cy="1016000"/>
          </a:xfrm>
          <a:prstGeom prst="rect">
            <a:avLst/>
          </a:prstGeom>
        </p:spPr>
      </p:pic>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9-05 at 21.23.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658502"/>
          </a:xfrm>
          <a:prstGeom prst="rect">
            <a:avLst/>
          </a:prstGeom>
        </p:spPr>
      </p:pic>
    </p:spTree>
    <p:extLst>
      <p:ext uri="{BB962C8B-B14F-4D97-AF65-F5344CB8AC3E}">
        <p14:creationId xmlns:p14="http://schemas.microsoft.com/office/powerpoint/2010/main" val="824748338"/>
      </p:ext>
    </p:extLst>
  </p:cSld>
  <p:clrMapOvr>
    <a:masterClrMapping/>
  </p:clrMapOvr>
  <p:transition spd="slow">
    <p:push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9-05 at 21.24.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474" y="464836"/>
            <a:ext cx="8989526" cy="1816100"/>
          </a:xfrm>
          <a:prstGeom prst="rect">
            <a:avLst/>
          </a:prstGeom>
        </p:spPr>
      </p:pic>
      <p:pic>
        <p:nvPicPr>
          <p:cNvPr id="3" name="Picture 2" descr="Screen Shot 2014-09-05 at 21.24.2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02" y="2900224"/>
            <a:ext cx="8849918" cy="3365542"/>
          </a:xfrm>
          <a:prstGeom prst="rect">
            <a:avLst/>
          </a:prstGeom>
        </p:spPr>
      </p:pic>
    </p:spTree>
    <p:extLst>
      <p:ext uri="{BB962C8B-B14F-4D97-AF65-F5344CB8AC3E}">
        <p14:creationId xmlns:p14="http://schemas.microsoft.com/office/powerpoint/2010/main" val="14285493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386432"/>
            <a:ext cx="6498158" cy="1724867"/>
          </a:xfrm>
        </p:spPr>
        <p:txBody>
          <a:bodyPr/>
          <a:lstStyle/>
          <a:p>
            <a:r>
              <a:rPr lang="en-US" dirty="0"/>
              <a:t>Determination coefficient and Testing The Regression Model</a:t>
            </a:r>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descr="Screen Shot 2014-09-05 at 21.41.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20" y="200832"/>
            <a:ext cx="8521700" cy="4561035"/>
          </a:xfrm>
          <a:prstGeom prst="rect">
            <a:avLst/>
          </a:prstGeom>
        </p:spPr>
      </p:pic>
      <p:sp>
        <p:nvSpPr>
          <p:cNvPr id="5" name="Subtitle 4"/>
          <p:cNvSpPr>
            <a:spLocks noGrp="1"/>
          </p:cNvSpPr>
          <p:nvPr>
            <p:ph type="subTitle" idx="1"/>
          </p:nvPr>
        </p:nvSpPr>
        <p:spPr/>
        <p:txBody>
          <a:bodyPr/>
          <a:lstStyle/>
          <a:p>
            <a:endParaRPr lang="en-US" dirty="0"/>
          </a:p>
        </p:txBody>
      </p:sp>
      <p:sp>
        <p:nvSpPr>
          <p:cNvPr id="7" name="Subtitle 2"/>
          <p:cNvSpPr txBox="1">
            <a:spLocks/>
          </p:cNvSpPr>
          <p:nvPr/>
        </p:nvSpPr>
        <p:spPr>
          <a:xfrm>
            <a:off x="288120" y="1457151"/>
            <a:ext cx="8647758" cy="12296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75000"/>
                </a:schemeClr>
              </a:buClr>
              <a:buSzPct val="110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lumMod val="60000"/>
                  <a:lumOff val="40000"/>
                </a:schemeClr>
              </a:buClr>
              <a:buSzPct val="110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75000"/>
                </a:schemeClr>
              </a:buClr>
              <a:buSzPct val="110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2"/>
              </a:buClr>
              <a:buSzPct val="110000"/>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lumMod val="60000"/>
                  <a:lumOff val="40000"/>
                </a:schemeClr>
              </a:buClr>
              <a:buSzPct val="110000"/>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2"/>
              </a:buClr>
              <a:buSzPct val="110000"/>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lumMod val="60000"/>
                  <a:lumOff val="40000"/>
                </a:schemeClr>
              </a:buClr>
              <a:buSzPct val="110000"/>
              <a:buFont typeface="Wingdings 2" pitchFamily="18" charset="2"/>
              <a:buNone/>
              <a:defRPr lang="en-US" sz="1800" kern="1200">
                <a:solidFill>
                  <a:schemeClr val="tx1">
                    <a:tint val="75000"/>
                  </a:schemeClr>
                </a:solidFill>
                <a:latin typeface="+mn-lt"/>
                <a:ea typeface="+mn-ea"/>
                <a:cs typeface="+mn-cs"/>
              </a:defRPr>
            </a:lvl9pPr>
          </a:lstStyle>
          <a:p>
            <a:r>
              <a:rPr lang="en-US" sz="2400" b="1">
                <a:solidFill>
                  <a:srgbClr val="800000"/>
                </a:solidFill>
              </a:rPr>
              <a:t>SS</a:t>
            </a:r>
            <a:r>
              <a:rPr lang="en-US" sz="2400" b="1" baseline="-25000">
                <a:solidFill>
                  <a:srgbClr val="800000"/>
                </a:solidFill>
              </a:rPr>
              <a:t>T</a:t>
            </a:r>
            <a:r>
              <a:rPr lang="en-US" sz="2400" b="1">
                <a:solidFill>
                  <a:srgbClr val="800000"/>
                </a:solidFill>
              </a:rPr>
              <a:t>: Total Sum of Square</a:t>
            </a:r>
          </a:p>
          <a:p>
            <a:r>
              <a:rPr lang="en-US" sz="2400" b="1">
                <a:solidFill>
                  <a:srgbClr val="800000"/>
                </a:solidFill>
              </a:rPr>
              <a:t>SS</a:t>
            </a:r>
            <a:r>
              <a:rPr lang="en-US" sz="2400" b="1" baseline="-25000">
                <a:solidFill>
                  <a:srgbClr val="800000"/>
                </a:solidFill>
              </a:rPr>
              <a:t>R</a:t>
            </a:r>
            <a:r>
              <a:rPr lang="en-US" sz="2400" b="1">
                <a:solidFill>
                  <a:srgbClr val="800000"/>
                </a:solidFill>
              </a:rPr>
              <a:t>: Regression Sum of Square</a:t>
            </a:r>
          </a:p>
          <a:p>
            <a:r>
              <a:rPr lang="en-US" sz="2400" b="1">
                <a:solidFill>
                  <a:srgbClr val="800000"/>
                </a:solidFill>
              </a:rPr>
              <a:t>SS</a:t>
            </a:r>
            <a:r>
              <a:rPr lang="en-US" sz="2400" b="1" baseline="-25000">
                <a:solidFill>
                  <a:srgbClr val="800000"/>
                </a:solidFill>
              </a:rPr>
              <a:t>E</a:t>
            </a:r>
            <a:r>
              <a:rPr lang="en-US" sz="2400" b="1">
                <a:solidFill>
                  <a:srgbClr val="800000"/>
                </a:solidFill>
              </a:rPr>
              <a:t>: Error Sum of Square</a:t>
            </a:r>
            <a:endParaRPr lang="en-US" sz="2400" b="1" dirty="0">
              <a:solidFill>
                <a:srgbClr val="800000"/>
              </a:solidFill>
            </a:endParaRPr>
          </a:p>
        </p:txBody>
      </p:sp>
      <p:sp>
        <p:nvSpPr>
          <p:cNvPr id="8" name="TextBox 7"/>
          <p:cNvSpPr txBox="1"/>
          <p:nvPr/>
        </p:nvSpPr>
        <p:spPr>
          <a:xfrm>
            <a:off x="421792" y="3324216"/>
            <a:ext cx="716816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a:t>Formula to calculate SS</a:t>
            </a:r>
            <a:r>
              <a:rPr lang="en-US" baseline="-25000" dirty="0"/>
              <a:t>R</a:t>
            </a:r>
            <a:r>
              <a:rPr lang="en-US" dirty="0"/>
              <a:t> and SS</a:t>
            </a:r>
            <a:r>
              <a:rPr lang="en-US" baseline="-25000" dirty="0"/>
              <a:t>E</a:t>
            </a:r>
          </a:p>
        </p:txBody>
      </p:sp>
    </p:spTree>
    <p:extLst>
      <p:ext uri="{BB962C8B-B14F-4D97-AF65-F5344CB8AC3E}">
        <p14:creationId xmlns:p14="http://schemas.microsoft.com/office/powerpoint/2010/main" val="241851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439" y="1947261"/>
            <a:ext cx="7728155" cy="1724867"/>
          </a:xfrm>
        </p:spPr>
        <p:txBody>
          <a:bodyPr/>
          <a:lstStyle/>
          <a:p>
            <a:pPr algn="just"/>
            <a:r>
              <a:rPr lang="en-US" sz="2400" dirty="0">
                <a:solidFill>
                  <a:schemeClr val="tx1"/>
                </a:solidFill>
                <a:latin typeface="Calibri" pitchFamily="34" charset="0"/>
              </a:rPr>
              <a:t>Determination coefficient shows how much the independent variable(s) explain the variation in dependent variable</a:t>
            </a:r>
            <a:r>
              <a:rPr lang="en-US" dirty="0"/>
              <a:t>.</a:t>
            </a:r>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9-05 at 21.41.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64" y="33397"/>
            <a:ext cx="8736361" cy="2094578"/>
          </a:xfrm>
          <a:prstGeom prst="rect">
            <a:avLst/>
          </a:prstGeom>
        </p:spPr>
      </p:pic>
      <p:pic>
        <p:nvPicPr>
          <p:cNvPr id="3" name="Picture 2" descr="Screen Shot 2014-09-05 at 21.41.3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27975"/>
            <a:ext cx="9144000" cy="1591721"/>
          </a:xfrm>
          <a:prstGeom prst="rect">
            <a:avLst/>
          </a:prstGeom>
        </p:spPr>
      </p:pic>
      <p:pic>
        <p:nvPicPr>
          <p:cNvPr id="4" name="Picture 3" descr="Screen Shot 2014-09-05 at 21.41.4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934150"/>
            <a:ext cx="9144000" cy="2089392"/>
          </a:xfrm>
          <a:prstGeom prst="rect">
            <a:avLst/>
          </a:prstGeom>
        </p:spPr>
      </p:pic>
    </p:spTree>
    <p:extLst>
      <p:ext uri="{BB962C8B-B14F-4D97-AF65-F5344CB8AC3E}">
        <p14:creationId xmlns:p14="http://schemas.microsoft.com/office/powerpoint/2010/main" val="36372579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
                                        <p:tgtEl>
                                          <p:spTgt spid="3"/>
                                        </p:tgtEl>
                                      </p:cBhvr>
                                    </p:animEffect>
                                    <p:anim calcmode="lin" valueType="num">
                                      <p:cBhvr>
                                        <p:cTn id="15" dur="400" fill="hold"/>
                                        <p:tgtEl>
                                          <p:spTgt spid="3"/>
                                        </p:tgtEl>
                                        <p:attrNameLst>
                                          <p:attrName>ppt_x</p:attrName>
                                        </p:attrNameLst>
                                      </p:cBhvr>
                                      <p:tavLst>
                                        <p:tav tm="0">
                                          <p:val>
                                            <p:strVal val="#ppt_x"/>
                                          </p:val>
                                        </p:tav>
                                        <p:tav tm="100000">
                                          <p:val>
                                            <p:strVal val="#ppt_x"/>
                                          </p:val>
                                        </p:tav>
                                      </p:tavLst>
                                    </p:anim>
                                    <p:anim calcmode="lin" valueType="num">
                                      <p:cBhvr>
                                        <p:cTn id="16" dur="400" fill="hold"/>
                                        <p:tgtEl>
                                          <p:spTgt spid="3"/>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nb-NO" altLang="tr-TR" b="1"/>
              <a:t>Simple linear regression</a:t>
            </a:r>
            <a:endParaRPr lang="en-GB" altLang="tr-TR" b="1"/>
          </a:p>
        </p:txBody>
      </p:sp>
      <p:sp>
        <p:nvSpPr>
          <p:cNvPr id="7171" name="Rectangle 3"/>
          <p:cNvSpPr>
            <a:spLocks noGrp="1" noChangeArrowheads="1"/>
          </p:cNvSpPr>
          <p:nvPr>
            <p:ph type="body" idx="1"/>
          </p:nvPr>
        </p:nvSpPr>
        <p:spPr/>
        <p:txBody>
          <a:bodyPr/>
          <a:lstStyle/>
          <a:p>
            <a:pPr>
              <a:buFontTx/>
              <a:buNone/>
            </a:pPr>
            <a:endParaRPr lang="en-GB" altLang="tr-TR" dirty="0"/>
          </a:p>
          <a:p>
            <a:r>
              <a:rPr lang="en-GB" altLang="tr-TR" dirty="0">
                <a:solidFill>
                  <a:schemeClr val="tx1"/>
                </a:solidFill>
              </a:rPr>
              <a:t>One y and one x. Use x to predict y.</a:t>
            </a:r>
          </a:p>
          <a:p>
            <a:endParaRPr lang="en-GB" altLang="tr-TR" dirty="0">
              <a:solidFill>
                <a:schemeClr val="tx1"/>
              </a:solidFill>
            </a:endParaRPr>
          </a:p>
          <a:p>
            <a:r>
              <a:rPr lang="en-GB" altLang="tr-TR" dirty="0">
                <a:solidFill>
                  <a:schemeClr val="tx1"/>
                </a:solidFill>
              </a:rPr>
              <a:t>Use a linear model/equation and fit it by least squares</a:t>
            </a:r>
          </a:p>
          <a:p>
            <a:endParaRPr lang="en-GB" altLang="tr-TR" dirty="0"/>
          </a:p>
        </p:txBody>
      </p:sp>
    </p:spTree>
    <p:extLst>
      <p:ext uri="{BB962C8B-B14F-4D97-AF65-F5344CB8AC3E}">
        <p14:creationId xmlns:p14="http://schemas.microsoft.com/office/powerpoint/2010/main" val="110897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tr-TR" b="1"/>
              <a:t>Regression analysis</a:t>
            </a:r>
            <a:endParaRPr lang="en-GB" altLang="tr-TR"/>
          </a:p>
        </p:txBody>
      </p:sp>
      <p:sp>
        <p:nvSpPr>
          <p:cNvPr id="8195" name="Text Box 3"/>
          <p:cNvSpPr txBox="1">
            <a:spLocks noChangeArrowheads="1"/>
          </p:cNvSpPr>
          <p:nvPr/>
        </p:nvSpPr>
        <p:spPr bwMode="auto">
          <a:xfrm>
            <a:off x="838200" y="2133600"/>
            <a:ext cx="6294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tr-TR" b="1"/>
              <a:t>Relating two data matrices/tables to each other</a:t>
            </a:r>
          </a:p>
        </p:txBody>
      </p:sp>
      <p:sp>
        <p:nvSpPr>
          <p:cNvPr id="8196" name="Text Box 4"/>
          <p:cNvSpPr txBox="1">
            <a:spLocks noChangeArrowheads="1"/>
          </p:cNvSpPr>
          <p:nvPr/>
        </p:nvSpPr>
        <p:spPr bwMode="auto">
          <a:xfrm>
            <a:off x="838200" y="2895600"/>
            <a:ext cx="523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tr-TR" b="1"/>
              <a:t>Purpose: prediction and interpretation</a:t>
            </a:r>
            <a:endParaRPr lang="en-GB" altLang="tr-TR"/>
          </a:p>
        </p:txBody>
      </p:sp>
      <p:sp>
        <p:nvSpPr>
          <p:cNvPr id="8197" name="Rectangle 5"/>
          <p:cNvSpPr>
            <a:spLocks noChangeArrowheads="1"/>
          </p:cNvSpPr>
          <p:nvPr/>
        </p:nvSpPr>
        <p:spPr bwMode="auto">
          <a:xfrm>
            <a:off x="1600200" y="4191000"/>
            <a:ext cx="15240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tr-TR"/>
              <a:t>Y-data</a:t>
            </a:r>
          </a:p>
        </p:txBody>
      </p:sp>
      <p:sp>
        <p:nvSpPr>
          <p:cNvPr id="8198" name="Rectangle 6"/>
          <p:cNvSpPr>
            <a:spLocks noChangeArrowheads="1"/>
          </p:cNvSpPr>
          <p:nvPr/>
        </p:nvSpPr>
        <p:spPr bwMode="auto">
          <a:xfrm>
            <a:off x="4572000" y="4267200"/>
            <a:ext cx="25146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tr-TR"/>
              <a:t>X-data</a:t>
            </a:r>
          </a:p>
        </p:txBody>
      </p:sp>
      <p:sp>
        <p:nvSpPr>
          <p:cNvPr id="8199" name="Line 7"/>
          <p:cNvSpPr>
            <a:spLocks noChangeShapeType="1"/>
          </p:cNvSpPr>
          <p:nvPr/>
        </p:nvSpPr>
        <p:spPr bwMode="auto">
          <a:xfrm flipH="1">
            <a:off x="3429000" y="48768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87179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435" y="551481"/>
            <a:ext cx="8270954" cy="5564943"/>
          </a:xfrm>
        </p:spPr>
        <p:txBody>
          <a:bodyPr>
            <a:normAutofit/>
          </a:bodyPr>
          <a:lstStyle/>
          <a:p>
            <a:pPr algn="just"/>
            <a:r>
              <a:rPr lang="en-US" sz="2400" dirty="0">
                <a:solidFill>
                  <a:schemeClr val="tx1"/>
                </a:solidFill>
                <a:latin typeface="Calibri" pitchFamily="34" charset="0"/>
              </a:rPr>
              <a:t>In S</a:t>
            </a:r>
            <a:r>
              <a:rPr lang="en-US" sz="2400" b="1" dirty="0">
                <a:solidFill>
                  <a:schemeClr val="tx1"/>
                </a:solidFill>
                <a:latin typeface="Calibri" pitchFamily="34" charset="0"/>
              </a:rPr>
              <a:t>imple linear regression</a:t>
            </a:r>
            <a:r>
              <a:rPr lang="en-US" sz="2400" dirty="0">
                <a:solidFill>
                  <a:schemeClr val="tx1"/>
                </a:solidFill>
                <a:latin typeface="Calibri" pitchFamily="34" charset="0"/>
              </a:rPr>
              <a:t> is the least squares estimator of a linear regression model with a single  (independent) variable. In other words, simple linear regression fits a straight line through the set of </a:t>
            </a:r>
            <a:r>
              <a:rPr lang="en-US" sz="2400" i="1" dirty="0">
                <a:solidFill>
                  <a:schemeClr val="tx1"/>
                </a:solidFill>
                <a:latin typeface="Calibri" pitchFamily="34" charset="0"/>
              </a:rPr>
              <a:t>n</a:t>
            </a:r>
            <a:r>
              <a:rPr lang="en-US" sz="2400" dirty="0">
                <a:solidFill>
                  <a:schemeClr val="tx1"/>
                </a:solidFill>
                <a:latin typeface="Calibri" pitchFamily="34" charset="0"/>
              </a:rPr>
              <a:t> points in such a way that makes the sum of squared </a:t>
            </a:r>
            <a:r>
              <a:rPr lang="en-US" sz="2400" i="1" dirty="0">
                <a:solidFill>
                  <a:schemeClr val="tx1"/>
                </a:solidFill>
                <a:latin typeface="Calibri" pitchFamily="34" charset="0"/>
              </a:rPr>
              <a:t>residuals</a:t>
            </a:r>
            <a:r>
              <a:rPr lang="en-US" sz="2400" dirty="0">
                <a:solidFill>
                  <a:schemeClr val="tx1"/>
                </a:solidFill>
                <a:latin typeface="Calibri" pitchFamily="34" charset="0"/>
              </a:rPr>
              <a:t> of the model (that is, vertical distances between the points of the data set and the fitted line) as small as possible.</a:t>
            </a:r>
            <a:endParaRPr lang="en-US" sz="2400" dirty="0">
              <a:solidFill>
                <a:schemeClr val="tx1"/>
              </a:solidFill>
              <a:latin typeface="Calibri" pitchFamily="34" charset="0"/>
              <a:hlinkClick r:id="rId2"/>
            </a:endParaRPr>
          </a:p>
          <a:p>
            <a:pPr algn="just"/>
            <a:endParaRPr lang="tr-TR" sz="2400" dirty="0">
              <a:solidFill>
                <a:schemeClr val="tx1"/>
              </a:solidFill>
              <a:latin typeface="Calibri" pitchFamily="34" charset="0"/>
            </a:endParaRPr>
          </a:p>
          <a:p>
            <a:pPr algn="just"/>
            <a:r>
              <a:rPr lang="en-US" sz="2400" dirty="0">
                <a:solidFill>
                  <a:schemeClr val="tx1"/>
                </a:solidFill>
                <a:latin typeface="Calibri" pitchFamily="34" charset="0"/>
              </a:rPr>
              <a:t>The adjective </a:t>
            </a:r>
            <a:r>
              <a:rPr lang="en-US" sz="2400" i="1" dirty="0">
                <a:solidFill>
                  <a:schemeClr val="tx1"/>
                </a:solidFill>
                <a:latin typeface="Calibri" pitchFamily="34" charset="0"/>
              </a:rPr>
              <a:t>simple</a:t>
            </a:r>
            <a:r>
              <a:rPr lang="en-US" sz="2400" dirty="0">
                <a:solidFill>
                  <a:schemeClr val="tx1"/>
                </a:solidFill>
                <a:latin typeface="Calibri" pitchFamily="34" charset="0"/>
              </a:rPr>
              <a:t> refers to the fact that the outcome variable is related to a single predictor. The slope of the fitted line is equal to the correlation between </a:t>
            </a:r>
            <a:r>
              <a:rPr lang="en-US" sz="2400" i="1" dirty="0">
                <a:solidFill>
                  <a:schemeClr val="tx1"/>
                </a:solidFill>
                <a:latin typeface="Calibri" pitchFamily="34" charset="0"/>
              </a:rPr>
              <a:t>y</a:t>
            </a:r>
            <a:r>
              <a:rPr lang="en-US" sz="2400" dirty="0">
                <a:solidFill>
                  <a:schemeClr val="tx1"/>
                </a:solidFill>
                <a:latin typeface="Calibri" pitchFamily="34" charset="0"/>
              </a:rPr>
              <a:t> and </a:t>
            </a:r>
            <a:r>
              <a:rPr lang="en-US" sz="2400" i="1" dirty="0">
                <a:solidFill>
                  <a:schemeClr val="tx1"/>
                </a:solidFill>
                <a:latin typeface="Calibri" pitchFamily="34" charset="0"/>
              </a:rPr>
              <a:t>x</a:t>
            </a:r>
            <a:r>
              <a:rPr lang="en-US" sz="2400" dirty="0">
                <a:solidFill>
                  <a:schemeClr val="tx1"/>
                </a:solidFill>
                <a:latin typeface="Calibri" pitchFamily="34" charset="0"/>
              </a:rPr>
              <a:t> corrected by the ratio of standard deviations of these variables. The intercept of the fitted line is such that it passes through the center of mass (</a:t>
            </a:r>
            <a:r>
              <a:rPr lang="en-US" sz="2400" i="1" dirty="0">
                <a:solidFill>
                  <a:schemeClr val="tx1"/>
                </a:solidFill>
                <a:latin typeface="Calibri" pitchFamily="34" charset="0"/>
              </a:rPr>
              <a:t>x</a:t>
            </a:r>
            <a:r>
              <a:rPr lang="en-US" sz="2400" dirty="0">
                <a:solidFill>
                  <a:schemeClr val="tx1"/>
                </a:solidFill>
                <a:latin typeface="Calibri" pitchFamily="34" charset="0"/>
              </a:rPr>
              <a:t>, </a:t>
            </a:r>
            <a:r>
              <a:rPr lang="en-US" sz="2400" i="1" dirty="0">
                <a:solidFill>
                  <a:schemeClr val="tx1"/>
                </a:solidFill>
                <a:latin typeface="Calibri" pitchFamily="34" charset="0"/>
              </a:rPr>
              <a:t>y</a:t>
            </a:r>
            <a:r>
              <a:rPr lang="en-US" sz="2400" dirty="0">
                <a:solidFill>
                  <a:schemeClr val="tx1"/>
                </a:solidFill>
                <a:latin typeface="Calibri" pitchFamily="34" charset="0"/>
              </a:rPr>
              <a:t>) of the data points.</a:t>
            </a:r>
            <a:endParaRPr lang="en-US" sz="2400" dirty="0">
              <a:solidFill>
                <a:schemeClr val="tx1"/>
              </a:solidFill>
              <a:latin typeface="Calibri" pitchFamily="34" charset="0"/>
              <a:hlinkClick r:id="rId3"/>
            </a:endParaRPr>
          </a:p>
        </p:txBody>
      </p:sp>
    </p:spTree>
    <p:extLst>
      <p:ext uri="{BB962C8B-B14F-4D97-AF65-F5344CB8AC3E}">
        <p14:creationId xmlns:p14="http://schemas.microsoft.com/office/powerpoint/2010/main" val="241851890"/>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4732</TotalTime>
  <Words>2726</Words>
  <Application>Microsoft Office PowerPoint</Application>
  <PresentationFormat>Ekran Gösterisi (4:3)</PresentationFormat>
  <Paragraphs>449</Paragraphs>
  <Slides>66</Slides>
  <Notes>28</Notes>
  <HiddenSlides>0</HiddenSlides>
  <MMClips>0</MMClips>
  <ScaleCrop>false</ScaleCrop>
  <HeadingPairs>
    <vt:vector size="8" baseType="variant">
      <vt:variant>
        <vt:lpstr>Kullanılan Yazı Tipleri</vt:lpstr>
      </vt:variant>
      <vt:variant>
        <vt:i4>10</vt:i4>
      </vt:variant>
      <vt:variant>
        <vt:lpstr>Tema</vt:lpstr>
      </vt:variant>
      <vt:variant>
        <vt:i4>2</vt:i4>
      </vt:variant>
      <vt:variant>
        <vt:lpstr>Eklenmiş OLE Hizmet Programları</vt:lpstr>
      </vt:variant>
      <vt:variant>
        <vt:i4>3</vt:i4>
      </vt:variant>
      <vt:variant>
        <vt:lpstr>Slayt Başlıkları</vt:lpstr>
      </vt:variant>
      <vt:variant>
        <vt:i4>66</vt:i4>
      </vt:variant>
    </vt:vector>
  </HeadingPairs>
  <TitlesOfParts>
    <vt:vector size="81" baseType="lpstr">
      <vt:lpstr>Arial</vt:lpstr>
      <vt:lpstr>Book Antiqua</vt:lpstr>
      <vt:lpstr>Calibri</vt:lpstr>
      <vt:lpstr>Monotype Sorts</vt:lpstr>
      <vt:lpstr>News Gothic MT</vt:lpstr>
      <vt:lpstr>Symbol</vt:lpstr>
      <vt:lpstr>Tahoma</vt:lpstr>
      <vt:lpstr>Times New Roman</vt:lpstr>
      <vt:lpstr>Wingdings</vt:lpstr>
      <vt:lpstr>Wingdings 2</vt:lpstr>
      <vt:lpstr>Breeze</vt:lpstr>
      <vt:lpstr>Default Design</vt:lpstr>
      <vt:lpstr>Equation</vt:lpstr>
      <vt:lpstr>Denklem</vt:lpstr>
      <vt:lpstr>Document</vt:lpstr>
      <vt:lpstr>PowerPoint Sunusu</vt:lpstr>
      <vt:lpstr>PowerPoint Sunusu</vt:lpstr>
      <vt:lpstr>PowerPoint Sunusu</vt:lpstr>
      <vt:lpstr>Some causality questions </vt:lpstr>
      <vt:lpstr>Interaction Variables</vt:lpstr>
      <vt:lpstr>PowerPoint Sunusu</vt:lpstr>
      <vt:lpstr>Simple linear regression</vt:lpstr>
      <vt:lpstr>Regression analysis</vt:lpstr>
      <vt:lpstr>PowerPoint Sunusu</vt:lpstr>
      <vt:lpstr>PowerPoint Sunusu</vt:lpstr>
      <vt:lpstr>Linear regression model y = a + bx </vt:lpstr>
      <vt:lpstr>Terminology</vt:lpstr>
      <vt:lpstr>These questions can be asked by regression</vt:lpstr>
      <vt:lpstr>Simple Linear Regression Model</vt:lpstr>
      <vt:lpstr>Simple Linear Regression Equation</vt:lpstr>
      <vt:lpstr>PowerPoint Sunusu</vt:lpstr>
      <vt:lpstr>PowerPoint Sunusu</vt:lpstr>
      <vt:lpstr>Interpretation of b0 and b1</vt:lpstr>
      <vt:lpstr>PowerPoint Sunusu</vt:lpstr>
      <vt:lpstr>Estimation Process</vt:lpstr>
      <vt:lpstr>PowerPoint Sunusu</vt:lpstr>
      <vt:lpstr>Model </vt:lpstr>
      <vt:lpstr>Minimize the sum of squared errors </vt:lpstr>
      <vt:lpstr>Estimated Standard Error</vt:lpstr>
      <vt:lpstr>Least Squares Method</vt:lpstr>
      <vt:lpstr>Least Squares Method</vt:lpstr>
      <vt:lpstr>PowerPoint Sunusu</vt:lpstr>
      <vt:lpstr>Least Squares Method 1</vt:lpstr>
      <vt:lpstr>Least Squares Method 2</vt:lpstr>
      <vt:lpstr>Least Squares Method 3</vt:lpstr>
      <vt:lpstr>Least Squares Method 4</vt:lpstr>
      <vt:lpstr>Least Squares Method </vt:lpstr>
      <vt:lpstr>PowerPoint Sunusu</vt:lpstr>
      <vt:lpstr>OLS: Example (First way) </vt:lpstr>
      <vt:lpstr>OLS: Example (Second way)</vt:lpstr>
      <vt:lpstr>OLS</vt:lpstr>
      <vt:lpstr>How to interpret b?</vt:lpstr>
      <vt:lpstr>Estimated Regression Equation</vt:lpstr>
      <vt:lpstr>Scatter Diagram and Regression Line</vt:lpstr>
      <vt:lpstr>Example: Estimate of Residuals</vt:lpstr>
      <vt:lpstr>Decomposition of total sum of squares</vt:lpstr>
      <vt:lpstr>Decomposition of total sum of squares</vt:lpstr>
      <vt:lpstr>PowerPoint Sunusu</vt:lpstr>
      <vt:lpstr>Sample Correlation Coefficient</vt:lpstr>
      <vt:lpstr>Sampling Distribution of b1</vt:lpstr>
      <vt:lpstr>Estimate of σ2</vt:lpstr>
      <vt:lpstr>R2 and Goodness-of-fit</vt:lpstr>
      <vt:lpstr>PowerPoint Sunusu</vt:lpstr>
      <vt:lpstr>PowerPoint Sunusu</vt:lpstr>
      <vt:lpstr>PowerPoint Sunusu</vt:lpstr>
      <vt:lpstr>PowerPoint Sunusu</vt:lpstr>
      <vt:lpstr>PowerPoint Sunusu</vt:lpstr>
      <vt:lpstr>Example:</vt:lpstr>
      <vt:lpstr>PowerPoint Sunusu</vt:lpstr>
      <vt:lpstr>PowerPoint Sunusu</vt:lpstr>
      <vt:lpstr>Deductions from the model</vt:lpstr>
      <vt:lpstr>PowerPoint Sunusu</vt:lpstr>
      <vt:lpstr>PowerPoint Sunusu</vt:lpstr>
      <vt:lpstr>The outcomes should be tested statistically </vt:lpstr>
      <vt:lpstr>PowerPoint Sunusu</vt:lpstr>
      <vt:lpstr>PowerPoint Sunusu</vt:lpstr>
      <vt:lpstr>PowerPoint Sunusu</vt:lpstr>
      <vt:lpstr>Determination coefficient and Testing The Regression Model</vt:lpstr>
      <vt:lpstr>PowerPoint Sunusu</vt:lpstr>
      <vt:lpstr>Determination coefficient shows how much the independent variable(s) explain the variation in dependent variable.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deneme</dc:creator>
  <cp:lastModifiedBy>Dilek Temiz</cp:lastModifiedBy>
  <cp:revision>118</cp:revision>
  <dcterms:created xsi:type="dcterms:W3CDTF">2015-11-01T17:27:54Z</dcterms:created>
  <dcterms:modified xsi:type="dcterms:W3CDTF">2023-09-29T10:21:04Z</dcterms:modified>
</cp:coreProperties>
</file>