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366" r:id="rId2"/>
    <p:sldId id="257" r:id="rId3"/>
    <p:sldId id="291" r:id="rId4"/>
    <p:sldId id="292" r:id="rId5"/>
    <p:sldId id="260" r:id="rId6"/>
    <p:sldId id="367" r:id="rId7"/>
    <p:sldId id="368" r:id="rId8"/>
    <p:sldId id="369" r:id="rId9"/>
    <p:sldId id="261" r:id="rId10"/>
    <p:sldId id="295" r:id="rId11"/>
    <p:sldId id="370" r:id="rId12"/>
    <p:sldId id="371" r:id="rId13"/>
    <p:sldId id="300" r:id="rId14"/>
    <p:sldId id="372" r:id="rId15"/>
    <p:sldId id="303" r:id="rId16"/>
    <p:sldId id="306" r:id="rId17"/>
    <p:sldId id="308" r:id="rId18"/>
    <p:sldId id="312" r:id="rId19"/>
    <p:sldId id="315" r:id="rId20"/>
    <p:sldId id="318" r:id="rId21"/>
    <p:sldId id="321" r:id="rId22"/>
    <p:sldId id="271" r:id="rId23"/>
    <p:sldId id="272" r:id="rId24"/>
    <p:sldId id="323" r:id="rId25"/>
    <p:sldId id="274" r:id="rId26"/>
    <p:sldId id="275" r:id="rId27"/>
    <p:sldId id="329" r:id="rId28"/>
    <p:sldId id="337" r:id="rId29"/>
    <p:sldId id="338" r:id="rId30"/>
    <p:sldId id="279" r:id="rId31"/>
    <p:sldId id="340" r:id="rId32"/>
    <p:sldId id="373" r:id="rId33"/>
    <p:sldId id="282" r:id="rId34"/>
    <p:sldId id="342" r:id="rId35"/>
    <p:sldId id="284" r:id="rId36"/>
    <p:sldId id="365" r:id="rId37"/>
    <p:sldId id="363" r:id="rId38"/>
    <p:sldId id="364" r:id="rId39"/>
    <p:sldId id="285" r:id="rId40"/>
    <p:sldId id="286" r:id="rId41"/>
    <p:sldId id="287" r:id="rId42"/>
    <p:sldId id="288" r:id="rId43"/>
    <p:sldId id="289" r:id="rId44"/>
    <p:sldId id="290" r:id="rId45"/>
    <p:sldId id="344" r:id="rId46"/>
    <p:sldId id="345" r:id="rId47"/>
    <p:sldId id="346" r:id="rId48"/>
    <p:sldId id="347" r:id="rId49"/>
    <p:sldId id="348" r:id="rId50"/>
    <p:sldId id="349" r:id="rId51"/>
    <p:sldId id="350" r:id="rId52"/>
    <p:sldId id="351" r:id="rId53"/>
    <p:sldId id="352" r:id="rId54"/>
    <p:sldId id="343" r:id="rId55"/>
    <p:sldId id="353" r:id="rId56"/>
    <p:sldId id="354" r:id="rId57"/>
    <p:sldId id="36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02"/>
    <p:restoredTop sz="84488"/>
  </p:normalViewPr>
  <p:slideViewPr>
    <p:cSldViewPr snapToGrid="0" snapToObjects="1">
      <p:cViewPr varScale="1">
        <p:scale>
          <a:sx n="57" d="100"/>
          <a:sy n="57" d="100"/>
        </p:scale>
        <p:origin x="432"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02EC4-1FE9-4544-9BEB-62F9E80D2AF8}"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DF946-C74A-874F-B10F-836E0115237B}" type="slidenum">
              <a:rPr lang="en-US" smtClean="0"/>
              <a:t>‹#›</a:t>
            </a:fld>
            <a:endParaRPr lang="en-US"/>
          </a:p>
        </p:txBody>
      </p:sp>
    </p:spTree>
    <p:extLst>
      <p:ext uri="{BB962C8B-B14F-4D97-AF65-F5344CB8AC3E}">
        <p14:creationId xmlns:p14="http://schemas.microsoft.com/office/powerpoint/2010/main" val="116758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5DF946-C74A-874F-B10F-836E0115237B}" type="slidenum">
              <a:rPr lang="en-US" smtClean="0"/>
              <a:t>1</a:t>
            </a:fld>
            <a:endParaRPr lang="en-US"/>
          </a:p>
        </p:txBody>
      </p:sp>
    </p:spTree>
    <p:extLst>
      <p:ext uri="{BB962C8B-B14F-4D97-AF65-F5344CB8AC3E}">
        <p14:creationId xmlns:p14="http://schemas.microsoft.com/office/powerpoint/2010/main" val="90037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D5DF946-C74A-874F-B10F-836E0115237B}" type="slidenum">
              <a:rPr lang="en-US" smtClean="0"/>
              <a:t>8</a:t>
            </a:fld>
            <a:endParaRPr lang="en-US"/>
          </a:p>
        </p:txBody>
      </p:sp>
    </p:spTree>
    <p:extLst>
      <p:ext uri="{BB962C8B-B14F-4D97-AF65-F5344CB8AC3E}">
        <p14:creationId xmlns:p14="http://schemas.microsoft.com/office/powerpoint/2010/main" val="30045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D5DF946-C74A-874F-B10F-836E0115237B}" type="slidenum">
              <a:rPr lang="en-US" smtClean="0"/>
              <a:t>22</a:t>
            </a:fld>
            <a:endParaRPr lang="en-US"/>
          </a:p>
        </p:txBody>
      </p:sp>
    </p:spTree>
    <p:extLst>
      <p:ext uri="{BB962C8B-B14F-4D97-AF65-F5344CB8AC3E}">
        <p14:creationId xmlns:p14="http://schemas.microsoft.com/office/powerpoint/2010/main" val="380038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D83BF1B0-882E-A146-9C72-E60BE5170B0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2CB80-641D-5F4F-872D-8CC1B14914DC}" type="slidenum">
              <a:rPr lang="en-US" smtClean="0"/>
              <a:t>‹#›</a:t>
            </a:fld>
            <a:endParaRPr lang="en-US"/>
          </a:p>
        </p:txBody>
      </p:sp>
    </p:spTree>
    <p:extLst>
      <p:ext uri="{BB962C8B-B14F-4D97-AF65-F5344CB8AC3E}">
        <p14:creationId xmlns:p14="http://schemas.microsoft.com/office/powerpoint/2010/main" val="131399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D83BF1B0-882E-A146-9C72-E60BE5170B0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2CB80-641D-5F4F-872D-8CC1B14914DC}" type="slidenum">
              <a:rPr lang="en-US" smtClean="0"/>
              <a:t>‹#›</a:t>
            </a:fld>
            <a:endParaRPr lang="en-US"/>
          </a:p>
        </p:txBody>
      </p:sp>
    </p:spTree>
    <p:extLst>
      <p:ext uri="{BB962C8B-B14F-4D97-AF65-F5344CB8AC3E}">
        <p14:creationId xmlns:p14="http://schemas.microsoft.com/office/powerpoint/2010/main" val="16387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D83BF1B0-882E-A146-9C72-E60BE5170B0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2CB80-641D-5F4F-872D-8CC1B14914DC}" type="slidenum">
              <a:rPr lang="en-US" smtClean="0"/>
              <a:t>‹#›</a:t>
            </a:fld>
            <a:endParaRPr lang="en-US"/>
          </a:p>
        </p:txBody>
      </p:sp>
    </p:spTree>
    <p:extLst>
      <p:ext uri="{BB962C8B-B14F-4D97-AF65-F5344CB8AC3E}">
        <p14:creationId xmlns:p14="http://schemas.microsoft.com/office/powerpoint/2010/main" val="102080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D83BF1B0-882E-A146-9C72-E60BE5170B0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2CB80-641D-5F4F-872D-8CC1B14914DC}" type="slidenum">
              <a:rPr lang="en-US" smtClean="0"/>
              <a:t>‹#›</a:t>
            </a:fld>
            <a:endParaRPr lang="en-US"/>
          </a:p>
        </p:txBody>
      </p:sp>
    </p:spTree>
    <p:extLst>
      <p:ext uri="{BB962C8B-B14F-4D97-AF65-F5344CB8AC3E}">
        <p14:creationId xmlns:p14="http://schemas.microsoft.com/office/powerpoint/2010/main" val="197836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D83BF1B0-882E-A146-9C72-E60BE5170B00}"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2CB80-641D-5F4F-872D-8CC1B14914DC}" type="slidenum">
              <a:rPr lang="en-US" smtClean="0"/>
              <a:t>‹#›</a:t>
            </a:fld>
            <a:endParaRPr lang="en-US"/>
          </a:p>
        </p:txBody>
      </p:sp>
    </p:spTree>
    <p:extLst>
      <p:ext uri="{BB962C8B-B14F-4D97-AF65-F5344CB8AC3E}">
        <p14:creationId xmlns:p14="http://schemas.microsoft.com/office/powerpoint/2010/main" val="82765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D83BF1B0-882E-A146-9C72-E60BE5170B00}"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2CB80-641D-5F4F-872D-8CC1B14914DC}" type="slidenum">
              <a:rPr lang="en-US" smtClean="0"/>
              <a:t>‹#›</a:t>
            </a:fld>
            <a:endParaRPr lang="en-US"/>
          </a:p>
        </p:txBody>
      </p:sp>
    </p:spTree>
    <p:extLst>
      <p:ext uri="{BB962C8B-B14F-4D97-AF65-F5344CB8AC3E}">
        <p14:creationId xmlns:p14="http://schemas.microsoft.com/office/powerpoint/2010/main" val="107559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D83BF1B0-882E-A146-9C72-E60BE5170B00}"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2CB80-641D-5F4F-872D-8CC1B14914DC}" type="slidenum">
              <a:rPr lang="en-US" smtClean="0"/>
              <a:t>‹#›</a:t>
            </a:fld>
            <a:endParaRPr lang="en-US"/>
          </a:p>
        </p:txBody>
      </p:sp>
    </p:spTree>
    <p:extLst>
      <p:ext uri="{BB962C8B-B14F-4D97-AF65-F5344CB8AC3E}">
        <p14:creationId xmlns:p14="http://schemas.microsoft.com/office/powerpoint/2010/main" val="7266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D83BF1B0-882E-A146-9C72-E60BE5170B00}"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2CB80-641D-5F4F-872D-8CC1B14914DC}" type="slidenum">
              <a:rPr lang="en-US" smtClean="0"/>
              <a:t>‹#›</a:t>
            </a:fld>
            <a:endParaRPr lang="en-US"/>
          </a:p>
        </p:txBody>
      </p:sp>
    </p:spTree>
    <p:extLst>
      <p:ext uri="{BB962C8B-B14F-4D97-AF65-F5344CB8AC3E}">
        <p14:creationId xmlns:p14="http://schemas.microsoft.com/office/powerpoint/2010/main" val="152607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BF1B0-882E-A146-9C72-E60BE5170B00}" type="datetimeFigureOut">
              <a:rPr lang="en-US" smtClean="0"/>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2CB80-641D-5F4F-872D-8CC1B14914DC}" type="slidenum">
              <a:rPr lang="en-US" smtClean="0"/>
              <a:t>‹#›</a:t>
            </a:fld>
            <a:endParaRPr lang="en-US"/>
          </a:p>
        </p:txBody>
      </p:sp>
    </p:spTree>
    <p:extLst>
      <p:ext uri="{BB962C8B-B14F-4D97-AF65-F5344CB8AC3E}">
        <p14:creationId xmlns:p14="http://schemas.microsoft.com/office/powerpoint/2010/main" val="139951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D83BF1B0-882E-A146-9C72-E60BE5170B00}"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2CB80-641D-5F4F-872D-8CC1B14914DC}" type="slidenum">
              <a:rPr lang="en-US" smtClean="0"/>
              <a:t>‹#›</a:t>
            </a:fld>
            <a:endParaRPr lang="en-US"/>
          </a:p>
        </p:txBody>
      </p:sp>
    </p:spTree>
    <p:extLst>
      <p:ext uri="{BB962C8B-B14F-4D97-AF65-F5344CB8AC3E}">
        <p14:creationId xmlns:p14="http://schemas.microsoft.com/office/powerpoint/2010/main" val="25428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D83BF1B0-882E-A146-9C72-E60BE5170B00}"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2CB80-641D-5F4F-872D-8CC1B14914DC}" type="slidenum">
              <a:rPr lang="en-US" smtClean="0"/>
              <a:t>‹#›</a:t>
            </a:fld>
            <a:endParaRPr lang="en-US"/>
          </a:p>
        </p:txBody>
      </p:sp>
    </p:spTree>
    <p:extLst>
      <p:ext uri="{BB962C8B-B14F-4D97-AF65-F5344CB8AC3E}">
        <p14:creationId xmlns:p14="http://schemas.microsoft.com/office/powerpoint/2010/main" val="3013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BF1B0-882E-A146-9C72-E60BE5170B00}" type="datetimeFigureOut">
              <a:rPr lang="en-US" smtClean="0"/>
              <a:t>9/29/2023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2CB80-641D-5F4F-872D-8CC1B14914DC}" type="slidenum">
              <a:rPr lang="en-US" smtClean="0"/>
              <a:t>‹#›</a:t>
            </a:fld>
            <a:endParaRPr lang="en-US"/>
          </a:p>
        </p:txBody>
      </p:sp>
    </p:spTree>
    <p:extLst>
      <p:ext uri="{BB962C8B-B14F-4D97-AF65-F5344CB8AC3E}">
        <p14:creationId xmlns:p14="http://schemas.microsoft.com/office/powerpoint/2010/main" val="1803468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99472" y="2161120"/>
            <a:ext cx="6710288" cy="1569660"/>
          </a:xfrm>
          <a:prstGeom prst="rect">
            <a:avLst/>
          </a:prstGeom>
        </p:spPr>
        <p:txBody>
          <a:bodyPr wrap="square">
            <a:spAutoFit/>
          </a:bodyPr>
          <a:lstStyle/>
          <a:p>
            <a:pPr algn="ctr"/>
            <a:r>
              <a:rPr lang="tr-TR" sz="4800" b="1" dirty="0">
                <a:solidFill>
                  <a:schemeClr val="accent2">
                    <a:lumMod val="75000"/>
                  </a:schemeClr>
                </a:solidFill>
              </a:rPr>
              <a:t>CHAPTER 8</a:t>
            </a:r>
          </a:p>
          <a:p>
            <a:pPr algn="ctr"/>
            <a:r>
              <a:rPr lang="tr-TR" sz="4800" b="1" dirty="0">
                <a:solidFill>
                  <a:schemeClr val="accent2">
                    <a:lumMod val="75000"/>
                  </a:schemeClr>
                </a:solidFill>
              </a:rPr>
              <a:t>INDEX NUMBERS</a:t>
            </a:r>
          </a:p>
        </p:txBody>
      </p:sp>
    </p:spTree>
    <p:extLst>
      <p:ext uri="{BB962C8B-B14F-4D97-AF65-F5344CB8AC3E}">
        <p14:creationId xmlns:p14="http://schemas.microsoft.com/office/powerpoint/2010/main" val="4227421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675" y="977899"/>
            <a:ext cx="8475259" cy="5341013"/>
          </a:xfrm>
          <a:prstGeom prst="rect">
            <a:avLst/>
          </a:prstGeom>
        </p:spPr>
      </p:pic>
    </p:spTree>
    <p:extLst>
      <p:ext uri="{BB962C8B-B14F-4D97-AF65-F5344CB8AC3E}">
        <p14:creationId xmlns:p14="http://schemas.microsoft.com/office/powerpoint/2010/main" val="83291777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85C8BB3-A28B-E537-1389-6652063A0DBE}"/>
              </a:ext>
            </a:extLst>
          </p:cNvPr>
          <p:cNvSpPr txBox="1"/>
          <p:nvPr/>
        </p:nvSpPr>
        <p:spPr>
          <a:xfrm>
            <a:off x="338667" y="399534"/>
            <a:ext cx="10921999" cy="6001643"/>
          </a:xfrm>
          <a:prstGeom prst="rect">
            <a:avLst/>
          </a:prstGeom>
          <a:noFill/>
        </p:spPr>
        <p:txBody>
          <a:bodyPr wrap="square">
            <a:spAutoFit/>
          </a:bodyPr>
          <a:lstStyle/>
          <a:p>
            <a:r>
              <a:rPr lang="en-US" sz="2400" b="1" i="0" dirty="0">
                <a:solidFill>
                  <a:srgbClr val="444444"/>
                </a:solidFill>
                <a:effectLst/>
                <a:latin typeface="Tahoma" panose="020B0604030504040204" pitchFamily="34" charset="0"/>
                <a:ea typeface="Tahoma" panose="020B0604030504040204" pitchFamily="34" charset="0"/>
                <a:cs typeface="Tahoma" panose="020B0604030504040204" pitchFamily="34" charset="0"/>
              </a:rPr>
              <a:t>What are the advantages of index numbers?</a:t>
            </a:r>
            <a:endParaRPr lang="tr-TR" sz="2400" b="1" i="0" dirty="0">
              <a:solidFill>
                <a:srgbClr val="444444"/>
              </a:solidFill>
              <a:effectLst/>
              <a:latin typeface="Tahoma" panose="020B0604030504040204" pitchFamily="34" charset="0"/>
              <a:ea typeface="Tahoma" panose="020B0604030504040204" pitchFamily="34" charset="0"/>
              <a:cs typeface="Tahoma" panose="020B0604030504040204" pitchFamily="34" charset="0"/>
            </a:endParaRPr>
          </a:p>
          <a:p>
            <a:endParaRPr lang="tr-TR" sz="2400" b="1" dirty="0">
              <a:solidFill>
                <a:srgbClr val="444444"/>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arenBoth"/>
            </a:pPr>
            <a:r>
              <a:rPr lang="en-US" sz="2400" dirty="0">
                <a:solidFill>
                  <a:srgbClr val="444444"/>
                </a:solidFill>
                <a:latin typeface="Tahoma" panose="020B0604030504040204" pitchFamily="34" charset="0"/>
                <a:ea typeface="Tahoma" panose="020B0604030504040204" pitchFamily="34" charset="0"/>
                <a:cs typeface="Tahoma" panose="020B0604030504040204" pitchFamily="34" charset="0"/>
              </a:rPr>
              <a:t>Help in formulating policies</a:t>
            </a:r>
            <a:r>
              <a:rPr lang="tr-TR" sz="2400" dirty="0">
                <a:solidFill>
                  <a:srgbClr val="444444"/>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444444"/>
                </a:solidFill>
                <a:latin typeface="Tahoma" panose="020B0604030504040204" pitchFamily="34" charset="0"/>
                <a:ea typeface="Tahoma" panose="020B0604030504040204" pitchFamily="34" charset="0"/>
                <a:cs typeface="Tahoma" panose="020B0604030504040204" pitchFamily="34" charset="0"/>
              </a:rPr>
              <a:t>Most of the economic and business decisions and policies are guided by the index numbers. To make any policy related to the industrial or agricultural production, the government refers to their respective index numbers.</a:t>
            </a:r>
            <a:endParaRPr lang="tr-TR" sz="2400" dirty="0">
              <a:solidFill>
                <a:srgbClr val="444444"/>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arenBoth"/>
            </a:pPr>
            <a:r>
              <a:rPr lang="en-US" sz="2400" dirty="0">
                <a:solidFill>
                  <a:srgbClr val="444444"/>
                </a:solidFill>
                <a:latin typeface="Tahoma" panose="020B0604030504040204" pitchFamily="34" charset="0"/>
                <a:ea typeface="Tahoma" panose="020B0604030504040204" pitchFamily="34" charset="0"/>
                <a:cs typeface="Tahoma" panose="020B0604030504040204" pitchFamily="34" charset="0"/>
              </a:rPr>
              <a:t>Help in study of trends</a:t>
            </a:r>
            <a:r>
              <a:rPr lang="tr-TR" sz="2400" dirty="0">
                <a:solidFill>
                  <a:srgbClr val="444444"/>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444444"/>
                </a:solidFill>
                <a:latin typeface="Tahoma" panose="020B0604030504040204" pitchFamily="34" charset="0"/>
                <a:ea typeface="Tahoma" panose="020B0604030504040204" pitchFamily="34" charset="0"/>
                <a:cs typeface="Tahoma" panose="020B0604030504040204" pitchFamily="34" charset="0"/>
              </a:rPr>
              <a:t>Index numbers help in the study of trends in variables like, export-import, industrial and agricultural production, share prices, and more.</a:t>
            </a:r>
            <a:endParaRPr lang="tr-TR" sz="2400" dirty="0">
              <a:solidFill>
                <a:srgbClr val="444444"/>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arenBoth"/>
            </a:pPr>
            <a:r>
              <a:rPr lang="en-US" sz="2400" dirty="0">
                <a:solidFill>
                  <a:srgbClr val="444444"/>
                </a:solidFill>
                <a:latin typeface="Tahoma" panose="020B0604030504040204" pitchFamily="34" charset="0"/>
                <a:ea typeface="Tahoma" panose="020B0604030504040204" pitchFamily="34" charset="0"/>
                <a:cs typeface="Tahoma" panose="020B0604030504040204" pitchFamily="34" charset="0"/>
              </a:rPr>
              <a:t>Helpful in forecasting</a:t>
            </a:r>
            <a:r>
              <a:rPr lang="tr-TR" sz="2400" dirty="0">
                <a:solidFill>
                  <a:srgbClr val="444444"/>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444444"/>
                </a:solidFill>
                <a:latin typeface="Tahoma" panose="020B0604030504040204" pitchFamily="34" charset="0"/>
                <a:ea typeface="Tahoma" panose="020B0604030504040204" pitchFamily="34" charset="0"/>
                <a:cs typeface="Tahoma" panose="020B0604030504040204" pitchFamily="34" charset="0"/>
              </a:rPr>
              <a:t>Index numbers not only help in the study of past and present </a:t>
            </a:r>
            <a:r>
              <a:rPr lang="en-US" sz="2400" dirty="0" err="1">
                <a:solidFill>
                  <a:srgbClr val="444444"/>
                </a:solidFill>
                <a:latin typeface="Tahoma" panose="020B0604030504040204" pitchFamily="34" charset="0"/>
                <a:ea typeface="Tahoma" panose="020B0604030504040204" pitchFamily="34" charset="0"/>
                <a:cs typeface="Tahoma" panose="020B0604030504040204" pitchFamily="34" charset="0"/>
              </a:rPr>
              <a:t>behaviour</a:t>
            </a:r>
            <a:r>
              <a:rPr lang="en-US" sz="2400" dirty="0">
                <a:solidFill>
                  <a:srgbClr val="444444"/>
                </a:solidFill>
                <a:latin typeface="Tahoma" panose="020B0604030504040204" pitchFamily="34" charset="0"/>
                <a:ea typeface="Tahoma" panose="020B0604030504040204" pitchFamily="34" charset="0"/>
                <a:cs typeface="Tahoma" panose="020B0604030504040204" pitchFamily="34" charset="0"/>
              </a:rPr>
              <a:t>, they are also used for forecasting economic and business activities.</a:t>
            </a:r>
            <a:endParaRPr lang="tr-TR" sz="2400" dirty="0">
              <a:solidFill>
                <a:srgbClr val="444444"/>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arenBoth"/>
            </a:pPr>
            <a:r>
              <a:rPr lang="en-US" sz="2400" dirty="0">
                <a:solidFill>
                  <a:srgbClr val="444444"/>
                </a:solidFill>
                <a:latin typeface="Tahoma" panose="020B0604030504040204" pitchFamily="34" charset="0"/>
                <a:ea typeface="Tahoma" panose="020B0604030504040204" pitchFamily="34" charset="0"/>
                <a:cs typeface="Tahoma" panose="020B0604030504040204" pitchFamily="34" charset="0"/>
              </a:rPr>
              <a:t>Facilitates comparative study</a:t>
            </a:r>
            <a:r>
              <a:rPr lang="tr-TR" sz="2400" dirty="0">
                <a:solidFill>
                  <a:srgbClr val="444444"/>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444444"/>
                </a:solidFill>
                <a:latin typeface="Tahoma" panose="020B0604030504040204" pitchFamily="34" charset="0"/>
                <a:ea typeface="Tahoma" panose="020B0604030504040204" pitchFamily="34" charset="0"/>
                <a:cs typeface="Tahoma" panose="020B0604030504040204" pitchFamily="34" charset="0"/>
              </a:rPr>
              <a:t>To make comparisons with respect to time and place especially where units are different, index numbers prove to be very useful. For example, change in ‘industrial production’ can be compared with change in ‘agricultural production’ with the help of index numbers.</a:t>
            </a:r>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3441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E764046C-4584-7BE0-8E6F-C27DC6EDC05C}"/>
              </a:ext>
            </a:extLst>
          </p:cNvPr>
          <p:cNvSpPr txBox="1"/>
          <p:nvPr/>
        </p:nvSpPr>
        <p:spPr>
          <a:xfrm>
            <a:off x="474133" y="770804"/>
            <a:ext cx="11362267" cy="3785652"/>
          </a:xfrm>
          <a:prstGeom prst="rect">
            <a:avLst/>
          </a:prstGeom>
          <a:noFill/>
        </p:spPr>
        <p:txBody>
          <a:bodyPr wrap="square">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(5)</a:t>
            </a:r>
            <a:r>
              <a:rPr lang="tr-TR" sz="24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Measurement of purchasing power of money to maintain standard of living</a:t>
            </a:r>
            <a:r>
              <a:rPr lang="tr-TR" sz="24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Index numbers, such as cost inflation index help in measuring the purchasing power of money at different times between different regions.  Such analysis helps the government to frame suitable policies for maintaining or raising the standard of living of the people.</a:t>
            </a:r>
            <a:endParaRPr lang="tr-TR" sz="2400" dirty="0">
              <a:latin typeface="Tahoma" panose="020B0604030504040204" pitchFamily="34" charset="0"/>
              <a:ea typeface="Tahoma" panose="020B0604030504040204" pitchFamily="34" charset="0"/>
              <a:cs typeface="Tahoma" panose="020B0604030504040204" pitchFamily="34" charset="0"/>
            </a:endParaRPr>
          </a:p>
          <a:p>
            <a:pPr algn="just"/>
            <a:endParaRPr lang="tr-TR" sz="2400" dirty="0">
              <a:latin typeface="Tahoma" panose="020B0604030504040204" pitchFamily="34" charset="0"/>
              <a:ea typeface="Tahoma" panose="020B0604030504040204" pitchFamily="34" charset="0"/>
              <a:cs typeface="Tahoma" panose="020B0604030504040204" pitchFamily="34" charset="0"/>
            </a:endParaRPr>
          </a:p>
          <a:p>
            <a:pPr algn="just"/>
            <a:r>
              <a:rPr lang="en-US" sz="2400" dirty="0">
                <a:latin typeface="Tahoma" panose="020B0604030504040204" pitchFamily="34" charset="0"/>
                <a:ea typeface="Tahoma" panose="020B0604030504040204" pitchFamily="34" charset="0"/>
                <a:cs typeface="Tahoma" panose="020B0604030504040204" pitchFamily="34" charset="0"/>
              </a:rPr>
              <a:t>(6) Act as economic barometer</a:t>
            </a:r>
            <a:r>
              <a:rPr lang="tr-TR" sz="24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Index numbers are very useful in knowing the level of economic and business activities of a country. So, these are rightly known as economic barometers.</a:t>
            </a:r>
            <a:endParaRPr lang="tr-TR" sz="2400" dirty="0">
              <a:latin typeface="Tahoma" panose="020B0604030504040204" pitchFamily="34" charset="0"/>
              <a:ea typeface="Tahoma" panose="020B0604030504040204" pitchFamily="34" charset="0"/>
              <a:cs typeface="Tahoma" panose="020B0604030504040204" pitchFamily="34" charset="0"/>
            </a:endParaRPr>
          </a:p>
          <a:p>
            <a:pPr algn="just"/>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116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85A0F1B-D8D0-FB33-A7A5-CACE2676CC0C}"/>
              </a:ext>
            </a:extLst>
          </p:cNvPr>
          <p:cNvSpPr txBox="1"/>
          <p:nvPr/>
        </p:nvSpPr>
        <p:spPr>
          <a:xfrm>
            <a:off x="1473200" y="1032301"/>
            <a:ext cx="9245600" cy="461665"/>
          </a:xfrm>
          <a:prstGeom prst="rect">
            <a:avLst/>
          </a:prstGeom>
          <a:noFill/>
        </p:spPr>
        <p:txBody>
          <a:bodyPr wrap="square">
            <a:spAutoFit/>
          </a:bodyPr>
          <a:lstStyle/>
          <a:p>
            <a:pPr algn="just"/>
            <a:r>
              <a:rPr lang="en-US" dirty="0"/>
              <a:t> </a:t>
            </a:r>
            <a:r>
              <a:rPr lang="en-US" sz="2400" b="1" dirty="0"/>
              <a:t>PROBLEMS INVOLVED IN THE CONSTRUCTION OF INDEX NUMBERS</a:t>
            </a:r>
            <a:endParaRPr lang="tr-TR" b="1" dirty="0"/>
          </a:p>
        </p:txBody>
      </p:sp>
      <p:sp>
        <p:nvSpPr>
          <p:cNvPr id="6" name="Metin kutusu 5">
            <a:extLst>
              <a:ext uri="{FF2B5EF4-FFF2-40B4-BE49-F238E27FC236}">
                <a16:creationId xmlns:a16="http://schemas.microsoft.com/office/drawing/2014/main" id="{9BEF22D3-962E-251D-E734-9B56CEDEC508}"/>
              </a:ext>
            </a:extLst>
          </p:cNvPr>
          <p:cNvSpPr txBox="1"/>
          <p:nvPr/>
        </p:nvSpPr>
        <p:spPr>
          <a:xfrm>
            <a:off x="524932" y="2046663"/>
            <a:ext cx="11446933" cy="2308324"/>
          </a:xfrm>
          <a:prstGeom prst="rect">
            <a:avLst/>
          </a:prstGeom>
          <a:noFill/>
        </p:spPr>
        <p:txBody>
          <a:bodyPr wrap="square">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(1) Purpose of index numbers</a:t>
            </a:r>
          </a:p>
          <a:p>
            <a:pPr algn="just"/>
            <a:r>
              <a:rPr lang="en-US" sz="2400" dirty="0">
                <a:latin typeface="Tahoma" panose="020B0604030504040204" pitchFamily="34" charset="0"/>
                <a:ea typeface="Tahoma" panose="020B0604030504040204" pitchFamily="34" charset="0"/>
                <a:cs typeface="Tahoma" panose="020B0604030504040204" pitchFamily="34" charset="0"/>
              </a:rPr>
              <a:t>(2) Selection of base </a:t>
            </a:r>
            <a:r>
              <a:rPr lang="en-US" sz="2400" dirty="0" err="1">
                <a:latin typeface="Tahoma" panose="020B0604030504040204" pitchFamily="34" charset="0"/>
                <a:ea typeface="Tahoma" panose="020B0604030504040204" pitchFamily="34" charset="0"/>
                <a:cs typeface="Tahoma" panose="020B0604030504040204" pitchFamily="34" charset="0"/>
              </a:rPr>
              <a:t>perio</a:t>
            </a:r>
            <a:r>
              <a:rPr lang="tr-TR" sz="2400" dirty="0">
                <a:latin typeface="Tahoma" panose="020B0604030504040204" pitchFamily="34" charset="0"/>
                <a:ea typeface="Tahoma" panose="020B0604030504040204" pitchFamily="34" charset="0"/>
                <a:cs typeface="Tahoma" panose="020B0604030504040204" pitchFamily="34" charset="0"/>
              </a:rPr>
              <a:t>d</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r>
              <a:rPr lang="en-US" sz="2400" dirty="0">
                <a:latin typeface="Tahoma" panose="020B0604030504040204" pitchFamily="34" charset="0"/>
                <a:ea typeface="Tahoma" panose="020B0604030504040204" pitchFamily="34" charset="0"/>
                <a:cs typeface="Tahoma" panose="020B0604030504040204" pitchFamily="34" charset="0"/>
              </a:rPr>
              <a:t>(3) Selection of commodities	</a:t>
            </a:r>
          </a:p>
          <a:p>
            <a:pPr algn="just"/>
            <a:r>
              <a:rPr lang="en-US" sz="2400" dirty="0">
                <a:latin typeface="Tahoma" panose="020B0604030504040204" pitchFamily="34" charset="0"/>
                <a:ea typeface="Tahoma" panose="020B0604030504040204" pitchFamily="34" charset="0"/>
                <a:cs typeface="Tahoma" panose="020B0604030504040204" pitchFamily="34" charset="0"/>
              </a:rPr>
              <a:t>(4) Selection of sources of data	</a:t>
            </a:r>
          </a:p>
          <a:p>
            <a:pPr algn="just"/>
            <a:r>
              <a:rPr lang="en-US" sz="2400" dirty="0">
                <a:latin typeface="Tahoma" panose="020B0604030504040204" pitchFamily="34" charset="0"/>
                <a:ea typeface="Tahoma" panose="020B0604030504040204" pitchFamily="34" charset="0"/>
                <a:cs typeface="Tahoma" panose="020B0604030504040204" pitchFamily="34" charset="0"/>
              </a:rPr>
              <a:t>(5) Selection of weights	</a:t>
            </a:r>
          </a:p>
          <a:p>
            <a:pPr algn="just"/>
            <a:r>
              <a:rPr lang="en-US" sz="2400" dirty="0">
                <a:latin typeface="Tahoma" panose="020B0604030504040204" pitchFamily="34" charset="0"/>
                <a:ea typeface="Tahoma" panose="020B0604030504040204" pitchFamily="34" charset="0"/>
                <a:cs typeface="Tahoma" panose="020B0604030504040204" pitchFamily="34" charset="0"/>
              </a:rPr>
              <a:t>(6) Selection of an appropriate formula	</a:t>
            </a:r>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0240762"/>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AA5506A-BC7F-D799-79A5-0683FA798CA9}"/>
              </a:ext>
            </a:extLst>
          </p:cNvPr>
          <p:cNvSpPr txBox="1"/>
          <p:nvPr/>
        </p:nvSpPr>
        <p:spPr>
          <a:xfrm>
            <a:off x="508000" y="721268"/>
            <a:ext cx="10193867" cy="3785652"/>
          </a:xfrm>
          <a:prstGeom prst="rect">
            <a:avLst/>
          </a:prstGeom>
          <a:noFill/>
        </p:spPr>
        <p:txBody>
          <a:bodyPr wrap="square">
            <a:spAutoFit/>
          </a:bodyPr>
          <a:lstStyle/>
          <a:p>
            <a:r>
              <a:rPr lang="en-US" sz="2400" b="1" i="0" dirty="0">
                <a:solidFill>
                  <a:srgbClr val="444444"/>
                </a:solidFill>
                <a:effectLst/>
                <a:latin typeface="Tahoma" panose="020B0604030504040204" pitchFamily="34" charset="0"/>
                <a:ea typeface="Tahoma" panose="020B0604030504040204" pitchFamily="34" charset="0"/>
                <a:cs typeface="Tahoma" panose="020B0604030504040204" pitchFamily="34" charset="0"/>
              </a:rPr>
              <a:t>What are the major limitations of index numbers?</a:t>
            </a:r>
            <a:endParaRPr lang="tr-TR" sz="2400" b="1" i="0" dirty="0">
              <a:solidFill>
                <a:srgbClr val="444444"/>
              </a:solidFill>
              <a:effectLst/>
              <a:latin typeface="Tahoma" panose="020B0604030504040204" pitchFamily="34" charset="0"/>
              <a:ea typeface="Tahoma" panose="020B0604030504040204" pitchFamily="34" charset="0"/>
              <a:cs typeface="Tahoma" panose="020B0604030504040204" pitchFamily="34" charset="0"/>
            </a:endParaRPr>
          </a:p>
          <a:p>
            <a:endParaRPr lang="tr-TR" sz="2400" b="1" dirty="0">
              <a:solidFill>
                <a:srgbClr val="444444"/>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arenBoth"/>
            </a:pPr>
            <a:r>
              <a:rPr lang="en-US" sz="2400" dirty="0">
                <a:solidFill>
                  <a:srgbClr val="444444"/>
                </a:solidFill>
                <a:latin typeface="Tahoma" panose="020B0604030504040204" pitchFamily="34" charset="0"/>
                <a:ea typeface="Tahoma" panose="020B0604030504040204" pitchFamily="34" charset="0"/>
                <a:cs typeface="Tahoma" panose="020B0604030504040204" pitchFamily="34" charset="0"/>
              </a:rPr>
              <a:t>Difficulty in construction of index numbers</a:t>
            </a:r>
            <a:endParaRPr lang="tr-TR" sz="2400" dirty="0">
              <a:solidFill>
                <a:srgbClr val="444444"/>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arenBoth"/>
            </a:pPr>
            <a:r>
              <a:rPr lang="en-US" sz="2400" dirty="0">
                <a:solidFill>
                  <a:srgbClr val="444444"/>
                </a:solidFill>
                <a:latin typeface="Tahoma" panose="020B0604030504040204" pitchFamily="34" charset="0"/>
                <a:ea typeface="Tahoma" panose="020B0604030504040204" pitchFamily="34" charset="0"/>
                <a:cs typeface="Tahoma" panose="020B0604030504040204" pitchFamily="34" charset="0"/>
              </a:rPr>
              <a:t>Based on sample items, so only approximate indicators</a:t>
            </a:r>
            <a:endParaRPr lang="tr-TR" sz="2400" dirty="0">
              <a:solidFill>
                <a:srgbClr val="444444"/>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arenBoth"/>
            </a:pPr>
            <a:r>
              <a:rPr lang="en-US" sz="2400" dirty="0">
                <a:solidFill>
                  <a:srgbClr val="444444"/>
                </a:solidFill>
                <a:latin typeface="Tahoma" panose="020B0604030504040204" pitchFamily="34" charset="0"/>
                <a:ea typeface="Tahoma" panose="020B0604030504040204" pitchFamily="34" charset="0"/>
                <a:cs typeface="Tahoma" panose="020B0604030504040204" pitchFamily="34" charset="0"/>
              </a:rPr>
              <a:t>Ignores quality of commodities</a:t>
            </a:r>
            <a:endParaRPr lang="tr-TR" sz="2400" dirty="0">
              <a:solidFill>
                <a:srgbClr val="444444"/>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arenBoth"/>
            </a:pPr>
            <a:r>
              <a:rPr lang="tr-TR" sz="2400" dirty="0">
                <a:solidFill>
                  <a:srgbClr val="444444"/>
                </a:solidFill>
                <a:latin typeface="Tahoma" panose="020B0604030504040204" pitchFamily="34" charset="0"/>
                <a:ea typeface="Tahoma" panose="020B0604030504040204" pitchFamily="34" charset="0"/>
                <a:cs typeface="Tahoma" panose="020B0604030504040204" pitchFamily="34" charset="0"/>
              </a:rPr>
              <a:t>Limited </a:t>
            </a:r>
            <a:r>
              <a:rPr lang="tr-TR" sz="2400" dirty="0" err="1">
                <a:solidFill>
                  <a:srgbClr val="444444"/>
                </a:solidFill>
                <a:latin typeface="Tahoma" panose="020B0604030504040204" pitchFamily="34" charset="0"/>
                <a:ea typeface="Tahoma" panose="020B0604030504040204" pitchFamily="34" charset="0"/>
                <a:cs typeface="Tahoma" panose="020B0604030504040204" pitchFamily="34" charset="0"/>
              </a:rPr>
              <a:t>use</a:t>
            </a:r>
            <a:endParaRPr lang="tr-TR" sz="2400" dirty="0">
              <a:solidFill>
                <a:srgbClr val="444444"/>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arenBoth"/>
            </a:pPr>
            <a:r>
              <a:rPr lang="en-US" sz="2400" dirty="0">
                <a:solidFill>
                  <a:srgbClr val="444444"/>
                </a:solidFill>
                <a:latin typeface="Tahoma" panose="020B0604030504040204" pitchFamily="34" charset="0"/>
                <a:ea typeface="Tahoma" panose="020B0604030504040204" pitchFamily="34" charset="0"/>
                <a:cs typeface="Tahoma" panose="020B0604030504040204" pitchFamily="34" charset="0"/>
              </a:rPr>
              <a:t>Useful only for short-term comparison</a:t>
            </a:r>
            <a:endParaRPr lang="tr-TR" sz="2400" dirty="0">
              <a:solidFill>
                <a:srgbClr val="444444"/>
              </a:solidFill>
              <a:latin typeface="Tahoma" panose="020B0604030504040204" pitchFamily="34" charset="0"/>
              <a:ea typeface="Tahoma" panose="020B0604030504040204" pitchFamily="34" charset="0"/>
              <a:cs typeface="Tahoma" panose="020B0604030504040204" pitchFamily="34" charset="0"/>
            </a:endParaRPr>
          </a:p>
          <a:p>
            <a:endParaRPr lang="tr-TR" sz="2400" b="1" dirty="0">
              <a:solidFill>
                <a:srgbClr val="444444"/>
              </a:solidFill>
              <a:latin typeface="Tahoma" panose="020B0604030504040204" pitchFamily="34" charset="0"/>
              <a:ea typeface="Tahoma" panose="020B0604030504040204" pitchFamily="34" charset="0"/>
              <a:cs typeface="Tahoma" panose="020B0604030504040204" pitchFamily="34" charset="0"/>
            </a:endParaRPr>
          </a:p>
          <a:p>
            <a:endParaRPr lang="tr-TR" sz="2400" b="1" dirty="0">
              <a:solidFill>
                <a:srgbClr val="444444"/>
              </a:solidFill>
              <a:latin typeface="Tahoma" panose="020B0604030504040204" pitchFamily="34" charset="0"/>
              <a:ea typeface="Tahoma" panose="020B0604030504040204" pitchFamily="34" charset="0"/>
              <a:cs typeface="Tahoma" panose="020B0604030504040204" pitchFamily="34" charset="0"/>
            </a:endParaRP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154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503" y="863599"/>
            <a:ext cx="8898341" cy="5482609"/>
          </a:xfrm>
          <a:prstGeom prst="rect">
            <a:avLst/>
          </a:prstGeom>
        </p:spPr>
      </p:pic>
      <p:sp>
        <p:nvSpPr>
          <p:cNvPr id="3" name="TextBox 2"/>
          <p:cNvSpPr txBox="1"/>
          <p:nvPr/>
        </p:nvSpPr>
        <p:spPr>
          <a:xfrm>
            <a:off x="2383970" y="5355770"/>
            <a:ext cx="1175657" cy="400110"/>
          </a:xfrm>
          <a:prstGeom prst="rect">
            <a:avLst/>
          </a:prstGeom>
          <a:noFill/>
        </p:spPr>
        <p:txBody>
          <a:bodyPr wrap="square" rtlCol="0">
            <a:spAutoFit/>
          </a:bodyPr>
          <a:lstStyle/>
          <a:p>
            <a:r>
              <a:rPr lang="en-US" sz="2000" b="1" dirty="0"/>
              <a:t>Karma</a:t>
            </a:r>
          </a:p>
        </p:txBody>
      </p:sp>
    </p:spTree>
    <p:extLst>
      <p:ext uri="{BB962C8B-B14F-4D97-AF65-F5344CB8AC3E}">
        <p14:creationId xmlns:p14="http://schemas.microsoft.com/office/powerpoint/2010/main" val="208436302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37" y="482600"/>
            <a:ext cx="9348717" cy="5892800"/>
          </a:xfrm>
          <a:prstGeom prst="rect">
            <a:avLst/>
          </a:prstGeom>
        </p:spPr>
      </p:pic>
    </p:spTree>
    <p:extLst>
      <p:ext uri="{BB962C8B-B14F-4D97-AF65-F5344CB8AC3E}">
        <p14:creationId xmlns:p14="http://schemas.microsoft.com/office/powerpoint/2010/main" val="16223035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593" y="647700"/>
            <a:ext cx="9294125" cy="5549900"/>
          </a:xfrm>
          <a:prstGeom prst="rect">
            <a:avLst/>
          </a:prstGeom>
        </p:spPr>
      </p:pic>
    </p:spTree>
    <p:extLst>
      <p:ext uri="{BB962C8B-B14F-4D97-AF65-F5344CB8AC3E}">
        <p14:creationId xmlns:p14="http://schemas.microsoft.com/office/powerpoint/2010/main" val="374558534"/>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469" y="558800"/>
            <a:ext cx="9635319" cy="5740400"/>
          </a:xfrm>
          <a:prstGeom prst="rect">
            <a:avLst/>
          </a:prstGeom>
        </p:spPr>
      </p:pic>
    </p:spTree>
    <p:extLst>
      <p:ext uri="{BB962C8B-B14F-4D97-AF65-F5344CB8AC3E}">
        <p14:creationId xmlns:p14="http://schemas.microsoft.com/office/powerpoint/2010/main" val="187933823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593" y="723900"/>
            <a:ext cx="9635319" cy="5649604"/>
          </a:xfrm>
          <a:prstGeom prst="rect">
            <a:avLst/>
          </a:prstGeom>
        </p:spPr>
      </p:pic>
    </p:spTree>
    <p:extLst>
      <p:ext uri="{BB962C8B-B14F-4D97-AF65-F5344CB8AC3E}">
        <p14:creationId xmlns:p14="http://schemas.microsoft.com/office/powerpoint/2010/main" val="158456135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287" y="457200"/>
            <a:ext cx="10249468" cy="5930900"/>
          </a:xfrm>
          <a:prstGeom prst="rect">
            <a:avLst/>
          </a:prstGeom>
        </p:spPr>
      </p:pic>
    </p:spTree>
    <p:extLst>
      <p:ext uri="{BB962C8B-B14F-4D97-AF65-F5344CB8AC3E}">
        <p14:creationId xmlns:p14="http://schemas.microsoft.com/office/powerpoint/2010/main" val="776024548"/>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355" y="558800"/>
            <a:ext cx="9635320" cy="5727700"/>
          </a:xfrm>
          <a:prstGeom prst="rect">
            <a:avLst/>
          </a:prstGeom>
        </p:spPr>
      </p:pic>
    </p:spTree>
    <p:extLst>
      <p:ext uri="{BB962C8B-B14F-4D97-AF65-F5344CB8AC3E}">
        <p14:creationId xmlns:p14="http://schemas.microsoft.com/office/powerpoint/2010/main" val="193421693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525" y="609600"/>
            <a:ext cx="9867332" cy="5638800"/>
          </a:xfrm>
          <a:prstGeom prst="rect">
            <a:avLst/>
          </a:prstGeom>
        </p:spPr>
      </p:pic>
    </p:spTree>
    <p:extLst>
      <p:ext uri="{BB962C8B-B14F-4D97-AF65-F5344CB8AC3E}">
        <p14:creationId xmlns:p14="http://schemas.microsoft.com/office/powerpoint/2010/main" val="2042999460"/>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833" y="596900"/>
            <a:ext cx="9253182" cy="5664200"/>
          </a:xfrm>
          <a:prstGeom prst="rect">
            <a:avLst/>
          </a:prstGeom>
        </p:spPr>
      </p:pic>
      <p:sp>
        <p:nvSpPr>
          <p:cNvPr id="3" name="TextBox 2"/>
          <p:cNvSpPr txBox="1"/>
          <p:nvPr/>
        </p:nvSpPr>
        <p:spPr>
          <a:xfrm>
            <a:off x="2116667" y="6061045"/>
            <a:ext cx="7416800" cy="400110"/>
          </a:xfrm>
          <a:prstGeom prst="rect">
            <a:avLst/>
          </a:prstGeom>
          <a:noFill/>
        </p:spPr>
        <p:txBody>
          <a:bodyPr wrap="square" rtlCol="0">
            <a:spAutoFit/>
          </a:bodyPr>
          <a:lstStyle/>
          <a:p>
            <a:pPr algn="just"/>
            <a:r>
              <a:rPr lang="en-US" sz="2000" dirty="0"/>
              <a:t>The price increased 20.63%</a:t>
            </a:r>
            <a:r>
              <a:rPr lang="tr-TR" sz="2000" dirty="0"/>
              <a:t> </a:t>
            </a:r>
            <a:r>
              <a:rPr lang="en-US" sz="2000" dirty="0"/>
              <a:t> in</a:t>
            </a:r>
            <a:r>
              <a:rPr lang="tr-TR" sz="2000" dirty="0"/>
              <a:t> </a:t>
            </a:r>
            <a:r>
              <a:rPr lang="en-US" sz="2000" dirty="0"/>
              <a:t>one</a:t>
            </a:r>
            <a:r>
              <a:rPr lang="tr-TR" sz="2000" dirty="0"/>
              <a:t> </a:t>
            </a:r>
            <a:r>
              <a:rPr lang="en-US" sz="2000" dirty="0"/>
              <a:t>year</a:t>
            </a:r>
          </a:p>
        </p:txBody>
      </p:sp>
    </p:spTree>
    <p:extLst>
      <p:ext uri="{BB962C8B-B14F-4D97-AF65-F5344CB8AC3E}">
        <p14:creationId xmlns:p14="http://schemas.microsoft.com/office/powerpoint/2010/main" val="3667228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412" y="419100"/>
            <a:ext cx="9730854" cy="6019800"/>
          </a:xfrm>
          <a:prstGeom prst="rect">
            <a:avLst/>
          </a:prstGeom>
        </p:spPr>
      </p:pic>
      <p:cxnSp>
        <p:nvCxnSpPr>
          <p:cNvPr id="4" name="Straight Arrow Connector 3"/>
          <p:cNvCxnSpPr/>
          <p:nvPr/>
        </p:nvCxnSpPr>
        <p:spPr>
          <a:xfrm flipH="1">
            <a:off x="4634999" y="4139293"/>
            <a:ext cx="1409700" cy="10033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4487836" y="4516665"/>
            <a:ext cx="1409700" cy="10033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562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355" y="520700"/>
            <a:ext cx="9867332" cy="5803900"/>
          </a:xfrm>
          <a:prstGeom prst="rect">
            <a:avLst/>
          </a:prstGeom>
        </p:spPr>
      </p:pic>
    </p:spTree>
    <p:extLst>
      <p:ext uri="{BB962C8B-B14F-4D97-AF65-F5344CB8AC3E}">
        <p14:creationId xmlns:p14="http://schemas.microsoft.com/office/powerpoint/2010/main" val="1710328792"/>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82" y="647700"/>
            <a:ext cx="9498842" cy="5562600"/>
          </a:xfrm>
          <a:prstGeom prst="rect">
            <a:avLst/>
          </a:prstGeom>
        </p:spPr>
      </p:pic>
    </p:spTree>
    <p:extLst>
      <p:ext uri="{BB962C8B-B14F-4D97-AF65-F5344CB8AC3E}">
        <p14:creationId xmlns:p14="http://schemas.microsoft.com/office/powerpoint/2010/main" val="1019894785"/>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51" y="520700"/>
            <a:ext cx="9921923" cy="5803900"/>
          </a:xfrm>
          <a:prstGeom prst="rect">
            <a:avLst/>
          </a:prstGeom>
        </p:spPr>
      </p:pic>
    </p:spTree>
    <p:extLst>
      <p:ext uri="{BB962C8B-B14F-4D97-AF65-F5344CB8AC3E}">
        <p14:creationId xmlns:p14="http://schemas.microsoft.com/office/powerpoint/2010/main" val="157181141"/>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423" y="838200"/>
            <a:ext cx="9212239" cy="5181600"/>
          </a:xfrm>
          <a:prstGeom prst="rect">
            <a:avLst/>
          </a:prstGeom>
        </p:spPr>
      </p:pic>
    </p:spTree>
    <p:extLst>
      <p:ext uri="{BB962C8B-B14F-4D97-AF65-F5344CB8AC3E}">
        <p14:creationId xmlns:p14="http://schemas.microsoft.com/office/powerpoint/2010/main" val="1980878763"/>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651" y="952500"/>
            <a:ext cx="9184943" cy="4940300"/>
          </a:xfrm>
          <a:prstGeom prst="rect">
            <a:avLst/>
          </a:prstGeom>
        </p:spPr>
      </p:pic>
    </p:spTree>
    <p:extLst>
      <p:ext uri="{BB962C8B-B14F-4D97-AF65-F5344CB8AC3E}">
        <p14:creationId xmlns:p14="http://schemas.microsoft.com/office/powerpoint/2010/main" val="1340246391"/>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190" y="549729"/>
            <a:ext cx="9676263" cy="5549900"/>
          </a:xfrm>
          <a:prstGeom prst="rect">
            <a:avLst/>
          </a:prstGeom>
        </p:spPr>
      </p:pic>
    </p:spTree>
    <p:extLst>
      <p:ext uri="{BB962C8B-B14F-4D97-AF65-F5344CB8AC3E}">
        <p14:creationId xmlns:p14="http://schemas.microsoft.com/office/powerpoint/2010/main" val="110346950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35" y="300251"/>
            <a:ext cx="10331355" cy="6455391"/>
          </a:xfrm>
          <a:prstGeom prst="rect">
            <a:avLst/>
          </a:prstGeom>
        </p:spPr>
      </p:pic>
    </p:spTree>
    <p:extLst>
      <p:ext uri="{BB962C8B-B14F-4D97-AF65-F5344CB8AC3E}">
        <p14:creationId xmlns:p14="http://schemas.microsoft.com/office/powerpoint/2010/main" val="352773663"/>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696" y="406400"/>
            <a:ext cx="9662614" cy="6045200"/>
          </a:xfrm>
          <a:prstGeom prst="rect">
            <a:avLst/>
          </a:prstGeom>
        </p:spPr>
      </p:pic>
    </p:spTree>
    <p:extLst>
      <p:ext uri="{BB962C8B-B14F-4D97-AF65-F5344CB8AC3E}">
        <p14:creationId xmlns:p14="http://schemas.microsoft.com/office/powerpoint/2010/main" val="119246081"/>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003" y="1016000"/>
            <a:ext cx="9526137" cy="4813300"/>
          </a:xfrm>
          <a:prstGeom prst="rect">
            <a:avLst/>
          </a:prstGeom>
        </p:spPr>
      </p:pic>
    </p:spTree>
    <p:extLst>
      <p:ext uri="{BB962C8B-B14F-4D97-AF65-F5344CB8AC3E}">
        <p14:creationId xmlns:p14="http://schemas.microsoft.com/office/powerpoint/2010/main" val="1144546004"/>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EEFAA60-DA44-2DE8-6522-17CBEA57F8E2}"/>
              </a:ext>
            </a:extLst>
          </p:cNvPr>
          <p:cNvPicPr>
            <a:picLocks noChangeAspect="1"/>
          </p:cNvPicPr>
          <p:nvPr/>
        </p:nvPicPr>
        <p:blipFill>
          <a:blip r:embed="rId2"/>
          <a:stretch>
            <a:fillRect/>
          </a:stretch>
        </p:blipFill>
        <p:spPr>
          <a:xfrm>
            <a:off x="1242682" y="1862666"/>
            <a:ext cx="10039350" cy="2438400"/>
          </a:xfrm>
          <a:prstGeom prst="rect">
            <a:avLst/>
          </a:prstGeom>
        </p:spPr>
      </p:pic>
    </p:spTree>
    <p:extLst>
      <p:ext uri="{BB962C8B-B14F-4D97-AF65-F5344CB8AC3E}">
        <p14:creationId xmlns:p14="http://schemas.microsoft.com/office/powerpoint/2010/main" val="3523521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845" y="1104900"/>
            <a:ext cx="9075761" cy="4635500"/>
          </a:xfrm>
          <a:prstGeom prst="rect">
            <a:avLst/>
          </a:prstGeom>
        </p:spPr>
      </p:pic>
    </p:spTree>
    <p:extLst>
      <p:ext uri="{BB962C8B-B14F-4D97-AF65-F5344CB8AC3E}">
        <p14:creationId xmlns:p14="http://schemas.microsoft.com/office/powerpoint/2010/main" val="976031382"/>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423" y="723900"/>
            <a:ext cx="9444251" cy="5397500"/>
          </a:xfrm>
          <a:prstGeom prst="rect">
            <a:avLst/>
          </a:prstGeom>
        </p:spPr>
      </p:pic>
    </p:spTree>
    <p:extLst>
      <p:ext uri="{BB962C8B-B14F-4D97-AF65-F5344CB8AC3E}">
        <p14:creationId xmlns:p14="http://schemas.microsoft.com/office/powerpoint/2010/main" val="2048811778"/>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3953" y="2674961"/>
            <a:ext cx="552734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800" dirty="0"/>
              <a:t>Productivity Indexes</a:t>
            </a:r>
          </a:p>
        </p:txBody>
      </p:sp>
    </p:spTree>
    <p:extLst>
      <p:ext uri="{BB962C8B-B14F-4D97-AF65-F5344CB8AC3E}">
        <p14:creationId xmlns:p14="http://schemas.microsoft.com/office/powerpoint/2010/main" val="314816295"/>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A8F5640-884F-A74D-B06C-878F4DA46D07}" type="slidenum">
              <a:rPr lang="en-US" altLang="en-US"/>
              <a:pPr>
                <a:defRPr/>
              </a:pPr>
              <a:t>36</a:t>
            </a:fld>
            <a:endParaRPr lang="en-US" altLang="en-US"/>
          </a:p>
        </p:txBody>
      </p:sp>
      <p:sp>
        <p:nvSpPr>
          <p:cNvPr id="6146" name="Rectangle 2"/>
          <p:cNvSpPr>
            <a:spLocks noGrp="1" noChangeArrowheads="1"/>
          </p:cNvSpPr>
          <p:nvPr>
            <p:ph type="body" idx="1"/>
          </p:nvPr>
        </p:nvSpPr>
        <p:spPr>
          <a:xfrm>
            <a:off x="1108365" y="1714500"/>
            <a:ext cx="10474036" cy="2857500"/>
          </a:xfrm>
        </p:spPr>
        <p:txBody>
          <a:bodyPr vert="horz" lIns="92075" tIns="46038" rIns="92075" bIns="46038" rtlCol="0">
            <a:normAutofit/>
          </a:bodyPr>
          <a:lstStyle/>
          <a:p>
            <a:pPr>
              <a:spcBef>
                <a:spcPct val="0"/>
              </a:spcBef>
              <a:buClrTx/>
              <a:buSzTx/>
              <a:buFontTx/>
              <a:buChar char="•"/>
              <a:defRPr/>
            </a:pPr>
            <a:r>
              <a:rPr lang="en-US" altLang="en-US" dirty="0">
                <a:latin typeface="Tahoma" panose="020B0604030504040204" pitchFamily="34" charset="0"/>
                <a:ea typeface="Tahoma" panose="020B0604030504040204" pitchFamily="34" charset="0"/>
                <a:cs typeface="Tahoma" panose="020B0604030504040204" pitchFamily="34" charset="0"/>
              </a:rPr>
              <a:t>Productivity is one measure of the effective use of resources within an organization, industry, or nation.  </a:t>
            </a:r>
          </a:p>
          <a:p>
            <a:pPr>
              <a:spcBef>
                <a:spcPct val="0"/>
              </a:spcBef>
              <a:buClrTx/>
              <a:buSzTx/>
              <a:buFontTx/>
              <a:buChar char="•"/>
              <a:defRPr/>
            </a:pPr>
            <a:endParaRPr lang="en-US" altLang="en-US" dirty="0">
              <a:latin typeface="Tahoma" panose="020B0604030504040204" pitchFamily="34" charset="0"/>
              <a:ea typeface="Tahoma" panose="020B0604030504040204" pitchFamily="34" charset="0"/>
              <a:cs typeface="Tahoma" panose="020B0604030504040204" pitchFamily="34" charset="0"/>
            </a:endParaRPr>
          </a:p>
          <a:p>
            <a:pPr>
              <a:spcBef>
                <a:spcPct val="0"/>
              </a:spcBef>
              <a:buClrTx/>
              <a:buSzTx/>
              <a:buFontTx/>
              <a:buChar char="•"/>
              <a:defRPr/>
            </a:pPr>
            <a:r>
              <a:rPr lang="en-US" altLang="en-US" dirty="0">
                <a:latin typeface="Tahoma" panose="020B0604030504040204" pitchFamily="34" charset="0"/>
                <a:ea typeface="Tahoma" panose="020B0604030504040204" pitchFamily="34" charset="0"/>
                <a:cs typeface="Tahoma" panose="020B0604030504040204" pitchFamily="34" charset="0"/>
              </a:rPr>
              <a:t>The classical productivity definition measures outputs relative to the inputs needed to produce them.  That is, productivity is defined as the number of output units per unit of input</a:t>
            </a:r>
          </a:p>
          <a:p>
            <a:pPr>
              <a:defRPr/>
            </a:pPr>
            <a:endParaRPr lang="en-US" altLang="en-US" sz="2000" dirty="0"/>
          </a:p>
        </p:txBody>
      </p:sp>
      <p:sp>
        <p:nvSpPr>
          <p:cNvPr id="6156" name="Text Box 12"/>
          <p:cNvSpPr txBox="1">
            <a:spLocks noChangeArrowheads="1"/>
          </p:cNvSpPr>
          <p:nvPr/>
        </p:nvSpPr>
        <p:spPr bwMode="auto">
          <a:xfrm>
            <a:off x="1558926" y="457201"/>
            <a:ext cx="74226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en-US" sz="3200">
                <a:solidFill>
                  <a:schemeClr val="hlink"/>
                </a:solidFill>
              </a:rPr>
              <a:t>Productivity Definitions and Measurements</a:t>
            </a:r>
          </a:p>
        </p:txBody>
      </p:sp>
      <p:sp>
        <p:nvSpPr>
          <p:cNvPr id="6160" name="Rectangle 16"/>
          <p:cNvSpPr>
            <a:spLocks noChangeArrowheads="1"/>
          </p:cNvSpPr>
          <p:nvPr/>
        </p:nvSpPr>
        <p:spPr bwMode="auto">
          <a:xfrm>
            <a:off x="1524001"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graphicFrame>
        <p:nvGraphicFramePr>
          <p:cNvPr id="10247" name="Object 15"/>
          <p:cNvGraphicFramePr>
            <a:graphicFrameLocks noChangeAspect="1"/>
          </p:cNvGraphicFramePr>
          <p:nvPr/>
        </p:nvGraphicFramePr>
        <p:xfrm>
          <a:off x="3784600" y="4778375"/>
          <a:ext cx="2997200" cy="928688"/>
        </p:xfrm>
        <a:graphic>
          <a:graphicData uri="http://schemas.openxmlformats.org/presentationml/2006/ole">
            <mc:AlternateContent xmlns:mc="http://schemas.openxmlformats.org/markup-compatibility/2006">
              <mc:Choice xmlns:v="urn:schemas-microsoft-com:vml" Requires="v">
                <p:oleObj name="Equation" r:id="rId2" imgW="1307532" imgH="406224" progId="Equation.3">
                  <p:embed/>
                </p:oleObj>
              </mc:Choice>
              <mc:Fallback>
                <p:oleObj name="Equation" r:id="rId2" imgW="1307532" imgH="406224"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00" y="4778375"/>
                        <a:ext cx="29972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800055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checkerboard(across)">
                                      <p:cBhvr>
                                        <p:cTn id="7" dur="500"/>
                                        <p:tgtEl>
                                          <p:spTgt spid="6146">
                                            <p:txEl>
                                              <p:pRg st="0" end="0"/>
                                            </p:txEl>
                                          </p:spTgt>
                                        </p:tgtEl>
                                      </p:cBhvr>
                                    </p:animEffect>
                                  </p:childTnLst>
                                  <p:subTnLst>
                                    <p:animClr clrSpc="rgb" dir="cw">
                                      <p:cBhvr override="childStyle">
                                        <p:cTn dur="1" fill="hold" display="0" masterRel="nextClick" afterEffect="1"/>
                                        <p:tgtEl>
                                          <p:spTgt spid="6146">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6">
                                            <p:txEl>
                                              <p:pRg st="2" end="2"/>
                                            </p:txEl>
                                          </p:spTgt>
                                        </p:tgtEl>
                                        <p:attrNameLst>
                                          <p:attrName>style.visibility</p:attrName>
                                        </p:attrNameLst>
                                      </p:cBhvr>
                                      <p:to>
                                        <p:strVal val="visible"/>
                                      </p:to>
                                    </p:set>
                                    <p:animEffect transition="in" filter="checkerboard(across)">
                                      <p:cBhvr>
                                        <p:cTn id="12" dur="500"/>
                                        <p:tgtEl>
                                          <p:spTgt spid="6146">
                                            <p:txEl>
                                              <p:pRg st="2" end="2"/>
                                            </p:txEl>
                                          </p:spTgt>
                                        </p:tgtEl>
                                      </p:cBhvr>
                                    </p:animEffect>
                                  </p:childTnLst>
                                  <p:subTnLst>
                                    <p:animClr clrSpc="rgb" dir="cw">
                                      <p:cBhvr override="childStyle">
                                        <p:cTn dur="1" fill="hold" display="0" masterRel="nextClick" afterEffect="1"/>
                                        <p:tgtEl>
                                          <p:spTgt spid="6146">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A8F5640-884F-A74D-B06C-878F4DA46D07}" type="slidenum">
              <a:rPr lang="en-US" altLang="en-US"/>
              <a:pPr>
                <a:defRPr/>
              </a:pPr>
              <a:t>37</a:t>
            </a:fld>
            <a:endParaRPr lang="en-US" altLang="en-US"/>
          </a:p>
        </p:txBody>
      </p:sp>
      <p:sp>
        <p:nvSpPr>
          <p:cNvPr id="6146" name="Rectangle 2"/>
          <p:cNvSpPr>
            <a:spLocks noGrp="1" noChangeArrowheads="1"/>
          </p:cNvSpPr>
          <p:nvPr>
            <p:ph type="body" idx="1"/>
          </p:nvPr>
        </p:nvSpPr>
        <p:spPr>
          <a:xfrm>
            <a:off x="728133" y="1714500"/>
            <a:ext cx="10625667" cy="2857500"/>
          </a:xfrm>
        </p:spPr>
        <p:txBody>
          <a:bodyPr vert="horz" lIns="92075" tIns="46038" rIns="92075" bIns="46038" rtlCol="0">
            <a:normAutofit/>
          </a:bodyPr>
          <a:lstStyle/>
          <a:p>
            <a:pPr algn="just">
              <a:spcBef>
                <a:spcPct val="0"/>
              </a:spcBef>
              <a:buClrTx/>
              <a:buSzTx/>
              <a:buFontTx/>
              <a:buChar char="•"/>
              <a:defRPr/>
            </a:pPr>
            <a:r>
              <a:rPr lang="en-US" altLang="en-US" sz="2400" dirty="0">
                <a:latin typeface="Tahoma" panose="020B0604030504040204" pitchFamily="34" charset="0"/>
                <a:ea typeface="Tahoma" panose="020B0604030504040204" pitchFamily="34" charset="0"/>
                <a:cs typeface="Tahoma" panose="020B0604030504040204" pitchFamily="34" charset="0"/>
              </a:rPr>
              <a:t>Productivity is one measure of the effective use of resources within an organization, industry, or nation.  </a:t>
            </a:r>
          </a:p>
          <a:p>
            <a:pPr algn="just">
              <a:spcBef>
                <a:spcPct val="0"/>
              </a:spcBef>
              <a:buClrTx/>
              <a:buSzTx/>
              <a:buFontTx/>
              <a:buChar char="•"/>
              <a:defRPr/>
            </a:pP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just">
              <a:spcBef>
                <a:spcPct val="0"/>
              </a:spcBef>
              <a:buClrTx/>
              <a:buSzTx/>
              <a:buFontTx/>
              <a:buChar char="•"/>
              <a:defRPr/>
            </a:pPr>
            <a:r>
              <a:rPr lang="en-US" altLang="en-US" sz="2400" dirty="0">
                <a:latin typeface="Tahoma" panose="020B0604030504040204" pitchFamily="34" charset="0"/>
                <a:ea typeface="Tahoma" panose="020B0604030504040204" pitchFamily="34" charset="0"/>
                <a:cs typeface="Tahoma" panose="020B0604030504040204" pitchFamily="34" charset="0"/>
              </a:rPr>
              <a:t>The classical productivity definition measures outputs relative to the inputs needed to produce them.  That is, productivity is defined as the number of output units per unit of input</a:t>
            </a:r>
          </a:p>
          <a:p>
            <a:pPr>
              <a:defRPr/>
            </a:pPr>
            <a:endParaRPr lang="en-US" altLang="en-US" sz="2000" dirty="0"/>
          </a:p>
        </p:txBody>
      </p:sp>
      <p:sp>
        <p:nvSpPr>
          <p:cNvPr id="6156" name="Text Box 12"/>
          <p:cNvSpPr txBox="1">
            <a:spLocks noChangeArrowheads="1"/>
          </p:cNvSpPr>
          <p:nvPr/>
        </p:nvSpPr>
        <p:spPr bwMode="auto">
          <a:xfrm>
            <a:off x="1558926" y="457201"/>
            <a:ext cx="74226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en-US" sz="3200">
                <a:solidFill>
                  <a:schemeClr val="hlink"/>
                </a:solidFill>
              </a:rPr>
              <a:t>Productivity Definitions and Measurements</a:t>
            </a:r>
          </a:p>
        </p:txBody>
      </p:sp>
      <p:sp>
        <p:nvSpPr>
          <p:cNvPr id="6160" name="Rectangle 16"/>
          <p:cNvSpPr>
            <a:spLocks noChangeArrowheads="1"/>
          </p:cNvSpPr>
          <p:nvPr/>
        </p:nvSpPr>
        <p:spPr bwMode="auto">
          <a:xfrm>
            <a:off x="1524001"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graphicFrame>
        <p:nvGraphicFramePr>
          <p:cNvPr id="10247" name="Object 15"/>
          <p:cNvGraphicFramePr>
            <a:graphicFrameLocks noChangeAspect="1"/>
          </p:cNvGraphicFramePr>
          <p:nvPr/>
        </p:nvGraphicFramePr>
        <p:xfrm>
          <a:off x="3784600" y="4778375"/>
          <a:ext cx="2997200" cy="928688"/>
        </p:xfrm>
        <a:graphic>
          <a:graphicData uri="http://schemas.openxmlformats.org/presentationml/2006/ole">
            <mc:AlternateContent xmlns:mc="http://schemas.openxmlformats.org/markup-compatibility/2006">
              <mc:Choice xmlns:v="urn:schemas-microsoft-com:vml" Requires="v">
                <p:oleObj name="Equation" r:id="rId2" imgW="1307532" imgH="406224" progId="Equation.3">
                  <p:embed/>
                </p:oleObj>
              </mc:Choice>
              <mc:Fallback>
                <p:oleObj name="Equation" r:id="rId2" imgW="1307532" imgH="406224"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00" y="4778375"/>
                        <a:ext cx="29972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4505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checkerboard(across)">
                                      <p:cBhvr>
                                        <p:cTn id="7" dur="500"/>
                                        <p:tgtEl>
                                          <p:spTgt spid="6146">
                                            <p:txEl>
                                              <p:pRg st="0" end="0"/>
                                            </p:txEl>
                                          </p:spTgt>
                                        </p:tgtEl>
                                      </p:cBhvr>
                                    </p:animEffect>
                                  </p:childTnLst>
                                  <p:subTnLst>
                                    <p:animClr clrSpc="rgb" dir="cw">
                                      <p:cBhvr override="childStyle">
                                        <p:cTn dur="1" fill="hold" display="0" masterRel="nextClick" afterEffect="1"/>
                                        <p:tgtEl>
                                          <p:spTgt spid="6146">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6">
                                            <p:txEl>
                                              <p:pRg st="2" end="2"/>
                                            </p:txEl>
                                          </p:spTgt>
                                        </p:tgtEl>
                                        <p:attrNameLst>
                                          <p:attrName>style.visibility</p:attrName>
                                        </p:attrNameLst>
                                      </p:cBhvr>
                                      <p:to>
                                        <p:strVal val="visible"/>
                                      </p:to>
                                    </p:set>
                                    <p:animEffect transition="in" filter="checkerboard(across)">
                                      <p:cBhvr>
                                        <p:cTn id="12" dur="500"/>
                                        <p:tgtEl>
                                          <p:spTgt spid="6146">
                                            <p:txEl>
                                              <p:pRg st="2" end="2"/>
                                            </p:txEl>
                                          </p:spTgt>
                                        </p:tgtEl>
                                      </p:cBhvr>
                                    </p:animEffect>
                                  </p:childTnLst>
                                  <p:subTnLst>
                                    <p:animClr clrSpc="rgb" dir="cw">
                                      <p:cBhvr override="childStyle">
                                        <p:cTn dur="1" fill="hold" display="0" masterRel="nextClick" afterEffect="1"/>
                                        <p:tgtEl>
                                          <p:spTgt spid="6146">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39F67E7B-B6C6-0449-8ED1-CF8B75A4D79C}" type="slidenum">
              <a:rPr lang="en-US" altLang="en-US"/>
              <a:pPr>
                <a:defRPr/>
              </a:pPr>
              <a:t>38</a:t>
            </a:fld>
            <a:endParaRPr lang="en-US" altLang="en-US"/>
          </a:p>
        </p:txBody>
      </p:sp>
      <p:sp>
        <p:nvSpPr>
          <p:cNvPr id="153602" name="Rectangle 2"/>
          <p:cNvSpPr>
            <a:spLocks noGrp="1" noChangeArrowheads="1"/>
          </p:cNvSpPr>
          <p:nvPr>
            <p:ph type="body" idx="1"/>
          </p:nvPr>
        </p:nvSpPr>
        <p:spPr>
          <a:xfrm>
            <a:off x="558800" y="1595980"/>
            <a:ext cx="11379200" cy="2877608"/>
          </a:xfrm>
        </p:spPr>
        <p:txBody>
          <a:bodyPr vert="horz" lIns="92075" tIns="46038" rIns="92075" bIns="46038" rtlCol="0">
            <a:normAutofit/>
          </a:bodyPr>
          <a:lstStyle/>
          <a:p>
            <a:pPr algn="just">
              <a:spcBef>
                <a:spcPct val="0"/>
              </a:spcBef>
              <a:buClrTx/>
              <a:buSzTx/>
              <a:buFontTx/>
              <a:buChar char="•"/>
              <a:defRPr/>
            </a:pPr>
            <a:r>
              <a:rPr lang="en-US" altLang="en-US" sz="2400" dirty="0">
                <a:latin typeface="Tahoma" panose="020B0604030504040204" pitchFamily="34" charset="0"/>
                <a:ea typeface="Tahoma" panose="020B0604030504040204" pitchFamily="34" charset="0"/>
                <a:cs typeface="Tahoma" panose="020B0604030504040204" pitchFamily="34" charset="0"/>
              </a:rPr>
              <a:t>Sometimes, an inverse calculation is used that measures inputs per unit of output.  Care must be taken to interpret this inverse calculation appropriately; the greater the number of units of input per unit of output, the lower the productivity. </a:t>
            </a:r>
          </a:p>
          <a:p>
            <a:pPr algn="just">
              <a:spcBef>
                <a:spcPct val="0"/>
              </a:spcBef>
              <a:buClrTx/>
              <a:buSzTx/>
              <a:buFontTx/>
              <a:buChar char="•"/>
              <a:defRPr/>
            </a:pP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just">
              <a:spcBef>
                <a:spcPct val="0"/>
              </a:spcBef>
              <a:buClrTx/>
              <a:buSzTx/>
              <a:buFontTx/>
              <a:buChar char="•"/>
              <a:defRPr/>
            </a:pPr>
            <a:r>
              <a:rPr lang="en-US" altLang="en-US" sz="2400" dirty="0">
                <a:latin typeface="Tahoma" panose="020B0604030504040204" pitchFamily="34" charset="0"/>
                <a:ea typeface="Tahoma" panose="020B0604030504040204" pitchFamily="34" charset="0"/>
                <a:cs typeface="Tahoma" panose="020B0604030504040204" pitchFamily="34" charset="0"/>
              </a:rPr>
              <a:t>For example, traditionally productivity in hospital nursing units has been measured by hours per patient day (HPPD).  That requires an inversion of the typical calculations: meaning total hours are divided by total patient days.</a:t>
            </a:r>
            <a:endParaRPr lang="en-US" altLang="en-US" sz="2000" dirty="0"/>
          </a:p>
        </p:txBody>
      </p:sp>
      <p:sp>
        <p:nvSpPr>
          <p:cNvPr id="153603" name="Text Box 3"/>
          <p:cNvSpPr txBox="1">
            <a:spLocks noChangeArrowheads="1"/>
          </p:cNvSpPr>
          <p:nvPr/>
        </p:nvSpPr>
        <p:spPr bwMode="auto">
          <a:xfrm>
            <a:off x="1889395" y="584776"/>
            <a:ext cx="74226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en-US" sz="3200" dirty="0">
                <a:solidFill>
                  <a:schemeClr val="hlink"/>
                </a:solidFill>
              </a:rPr>
              <a:t>Productivity Definitions and Measurements</a:t>
            </a:r>
          </a:p>
        </p:txBody>
      </p:sp>
      <p:sp>
        <p:nvSpPr>
          <p:cNvPr id="153604" name="Rectangle 4"/>
          <p:cNvSpPr>
            <a:spLocks noChangeArrowheads="1"/>
          </p:cNvSpPr>
          <p:nvPr/>
        </p:nvSpPr>
        <p:spPr bwMode="auto">
          <a:xfrm>
            <a:off x="1524001"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sp>
        <p:nvSpPr>
          <p:cNvPr id="153607" name="Rectangle 7"/>
          <p:cNvSpPr>
            <a:spLocks noChangeArrowheads="1"/>
          </p:cNvSpPr>
          <p:nvPr/>
        </p:nvSpPr>
        <p:spPr bwMode="auto">
          <a:xfrm>
            <a:off x="1524001"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sp>
        <p:nvSpPr>
          <p:cNvPr id="153609" name="Rectangle 9"/>
          <p:cNvSpPr>
            <a:spLocks noChangeArrowheads="1"/>
          </p:cNvSpPr>
          <p:nvPr/>
        </p:nvSpPr>
        <p:spPr bwMode="auto">
          <a:xfrm>
            <a:off x="1524001"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graphicFrame>
        <p:nvGraphicFramePr>
          <p:cNvPr id="11273" name="Object 8"/>
          <p:cNvGraphicFramePr>
            <a:graphicFrameLocks noChangeAspect="1"/>
          </p:cNvGraphicFramePr>
          <p:nvPr/>
        </p:nvGraphicFramePr>
        <p:xfrm>
          <a:off x="4038600" y="5105401"/>
          <a:ext cx="3124200" cy="919163"/>
        </p:xfrm>
        <a:graphic>
          <a:graphicData uri="http://schemas.openxmlformats.org/presentationml/2006/ole">
            <mc:AlternateContent xmlns:mc="http://schemas.openxmlformats.org/markup-compatibility/2006">
              <mc:Choice xmlns:v="urn:schemas-microsoft-com:vml" Requires="v">
                <p:oleObj name="Equation" r:id="rId2" imgW="1459866" imgH="431613" progId="Equation.3">
                  <p:embed/>
                </p:oleObj>
              </mc:Choice>
              <mc:Fallback>
                <p:oleObj name="Equation" r:id="rId2" imgW="1459866" imgH="431613"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105401"/>
                        <a:ext cx="31242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355505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02">
                                            <p:txEl>
                                              <p:pRg st="0" end="0"/>
                                            </p:txEl>
                                          </p:spTgt>
                                        </p:tgtEl>
                                        <p:attrNameLst>
                                          <p:attrName>style.visibility</p:attrName>
                                        </p:attrNameLst>
                                      </p:cBhvr>
                                      <p:to>
                                        <p:strVal val="visible"/>
                                      </p:to>
                                    </p:set>
                                    <p:animEffect transition="in" filter="checkerboard(across)">
                                      <p:cBhvr>
                                        <p:cTn id="7" dur="500"/>
                                        <p:tgtEl>
                                          <p:spTgt spid="153602">
                                            <p:txEl>
                                              <p:pRg st="0" end="0"/>
                                            </p:txEl>
                                          </p:spTgt>
                                        </p:tgtEl>
                                      </p:cBhvr>
                                    </p:animEffect>
                                  </p:childTnLst>
                                  <p:subTnLst>
                                    <p:animClr clrSpc="rgb" dir="cw">
                                      <p:cBhvr override="childStyle">
                                        <p:cTn dur="1" fill="hold" display="0" masterRel="nextClick" afterEffect="1"/>
                                        <p:tgtEl>
                                          <p:spTgt spid="153602">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02">
                                            <p:txEl>
                                              <p:pRg st="2" end="2"/>
                                            </p:txEl>
                                          </p:spTgt>
                                        </p:tgtEl>
                                        <p:attrNameLst>
                                          <p:attrName>style.visibility</p:attrName>
                                        </p:attrNameLst>
                                      </p:cBhvr>
                                      <p:to>
                                        <p:strVal val="visible"/>
                                      </p:to>
                                    </p:set>
                                    <p:animEffect transition="in" filter="checkerboard(across)">
                                      <p:cBhvr>
                                        <p:cTn id="12" dur="500"/>
                                        <p:tgtEl>
                                          <p:spTgt spid="153602">
                                            <p:txEl>
                                              <p:pRg st="2" end="2"/>
                                            </p:txEl>
                                          </p:spTgt>
                                        </p:tgtEl>
                                      </p:cBhvr>
                                    </p:animEffect>
                                  </p:childTnLst>
                                  <p:subTnLst>
                                    <p:animClr clrSpc="rgb" dir="cw">
                                      <p:cBhvr override="childStyle">
                                        <p:cTn dur="1" fill="hold" display="0" masterRel="nextClick" afterEffect="1"/>
                                        <p:tgtEl>
                                          <p:spTgt spid="153602">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788894"/>
            <a:ext cx="10752667" cy="5016758"/>
          </a:xfrm>
          <a:prstGeom prst="rect">
            <a:avLst/>
          </a:prstGeom>
          <a:noFill/>
        </p:spPr>
        <p:txBody>
          <a:bodyPr wrap="square" rtlCol="0">
            <a:spAutoFit/>
          </a:bodyPr>
          <a:lstStyle/>
          <a:p>
            <a:pPr algn="just"/>
            <a:r>
              <a:rPr lang="en-US" sz="3200" dirty="0"/>
              <a:t>In everyday language, the word </a:t>
            </a:r>
            <a:r>
              <a:rPr lang="en-US" sz="3200" i="1" dirty="0"/>
              <a:t>production, </a:t>
            </a:r>
            <a:r>
              <a:rPr lang="en-US" sz="3200" dirty="0"/>
              <a:t>and productivity sometimes are used interchange only. But in business and economics, these words have distinctly </a:t>
            </a:r>
            <a:r>
              <a:rPr lang="en-US" sz="3200" i="1" dirty="0"/>
              <a:t> </a:t>
            </a:r>
            <a:r>
              <a:rPr lang="en-US" sz="3200" dirty="0"/>
              <a:t>different meanings</a:t>
            </a:r>
            <a:r>
              <a:rPr lang="en-US" sz="3200" i="1" dirty="0"/>
              <a:t>.</a:t>
            </a:r>
          </a:p>
          <a:p>
            <a:pPr algn="just"/>
            <a:endParaRPr lang="en-US" sz="3200" i="1" dirty="0"/>
          </a:p>
          <a:p>
            <a:pPr algn="just"/>
            <a:r>
              <a:rPr lang="en-US" sz="3200" i="1" dirty="0"/>
              <a:t>Production: </a:t>
            </a:r>
            <a:r>
              <a:rPr lang="en-US" sz="3200" dirty="0"/>
              <a:t>means a quantity or amount of output.</a:t>
            </a:r>
          </a:p>
          <a:p>
            <a:pPr algn="just"/>
            <a:r>
              <a:rPr lang="en-US" sz="3200" i="1" dirty="0">
                <a:solidFill>
                  <a:srgbClr val="FF0000"/>
                </a:solidFill>
              </a:rPr>
              <a:t>Productivity</a:t>
            </a:r>
            <a:r>
              <a:rPr lang="en-US" sz="3200" dirty="0"/>
              <a:t>: is a ratio of output divided by input.</a:t>
            </a:r>
          </a:p>
          <a:p>
            <a:pPr algn="just"/>
            <a:endParaRPr lang="en-US" sz="3200" dirty="0"/>
          </a:p>
          <a:p>
            <a:pPr algn="just"/>
            <a:r>
              <a:rPr lang="en-US" sz="3200" dirty="0"/>
              <a:t>			    	   Output</a:t>
            </a:r>
          </a:p>
          <a:p>
            <a:pPr algn="just"/>
            <a:r>
              <a:rPr lang="en-US" sz="3200" dirty="0"/>
              <a:t>	</a:t>
            </a:r>
            <a:r>
              <a:rPr lang="en-US" sz="3200" dirty="0">
                <a:solidFill>
                  <a:srgbClr val="FF0000"/>
                </a:solidFill>
              </a:rPr>
              <a:t>Productivity</a:t>
            </a:r>
            <a:r>
              <a:rPr lang="en-US" sz="3200" dirty="0"/>
              <a:t> = ---------------------</a:t>
            </a:r>
          </a:p>
          <a:p>
            <a:pPr algn="just"/>
            <a:r>
              <a:rPr lang="en-US" sz="3200" dirty="0"/>
              <a:t>			              Input</a:t>
            </a:r>
          </a:p>
        </p:txBody>
      </p:sp>
    </p:spTree>
    <p:extLst>
      <p:ext uri="{BB962C8B-B14F-4D97-AF65-F5344CB8AC3E}">
        <p14:creationId xmlns:p14="http://schemas.microsoft.com/office/powerpoint/2010/main" val="18652475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242" y="546100"/>
            <a:ext cx="9157648" cy="5765800"/>
          </a:xfrm>
          <a:prstGeom prst="rect">
            <a:avLst/>
          </a:prstGeom>
        </p:spPr>
      </p:pic>
    </p:spTree>
    <p:extLst>
      <p:ext uri="{BB962C8B-B14F-4D97-AF65-F5344CB8AC3E}">
        <p14:creationId xmlns:p14="http://schemas.microsoft.com/office/powerpoint/2010/main" val="447664338"/>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4" y="363915"/>
            <a:ext cx="11338559" cy="6494085"/>
          </a:xfrm>
          <a:prstGeom prst="rect">
            <a:avLst/>
          </a:prstGeom>
          <a:noFill/>
        </p:spPr>
        <p:txBody>
          <a:bodyPr wrap="square" rtlCol="0">
            <a:spAutoFit/>
          </a:bodyPr>
          <a:lstStyle/>
          <a:p>
            <a:r>
              <a:rPr lang="en-US" sz="3200" dirty="0"/>
              <a:t>20 laborers made 320 chairs in 40 hour-week, their production was 320 chairs. </a:t>
            </a:r>
          </a:p>
          <a:p>
            <a:endParaRPr lang="en-US" sz="3200" dirty="0"/>
          </a:p>
          <a:p>
            <a:r>
              <a:rPr lang="en-US" sz="3200" dirty="0"/>
              <a:t>In order to calculate the productivity we need to calculate labor-hour.</a:t>
            </a:r>
          </a:p>
          <a:p>
            <a:endParaRPr lang="en-US" sz="3200" dirty="0"/>
          </a:p>
          <a:p>
            <a:r>
              <a:rPr lang="en-US" sz="3200" dirty="0"/>
              <a:t>Labor-hour= Number of laborers X Hours</a:t>
            </a:r>
          </a:p>
          <a:p>
            <a:endParaRPr lang="en-US" sz="3200" dirty="0"/>
          </a:p>
          <a:p>
            <a:r>
              <a:rPr lang="en-US" sz="3200" dirty="0"/>
              <a:t>Labor-hour= 20 laborers X 40 hour-week = 800 labor hours</a:t>
            </a:r>
          </a:p>
          <a:p>
            <a:endParaRPr lang="en-US" sz="3200" dirty="0"/>
          </a:p>
          <a:p>
            <a:r>
              <a:rPr lang="en-US" sz="3200" dirty="0"/>
              <a:t>		          	320 chairs</a:t>
            </a:r>
          </a:p>
          <a:p>
            <a:r>
              <a:rPr lang="en-US" sz="3200" dirty="0"/>
              <a:t>Labor Productivity= ---------------------- = 0.4 chair per labor-hour</a:t>
            </a:r>
          </a:p>
          <a:p>
            <a:r>
              <a:rPr lang="en-US" sz="3200" dirty="0"/>
              <a:t>		    	      800 Labor hours</a:t>
            </a:r>
          </a:p>
        </p:txBody>
      </p:sp>
    </p:spTree>
    <p:extLst>
      <p:ext uri="{BB962C8B-B14F-4D97-AF65-F5344CB8AC3E}">
        <p14:creationId xmlns:p14="http://schemas.microsoft.com/office/powerpoint/2010/main" val="2485208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p:cTn id="25" dur="500" fill="hold"/>
                                        <p:tgtEl>
                                          <p:spTgt spid="2">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8" end="8"/>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8" end="8"/>
                                            </p:txEl>
                                          </p:spTgt>
                                        </p:tgtEl>
                                      </p:cBhvr>
                                    </p:animEffect>
                                  </p:childTnLst>
                                </p:cTn>
                              </p:par>
                              <p:par>
                                <p:cTn id="30" presetID="41" presetClass="entr" presetSubtype="0" fill="hold" nodeType="withEffect">
                                  <p:stCondLst>
                                    <p:cond delay="0"/>
                                  </p:stCondLst>
                                  <p:iterate type="lt">
                                    <p:tmPct val="10000"/>
                                  </p:iterate>
                                  <p:childTnLst>
                                    <p:set>
                                      <p:cBhvr>
                                        <p:cTn id="31" dur="1" fill="hold">
                                          <p:stCondLst>
                                            <p:cond delay="0"/>
                                          </p:stCondLst>
                                        </p:cTn>
                                        <p:tgtEl>
                                          <p:spTgt spid="2">
                                            <p:txEl>
                                              <p:pRg st="9" end="9"/>
                                            </p:txEl>
                                          </p:spTgt>
                                        </p:tgtEl>
                                        <p:attrNameLst>
                                          <p:attrName>style.visibility</p:attrName>
                                        </p:attrNameLst>
                                      </p:cBhvr>
                                      <p:to>
                                        <p:strVal val="visible"/>
                                      </p:to>
                                    </p:set>
                                    <p:anim calcmode="lin" valueType="num">
                                      <p:cBhvr>
                                        <p:cTn id="32" dur="500" fill="hold"/>
                                        <p:tgtEl>
                                          <p:spTgt spid="2">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
                                            <p:txEl>
                                              <p:pRg st="9" end="9"/>
                                            </p:txEl>
                                          </p:spTgt>
                                        </p:tgtEl>
                                        <p:attrNameLst>
                                          <p:attrName>ppt_y</p:attrName>
                                        </p:attrNameLst>
                                      </p:cBhvr>
                                      <p:tavLst>
                                        <p:tav tm="0">
                                          <p:val>
                                            <p:strVal val="#ppt_y"/>
                                          </p:val>
                                        </p:tav>
                                        <p:tav tm="100000">
                                          <p:val>
                                            <p:strVal val="#ppt_y"/>
                                          </p:val>
                                        </p:tav>
                                      </p:tavLst>
                                    </p:anim>
                                    <p:anim calcmode="lin" valueType="num">
                                      <p:cBhvr>
                                        <p:cTn id="34" dur="500" fill="hold"/>
                                        <p:tgtEl>
                                          <p:spTgt spid="2">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
                                            <p:txEl>
                                              <p:pRg st="9" end="9"/>
                                            </p:txEl>
                                          </p:spTgt>
                                        </p:tgtEl>
                                      </p:cBhvr>
                                    </p:animEffect>
                                  </p:childTnLst>
                                </p:cTn>
                              </p:par>
                              <p:par>
                                <p:cTn id="37" presetID="41" presetClass="entr" presetSubtype="0" fill="hold" nodeType="withEffect">
                                  <p:stCondLst>
                                    <p:cond delay="0"/>
                                  </p:stCondLst>
                                  <p:iterate type="lt">
                                    <p:tmPct val="10000"/>
                                  </p:iterate>
                                  <p:childTnLst>
                                    <p:set>
                                      <p:cBhvr>
                                        <p:cTn id="38" dur="1" fill="hold">
                                          <p:stCondLst>
                                            <p:cond delay="0"/>
                                          </p:stCondLst>
                                        </p:cTn>
                                        <p:tgtEl>
                                          <p:spTgt spid="2">
                                            <p:txEl>
                                              <p:pRg st="10" end="10"/>
                                            </p:txEl>
                                          </p:spTgt>
                                        </p:tgtEl>
                                        <p:attrNameLst>
                                          <p:attrName>style.visibility</p:attrName>
                                        </p:attrNameLst>
                                      </p:cBhvr>
                                      <p:to>
                                        <p:strVal val="visible"/>
                                      </p:to>
                                    </p:set>
                                    <p:anim calcmode="lin" valueType="num">
                                      <p:cBhvr>
                                        <p:cTn id="39" dur="500" fill="hold"/>
                                        <p:tgtEl>
                                          <p:spTgt spid="2">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10" end="10"/>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3341" y="645459"/>
            <a:ext cx="9538447" cy="1815882"/>
          </a:xfrm>
          <a:prstGeom prst="rect">
            <a:avLst/>
          </a:prstGeom>
          <a:noFill/>
        </p:spPr>
        <p:txBody>
          <a:bodyPr wrap="square" rtlCol="0">
            <a:spAutoFit/>
          </a:bodyPr>
          <a:lstStyle/>
          <a:p>
            <a:r>
              <a:rPr lang="en-US" sz="2800" dirty="0"/>
              <a:t>The ratio of output to all input factors is called Total Factor Productivity.</a:t>
            </a:r>
          </a:p>
          <a:p>
            <a:endParaRPr lang="en-US" sz="2800" dirty="0"/>
          </a:p>
          <a:p>
            <a:r>
              <a:rPr lang="en-US" sz="2800" b="1" dirty="0"/>
              <a:t>The labor-Hour Equivalent Productivity Index </a:t>
            </a:r>
          </a:p>
        </p:txBody>
      </p:sp>
      <p:sp>
        <p:nvSpPr>
          <p:cNvPr id="4" name="TextBox 3"/>
          <p:cNvSpPr txBox="1"/>
          <p:nvPr/>
        </p:nvSpPr>
        <p:spPr>
          <a:xfrm>
            <a:off x="286871" y="3137647"/>
            <a:ext cx="11618258" cy="2246769"/>
          </a:xfrm>
          <a:prstGeom prst="rect">
            <a:avLst/>
          </a:prstGeom>
          <a:noFill/>
        </p:spPr>
        <p:txBody>
          <a:bodyPr wrap="square" rtlCol="0">
            <a:spAutoFit/>
          </a:bodyPr>
          <a:lstStyle/>
          <a:p>
            <a:r>
              <a:rPr lang="en-US" sz="2800" dirty="0"/>
              <a:t>Suppose that 800 labor-hours were expended in the current period to make 400 chairs.</a:t>
            </a:r>
          </a:p>
          <a:p>
            <a:r>
              <a:rPr lang="en-US" sz="2800" dirty="0"/>
              <a:t>				           400 chairs</a:t>
            </a:r>
          </a:p>
          <a:p>
            <a:r>
              <a:rPr lang="en-US" sz="2800" dirty="0"/>
              <a:t>Current Period Productivity= ------------------------ = 0.5 chair per labor-hour</a:t>
            </a:r>
          </a:p>
          <a:p>
            <a:r>
              <a:rPr lang="en-US" sz="2800" dirty="0"/>
              <a:t>			                   800 Labor-hours</a:t>
            </a:r>
          </a:p>
        </p:txBody>
      </p:sp>
    </p:spTree>
    <p:extLst>
      <p:ext uri="{BB962C8B-B14F-4D97-AF65-F5344CB8AC3E}">
        <p14:creationId xmlns:p14="http://schemas.microsoft.com/office/powerpoint/2010/main" val="337619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xEl>
                                              <p:pRg st="1" end="1"/>
                                            </p:txEl>
                                          </p:spTgt>
                                        </p:tgtEl>
                                      </p:cBhvr>
                                    </p:animEffect>
                                  </p:childTnLst>
                                </p:cTn>
                              </p:par>
                              <p:par>
                                <p:cTn id="24" presetID="41" presetClass="entr" presetSubtype="0" fill="hold" nodeType="withEffect">
                                  <p:stCondLst>
                                    <p:cond delay="0"/>
                                  </p:stCondLst>
                                  <p:iterate type="lt">
                                    <p:tmPct val="10000"/>
                                  </p:iterate>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28"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
                                            <p:txEl>
                                              <p:pRg st="2" end="2"/>
                                            </p:txEl>
                                          </p:spTgt>
                                        </p:tgtEl>
                                      </p:cBhvr>
                                    </p:animEffect>
                                  </p:childTnLst>
                                </p:cTn>
                              </p:par>
                              <p:par>
                                <p:cTn id="31" presetID="41" presetClass="entr" presetSubtype="0" fill="hold" nodeType="withEffect">
                                  <p:stCondLst>
                                    <p:cond delay="0"/>
                                  </p:stCondLst>
                                  <p:iterate type="lt">
                                    <p:tmPct val="10000"/>
                                  </p:iterate>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35"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823" y="921949"/>
            <a:ext cx="11002997" cy="3970318"/>
          </a:xfrm>
          <a:prstGeom prst="rect">
            <a:avLst/>
          </a:prstGeom>
          <a:noFill/>
        </p:spPr>
        <p:txBody>
          <a:bodyPr wrap="square" rtlCol="0">
            <a:spAutoFit/>
          </a:bodyPr>
          <a:lstStyle/>
          <a:p>
            <a:r>
              <a:rPr lang="en-US" sz="2800" dirty="0"/>
              <a:t>Suppose that 1000 labor-hours would have been expended to make the same number of chairs, 400, in a base period.</a:t>
            </a:r>
          </a:p>
          <a:p>
            <a:endParaRPr lang="en-US" sz="2800" dirty="0"/>
          </a:p>
          <a:p>
            <a:r>
              <a:rPr lang="en-US" sz="2800" dirty="0"/>
              <a:t>					400 chairs</a:t>
            </a:r>
          </a:p>
          <a:p>
            <a:r>
              <a:rPr lang="en-US" sz="2800" dirty="0"/>
              <a:t>Base Period Productivity = --------------------------= 0.4 chair per labor-hour</a:t>
            </a:r>
          </a:p>
          <a:p>
            <a:r>
              <a:rPr lang="en-US" sz="2800" dirty="0"/>
              <a:t>				    1000 labor-hours</a:t>
            </a:r>
          </a:p>
          <a:p>
            <a:endParaRPr lang="en-US" sz="2800" dirty="0"/>
          </a:p>
          <a:p>
            <a:r>
              <a:rPr lang="en-US" sz="2800" dirty="0"/>
              <a:t>Finally, we compute the simple chair Productivity index for the current period.</a:t>
            </a:r>
          </a:p>
        </p:txBody>
      </p:sp>
    </p:spTree>
    <p:extLst>
      <p:ext uri="{BB962C8B-B14F-4D97-AF65-F5344CB8AC3E}">
        <p14:creationId xmlns:p14="http://schemas.microsoft.com/office/powerpoint/2010/main" val="501225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505" y="938463"/>
            <a:ext cx="11790948" cy="4832092"/>
          </a:xfrm>
          <a:prstGeom prst="rect">
            <a:avLst/>
          </a:prstGeom>
          <a:noFill/>
        </p:spPr>
        <p:txBody>
          <a:bodyPr wrap="square" rtlCol="0">
            <a:spAutoFit/>
          </a:bodyPr>
          <a:lstStyle/>
          <a:p>
            <a:r>
              <a:rPr lang="en-US" sz="2800" dirty="0"/>
              <a:t>Simple Chair Productivity Index for the Current Period=</a:t>
            </a:r>
          </a:p>
          <a:p>
            <a:endParaRPr lang="en-US" sz="2800" dirty="0"/>
          </a:p>
          <a:p>
            <a:r>
              <a:rPr lang="en-US" sz="2800" dirty="0"/>
              <a:t>		Current Productivity		    0.5</a:t>
            </a:r>
          </a:p>
          <a:p>
            <a:r>
              <a:rPr lang="en-US" sz="2800" dirty="0"/>
              <a:t>	--------------------------------------- X 100 = ----------- X 100 = 125</a:t>
            </a:r>
          </a:p>
          <a:p>
            <a:r>
              <a:rPr lang="en-US" sz="2800" dirty="0"/>
              <a:t>	     Base Period Productivity	                 0.4</a:t>
            </a:r>
          </a:p>
          <a:p>
            <a:endParaRPr lang="en-US" sz="2800" dirty="0"/>
          </a:p>
          <a:p>
            <a:r>
              <a:rPr lang="en-US" sz="2800" dirty="0"/>
              <a:t>The index 125 means that the output of chairs per labor-hour increased </a:t>
            </a:r>
          </a:p>
          <a:p>
            <a:r>
              <a:rPr lang="en-US" sz="2800" dirty="0"/>
              <a:t>(125-100=) 25 percent.</a:t>
            </a:r>
          </a:p>
          <a:p>
            <a:endParaRPr lang="en-US" sz="2800" dirty="0"/>
          </a:p>
          <a:p>
            <a:endParaRPr lang="en-US" sz="2800" dirty="0"/>
          </a:p>
          <a:p>
            <a:r>
              <a:rPr lang="en-US" sz="2800" dirty="0"/>
              <a:t>We can compute the index number 125 in a different manner:</a:t>
            </a:r>
          </a:p>
        </p:txBody>
      </p:sp>
    </p:spTree>
    <p:extLst>
      <p:ext uri="{BB962C8B-B14F-4D97-AF65-F5344CB8AC3E}">
        <p14:creationId xmlns:p14="http://schemas.microsoft.com/office/powerpoint/2010/main" val="16739302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2" end="2"/>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3" end="3"/>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 calcmode="lin" valueType="num">
                                      <p:cBhvr additive="base">
                                        <p:cTn id="30"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 calcmode="lin" valueType="num">
                                      <p:cBhvr additive="base">
                                        <p:cTn id="3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 calcmode="lin" valueType="num">
                                      <p:cBhvr additive="base">
                                        <p:cTn id="40"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3158" y="1564105"/>
            <a:ext cx="10780295" cy="3970318"/>
          </a:xfrm>
          <a:prstGeom prst="rect">
            <a:avLst/>
          </a:prstGeom>
          <a:noFill/>
        </p:spPr>
        <p:txBody>
          <a:bodyPr wrap="square" rtlCol="0">
            <a:spAutoFit/>
          </a:bodyPr>
          <a:lstStyle/>
          <a:p>
            <a:r>
              <a:rPr lang="en-US" sz="2800" dirty="0"/>
              <a:t>Base period labor-hours to produce 400 chairs</a:t>
            </a:r>
          </a:p>
          <a:p>
            <a:r>
              <a:rPr lang="en-US" sz="2800" dirty="0"/>
              <a:t>--------------------------------------------------------------- X 100</a:t>
            </a:r>
          </a:p>
          <a:p>
            <a:r>
              <a:rPr lang="en-US" sz="2800" dirty="0"/>
              <a:t>Current period labor to produce 400 chairs </a:t>
            </a:r>
          </a:p>
          <a:p>
            <a:endParaRPr lang="en-US" sz="2800" dirty="0"/>
          </a:p>
          <a:p>
            <a:r>
              <a:rPr lang="en-US" sz="2800" dirty="0"/>
              <a:t>			     1000</a:t>
            </a:r>
          </a:p>
          <a:p>
            <a:r>
              <a:rPr lang="en-US" sz="2800" dirty="0"/>
              <a:t>The ratio is 		------------- X100 = 125</a:t>
            </a:r>
          </a:p>
          <a:p>
            <a:r>
              <a:rPr lang="en-US" sz="2800" dirty="0"/>
              <a:t>			      800</a:t>
            </a:r>
          </a:p>
          <a:p>
            <a:endParaRPr lang="en-US" sz="2800" dirty="0"/>
          </a:p>
          <a:p>
            <a:endParaRPr lang="en-US" sz="2800" dirty="0"/>
          </a:p>
        </p:txBody>
      </p:sp>
      <p:cxnSp>
        <p:nvCxnSpPr>
          <p:cNvPr id="4" name="Straight Arrow Connector 3"/>
          <p:cNvCxnSpPr/>
          <p:nvPr/>
        </p:nvCxnSpPr>
        <p:spPr>
          <a:xfrm>
            <a:off x="2911638" y="3946356"/>
            <a:ext cx="96252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448647"/>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0337" y="2021305"/>
            <a:ext cx="10323094" cy="2246769"/>
          </a:xfrm>
          <a:prstGeom prst="rect">
            <a:avLst/>
          </a:prstGeom>
          <a:noFill/>
        </p:spPr>
        <p:txBody>
          <a:bodyPr wrap="square" rtlCol="0">
            <a:spAutoFit/>
          </a:bodyPr>
          <a:lstStyle/>
          <a:p>
            <a:r>
              <a:rPr lang="en-US" sz="2800" b="1" dirty="0"/>
              <a:t>Labor-Hour Equivalent (LHE) Productivity Index </a:t>
            </a:r>
            <a:r>
              <a:rPr lang="en-US" sz="2800" dirty="0"/>
              <a:t>= </a:t>
            </a:r>
          </a:p>
          <a:p>
            <a:endParaRPr lang="en-US" sz="2800" dirty="0"/>
          </a:p>
          <a:p>
            <a:r>
              <a:rPr lang="en-US" sz="2800" dirty="0"/>
              <a:t>Base period labor-hours required to make period n quantity</a:t>
            </a:r>
          </a:p>
          <a:p>
            <a:r>
              <a:rPr lang="en-US" sz="2800" dirty="0"/>
              <a:t>--------------------------------------------------------------------------------  X 100</a:t>
            </a:r>
          </a:p>
          <a:p>
            <a:r>
              <a:rPr lang="en-US" sz="2800" dirty="0"/>
              <a:t>Period n labor-hours expended to make period n quantities</a:t>
            </a:r>
          </a:p>
        </p:txBody>
      </p:sp>
    </p:spTree>
    <p:extLst>
      <p:ext uri="{BB962C8B-B14F-4D97-AF65-F5344CB8AC3E}">
        <p14:creationId xmlns:p14="http://schemas.microsoft.com/office/powerpoint/2010/main" val="13360533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nodeType="clickEffect">
                                  <p:stCondLst>
                                    <p:cond delay="0"/>
                                  </p:stCondLst>
                                  <p:iterate type="lt">
                                    <p:tmPct val="10000"/>
                                  </p:iterate>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15"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xEl>
                                              <p:pRg st="2" end="2"/>
                                            </p:txEl>
                                          </p:spTgt>
                                        </p:tgtEl>
                                      </p:cBhvr>
                                    </p:animEffect>
                                  </p:childTnLst>
                                </p:cTn>
                              </p:par>
                              <p:par>
                                <p:cTn id="18" presetID="41" presetClass="entr" presetSubtype="0" fill="hold" nodeType="withEffect">
                                  <p:stCondLst>
                                    <p:cond delay="0"/>
                                  </p:stCondLst>
                                  <p:iterate type="lt">
                                    <p:tmPct val="10000"/>
                                  </p:iterate>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22"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xEl>
                                              <p:pRg st="3" end="3"/>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29"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4522" y="701749"/>
            <a:ext cx="10079665" cy="5201424"/>
          </a:xfrm>
          <a:prstGeom prst="rect">
            <a:avLst/>
          </a:prstGeom>
          <a:noFill/>
        </p:spPr>
        <p:txBody>
          <a:bodyPr wrap="square" rtlCol="0">
            <a:spAutoFit/>
          </a:bodyPr>
          <a:lstStyle/>
          <a:p>
            <a:pPr algn="just"/>
            <a:r>
              <a:rPr lang="en-US" sz="4400" dirty="0">
                <a:solidFill>
                  <a:srgbClr val="FF0000"/>
                </a:solidFill>
              </a:rPr>
              <a:t>Example</a:t>
            </a:r>
            <a:r>
              <a:rPr lang="en-US" sz="2800" dirty="0"/>
              <a:t>:</a:t>
            </a:r>
          </a:p>
          <a:p>
            <a:pPr algn="just"/>
            <a:r>
              <a:rPr lang="en-US" sz="3600" dirty="0"/>
              <a:t>In 1977, the base period, Fine Woods Company’s unite labor requirement were 2 labor-hours per chair, 4 labor-hours per table, and 3 labor-hours per bookcase. </a:t>
            </a:r>
          </a:p>
          <a:p>
            <a:pPr algn="just"/>
            <a:endParaRPr lang="en-US" sz="3600" dirty="0"/>
          </a:p>
          <a:p>
            <a:pPr algn="just"/>
            <a:r>
              <a:rPr lang="en-US" sz="3600" dirty="0"/>
              <a:t>In 1980, Fine Woods expended 50.000 labor-hours to produce 21000 chairs, 3000 tables, and 2000 bookcases. Compute the 1980 productivity index.</a:t>
            </a:r>
          </a:p>
        </p:txBody>
      </p:sp>
    </p:spTree>
    <p:extLst>
      <p:ext uri="{BB962C8B-B14F-4D97-AF65-F5344CB8AC3E}">
        <p14:creationId xmlns:p14="http://schemas.microsoft.com/office/powerpoint/2010/main" val="1244473260"/>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135" y="67733"/>
            <a:ext cx="10380132" cy="6555641"/>
          </a:xfrm>
          <a:prstGeom prst="rect">
            <a:avLst/>
          </a:prstGeom>
          <a:noFill/>
        </p:spPr>
        <p:txBody>
          <a:bodyPr wrap="square" rtlCol="0">
            <a:spAutoFit/>
          </a:bodyPr>
          <a:lstStyle/>
          <a:p>
            <a:r>
              <a:rPr lang="en-US" sz="2800" dirty="0"/>
              <a:t>To make the 1980 number of chairs, 21000, in 1977 would have required </a:t>
            </a:r>
          </a:p>
          <a:p>
            <a:endParaRPr lang="en-US" sz="2800" dirty="0"/>
          </a:p>
          <a:p>
            <a:r>
              <a:rPr lang="en-US" sz="2800" dirty="0"/>
              <a:t>21000 X 2 = 42000 Labor-hours</a:t>
            </a:r>
          </a:p>
          <a:p>
            <a:r>
              <a:rPr lang="en-US" sz="2800" dirty="0"/>
              <a:t>3000 X 4   = 12000 Labor-hours</a:t>
            </a:r>
          </a:p>
          <a:p>
            <a:r>
              <a:rPr lang="en-US" sz="2800" dirty="0"/>
              <a:t>2000 X 3   =   6000 Labor-hours</a:t>
            </a:r>
          </a:p>
          <a:p>
            <a:r>
              <a:rPr lang="en-US" sz="2800" dirty="0"/>
              <a:t>                      -------------------------</a:t>
            </a:r>
          </a:p>
          <a:p>
            <a:r>
              <a:rPr lang="en-US" sz="2800" dirty="0"/>
              <a:t>		60000 labor-hours</a:t>
            </a:r>
          </a:p>
          <a:p>
            <a:endParaRPr lang="en-US" sz="2800" dirty="0"/>
          </a:p>
          <a:p>
            <a:r>
              <a:rPr lang="en-US" sz="2800" dirty="0"/>
              <a:t>				60000</a:t>
            </a:r>
          </a:p>
          <a:p>
            <a:r>
              <a:rPr lang="en-US" sz="2800" dirty="0"/>
              <a:t>Labor-hour equivalent = -------------- X 100 = 120</a:t>
            </a:r>
          </a:p>
          <a:p>
            <a:r>
              <a:rPr lang="en-US" sz="2800" dirty="0"/>
              <a:t>				50000</a:t>
            </a:r>
            <a:endParaRPr lang="tr-TR" sz="2800" dirty="0"/>
          </a:p>
          <a:p>
            <a:endParaRPr lang="tr-TR" sz="2800" dirty="0"/>
          </a:p>
          <a:p>
            <a:r>
              <a:rPr lang="en-US" sz="2800" dirty="0"/>
              <a:t>Therefore, 1980 productivity was 20% above the base period (1977) level.</a:t>
            </a:r>
          </a:p>
        </p:txBody>
      </p:sp>
    </p:spTree>
    <p:extLst>
      <p:ext uri="{BB962C8B-B14F-4D97-AF65-F5344CB8AC3E}">
        <p14:creationId xmlns:p14="http://schemas.microsoft.com/office/powerpoint/2010/main" val="15188426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p:cTn id="25" dur="500" fill="hold"/>
                                        <p:tgtEl>
                                          <p:spTgt spid="2">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8" end="8"/>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8" end="8"/>
                                            </p:txEl>
                                          </p:spTgt>
                                        </p:tgtEl>
                                      </p:cBhvr>
                                    </p:animEffect>
                                  </p:childTnLst>
                                </p:cTn>
                              </p:par>
                              <p:par>
                                <p:cTn id="30" presetID="41" presetClass="entr" presetSubtype="0" fill="hold" nodeType="withEffect">
                                  <p:stCondLst>
                                    <p:cond delay="0"/>
                                  </p:stCondLst>
                                  <p:iterate type="lt">
                                    <p:tmPct val="10000"/>
                                  </p:iterate>
                                  <p:childTnLst>
                                    <p:set>
                                      <p:cBhvr>
                                        <p:cTn id="31" dur="1" fill="hold">
                                          <p:stCondLst>
                                            <p:cond delay="0"/>
                                          </p:stCondLst>
                                        </p:cTn>
                                        <p:tgtEl>
                                          <p:spTgt spid="2">
                                            <p:txEl>
                                              <p:pRg st="9" end="9"/>
                                            </p:txEl>
                                          </p:spTgt>
                                        </p:tgtEl>
                                        <p:attrNameLst>
                                          <p:attrName>style.visibility</p:attrName>
                                        </p:attrNameLst>
                                      </p:cBhvr>
                                      <p:to>
                                        <p:strVal val="visible"/>
                                      </p:to>
                                    </p:set>
                                    <p:anim calcmode="lin" valueType="num">
                                      <p:cBhvr>
                                        <p:cTn id="32" dur="500" fill="hold"/>
                                        <p:tgtEl>
                                          <p:spTgt spid="2">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
                                            <p:txEl>
                                              <p:pRg st="9" end="9"/>
                                            </p:txEl>
                                          </p:spTgt>
                                        </p:tgtEl>
                                        <p:attrNameLst>
                                          <p:attrName>ppt_y</p:attrName>
                                        </p:attrNameLst>
                                      </p:cBhvr>
                                      <p:tavLst>
                                        <p:tav tm="0">
                                          <p:val>
                                            <p:strVal val="#ppt_y"/>
                                          </p:val>
                                        </p:tav>
                                        <p:tav tm="100000">
                                          <p:val>
                                            <p:strVal val="#ppt_y"/>
                                          </p:val>
                                        </p:tav>
                                      </p:tavLst>
                                    </p:anim>
                                    <p:anim calcmode="lin" valueType="num">
                                      <p:cBhvr>
                                        <p:cTn id="34" dur="500" fill="hold"/>
                                        <p:tgtEl>
                                          <p:spTgt spid="2">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
                                            <p:txEl>
                                              <p:pRg st="9" end="9"/>
                                            </p:txEl>
                                          </p:spTgt>
                                        </p:tgtEl>
                                      </p:cBhvr>
                                    </p:animEffect>
                                  </p:childTnLst>
                                </p:cTn>
                              </p:par>
                              <p:par>
                                <p:cTn id="37" presetID="41" presetClass="entr" presetSubtype="0" fill="hold" nodeType="withEffect">
                                  <p:stCondLst>
                                    <p:cond delay="0"/>
                                  </p:stCondLst>
                                  <p:iterate type="lt">
                                    <p:tmPct val="10000"/>
                                  </p:iterate>
                                  <p:childTnLst>
                                    <p:set>
                                      <p:cBhvr>
                                        <p:cTn id="38" dur="1" fill="hold">
                                          <p:stCondLst>
                                            <p:cond delay="0"/>
                                          </p:stCondLst>
                                        </p:cTn>
                                        <p:tgtEl>
                                          <p:spTgt spid="2">
                                            <p:txEl>
                                              <p:pRg st="10" end="10"/>
                                            </p:txEl>
                                          </p:spTgt>
                                        </p:tgtEl>
                                        <p:attrNameLst>
                                          <p:attrName>style.visibility</p:attrName>
                                        </p:attrNameLst>
                                      </p:cBhvr>
                                      <p:to>
                                        <p:strVal val="visible"/>
                                      </p:to>
                                    </p:set>
                                    <p:anim calcmode="lin" valueType="num">
                                      <p:cBhvr>
                                        <p:cTn id="39" dur="500" fill="hold"/>
                                        <p:tgtEl>
                                          <p:spTgt spid="2">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10" end="10"/>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10" end="10"/>
                                            </p:txEl>
                                          </p:spTgt>
                                        </p:tgtEl>
                                      </p:cBhvr>
                                    </p:animEffect>
                                  </p:childTnLst>
                                </p:cTn>
                              </p:par>
                              <p:par>
                                <p:cTn id="44" presetID="41" presetClass="entr" presetSubtype="0" fill="hold" nodeType="withEffect">
                                  <p:stCondLst>
                                    <p:cond delay="0"/>
                                  </p:stCondLst>
                                  <p:iterate type="lt">
                                    <p:tmPct val="10000"/>
                                  </p:iterate>
                                  <p:childTnLst>
                                    <p:set>
                                      <p:cBhvr>
                                        <p:cTn id="45" dur="1" fill="hold">
                                          <p:stCondLst>
                                            <p:cond delay="0"/>
                                          </p:stCondLst>
                                        </p:cTn>
                                        <p:tgtEl>
                                          <p:spTgt spid="2">
                                            <p:txEl>
                                              <p:pRg st="12" end="12"/>
                                            </p:txEl>
                                          </p:spTgt>
                                        </p:tgtEl>
                                        <p:attrNameLst>
                                          <p:attrName>style.visibility</p:attrName>
                                        </p:attrNameLst>
                                      </p:cBhvr>
                                      <p:to>
                                        <p:strVal val="visible"/>
                                      </p:to>
                                    </p:set>
                                    <p:anim calcmode="lin" valueType="num">
                                      <p:cBhvr>
                                        <p:cTn id="46" dur="500" fill="hold"/>
                                        <p:tgtEl>
                                          <p:spTgt spid="2">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
                                            <p:txEl>
                                              <p:pRg st="12" end="12"/>
                                            </p:txEl>
                                          </p:spTgt>
                                        </p:tgtEl>
                                        <p:attrNameLst>
                                          <p:attrName>ppt_y</p:attrName>
                                        </p:attrNameLst>
                                      </p:cBhvr>
                                      <p:tavLst>
                                        <p:tav tm="0">
                                          <p:val>
                                            <p:strVal val="#ppt_y"/>
                                          </p:val>
                                        </p:tav>
                                        <p:tav tm="100000">
                                          <p:val>
                                            <p:strVal val="#ppt_y"/>
                                          </p:val>
                                        </p:tav>
                                      </p:tavLst>
                                    </p:anim>
                                    <p:anim calcmode="lin" valueType="num">
                                      <p:cBhvr>
                                        <p:cTn id="48" dur="500" fill="hold"/>
                                        <p:tgtEl>
                                          <p:spTgt spid="2">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9127" y="727788"/>
            <a:ext cx="10468946" cy="3108543"/>
          </a:xfrm>
          <a:prstGeom prst="rect">
            <a:avLst/>
          </a:prstGeom>
          <a:noFill/>
        </p:spPr>
        <p:txBody>
          <a:bodyPr wrap="square" rtlCol="0">
            <a:spAutoFit/>
          </a:bodyPr>
          <a:lstStyle/>
          <a:p>
            <a:pPr algn="just"/>
            <a:endParaRPr lang="en-US" sz="2800" dirty="0"/>
          </a:p>
          <a:p>
            <a:pPr algn="just"/>
            <a:r>
              <a:rPr lang="en-US" sz="2800" b="1" dirty="0"/>
              <a:t>EXAMPLE</a:t>
            </a:r>
          </a:p>
          <a:p>
            <a:pPr algn="just"/>
            <a:r>
              <a:rPr lang="en-US" sz="2800" dirty="0"/>
              <a:t>In 1978, Delta’s unit labor requirements were, in labor-hours per unit, 1 hour per valve, 0.5 hour per whistle and 2 hours per gauge. In 1980 Delta expended 500000 labor-hours in producing 120000 valves, 80000 whistle and 200000 gauges. Compute Delta’s productivity index for 1980 with 1978 as base by the Labor-hour Equivalent formula. </a:t>
            </a:r>
          </a:p>
        </p:txBody>
      </p:sp>
    </p:spTree>
    <p:extLst>
      <p:ext uri="{BB962C8B-B14F-4D97-AF65-F5344CB8AC3E}">
        <p14:creationId xmlns:p14="http://schemas.microsoft.com/office/powerpoint/2010/main" val="509285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483" y="690465"/>
            <a:ext cx="11028782" cy="5016758"/>
          </a:xfrm>
          <a:prstGeom prst="rect">
            <a:avLst/>
          </a:prstGeom>
          <a:noFill/>
        </p:spPr>
        <p:txBody>
          <a:bodyPr wrap="square" rtlCol="0">
            <a:spAutoFit/>
          </a:bodyPr>
          <a:lstStyle/>
          <a:p>
            <a:r>
              <a:rPr lang="en-US" sz="3200" i="1" u="sng" dirty="0"/>
              <a:t>1978</a:t>
            </a:r>
          </a:p>
          <a:p>
            <a:r>
              <a:rPr lang="en-US" sz="3200" dirty="0"/>
              <a:t>1 X 120000  = 120000</a:t>
            </a:r>
          </a:p>
          <a:p>
            <a:r>
              <a:rPr lang="en-US" sz="3200" dirty="0"/>
              <a:t>0.5 X 80000 =   40000</a:t>
            </a:r>
          </a:p>
          <a:p>
            <a:r>
              <a:rPr lang="en-US" sz="3200" dirty="0"/>
              <a:t>2 X 200000  = 400000</a:t>
            </a:r>
          </a:p>
          <a:p>
            <a:r>
              <a:rPr lang="en-US" sz="3200" dirty="0"/>
              <a:t>                     -------------------</a:t>
            </a:r>
          </a:p>
          <a:p>
            <a:r>
              <a:rPr lang="en-US" sz="3200" dirty="0"/>
              <a:t>		      560000</a:t>
            </a:r>
          </a:p>
          <a:p>
            <a:endParaRPr lang="en-US" sz="3200" dirty="0"/>
          </a:p>
          <a:p>
            <a:r>
              <a:rPr lang="en-US" sz="3200" dirty="0"/>
              <a:t>				      560000</a:t>
            </a:r>
          </a:p>
          <a:p>
            <a:r>
              <a:rPr lang="en-US" sz="3200" dirty="0"/>
              <a:t>Labor-hour equivalent = ------------- X 100 = 112</a:t>
            </a:r>
          </a:p>
          <a:p>
            <a:r>
              <a:rPr lang="en-US" sz="3200" dirty="0"/>
              <a:t>				      500000</a:t>
            </a:r>
          </a:p>
        </p:txBody>
      </p:sp>
    </p:spTree>
    <p:extLst>
      <p:ext uri="{BB962C8B-B14F-4D97-AF65-F5344CB8AC3E}">
        <p14:creationId xmlns:p14="http://schemas.microsoft.com/office/powerpoint/2010/main" val="12571441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p:cTn id="7" dur="500" fill="hold"/>
                                        <p:tgtEl>
                                          <p:spTgt spid="2">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7" end="7"/>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7" end="7"/>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
                                            <p:txEl>
                                              <p:pRg st="8" end="8"/>
                                            </p:txEl>
                                          </p:spTgt>
                                        </p:tgtEl>
                                        <p:attrNameLst>
                                          <p:attrName>style.visibility</p:attrName>
                                        </p:attrNameLst>
                                      </p:cBhvr>
                                      <p:to>
                                        <p:strVal val="visible"/>
                                      </p:to>
                                    </p:set>
                                    <p:anim calcmode="lin" valueType="num">
                                      <p:cBhvr>
                                        <p:cTn id="14" dur="500" fill="hold"/>
                                        <p:tgtEl>
                                          <p:spTgt spid="2">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8" end="8"/>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8" end="8"/>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2">
                                            <p:txEl>
                                              <p:pRg st="9" end="9"/>
                                            </p:txEl>
                                          </p:spTgt>
                                        </p:tgtEl>
                                        <p:attrNameLst>
                                          <p:attrName>style.visibility</p:attrName>
                                        </p:attrNameLst>
                                      </p:cBhvr>
                                      <p:to>
                                        <p:strVal val="visible"/>
                                      </p:to>
                                    </p:set>
                                    <p:anim calcmode="lin" valueType="num">
                                      <p:cBhvr>
                                        <p:cTn id="21" dur="500" fill="hold"/>
                                        <p:tgtEl>
                                          <p:spTgt spid="2">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9" end="9"/>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79EC03D-BF6D-932D-17F0-D98AC38469C7}"/>
              </a:ext>
            </a:extLst>
          </p:cNvPr>
          <p:cNvSpPr txBox="1"/>
          <p:nvPr/>
        </p:nvSpPr>
        <p:spPr>
          <a:xfrm>
            <a:off x="508000" y="2187476"/>
            <a:ext cx="10837334" cy="1569660"/>
          </a:xfrm>
          <a:prstGeom prst="rect">
            <a:avLst/>
          </a:prstGeom>
          <a:noFill/>
        </p:spPr>
        <p:txBody>
          <a:bodyPr wrap="square">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An index number is a method of evaluating variations in a variable or group of variables in regards to geographical location, time, and other features. The base value of the index number is usually 100, which indicates price, date, level of production, and more.</a:t>
            </a:r>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8680217"/>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1804" y="1455576"/>
            <a:ext cx="10767527" cy="4031873"/>
          </a:xfrm>
          <a:prstGeom prst="rect">
            <a:avLst/>
          </a:prstGeom>
          <a:noFill/>
        </p:spPr>
        <p:txBody>
          <a:bodyPr wrap="square" rtlCol="0">
            <a:spAutoFit/>
          </a:bodyPr>
          <a:lstStyle/>
          <a:p>
            <a:r>
              <a:rPr lang="en-US" sz="3200" b="1" u="sng" dirty="0"/>
              <a:t>The Constant Dollars Per Labor-Hour Productivity Index:</a:t>
            </a:r>
          </a:p>
          <a:p>
            <a:endParaRPr lang="en-US" sz="3200" dirty="0"/>
          </a:p>
          <a:p>
            <a:r>
              <a:rPr lang="en-US" sz="3200" dirty="0"/>
              <a:t>Suppose the Dollar value of output for an industry was 31.230 million Dollars in 1975 and 49.160 million in 1980. The price index for the products made by the industry (1970 as 100) was 143.1 in 1975 and 174.4 in 1980. We can express 1975 output in constant Dollars.</a:t>
            </a:r>
          </a:p>
          <a:p>
            <a:endParaRPr lang="en-US" sz="3200" dirty="0"/>
          </a:p>
        </p:txBody>
      </p:sp>
    </p:spTree>
    <p:extLst>
      <p:ext uri="{BB962C8B-B14F-4D97-AF65-F5344CB8AC3E}">
        <p14:creationId xmlns:p14="http://schemas.microsoft.com/office/powerpoint/2010/main" val="1877340952"/>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18" y="709127"/>
            <a:ext cx="11588621" cy="4401205"/>
          </a:xfrm>
          <a:prstGeom prst="rect">
            <a:avLst/>
          </a:prstGeom>
          <a:noFill/>
        </p:spPr>
        <p:txBody>
          <a:bodyPr wrap="square" rtlCol="0">
            <a:spAutoFit/>
          </a:bodyPr>
          <a:lstStyle/>
          <a:p>
            <a:r>
              <a:rPr lang="en-US" sz="2800" dirty="0"/>
              <a:t>										    100</a:t>
            </a:r>
          </a:p>
          <a:p>
            <a:r>
              <a:rPr lang="en-US" sz="2800" dirty="0"/>
              <a:t>1975 constant dollar output = Dollar value of output 1975 (----------------------)</a:t>
            </a:r>
          </a:p>
          <a:p>
            <a:r>
              <a:rPr lang="en-US" sz="2800" dirty="0"/>
              <a:t>									    Price Index 1975</a:t>
            </a:r>
          </a:p>
          <a:p>
            <a:r>
              <a:rPr lang="en-US" sz="2800" dirty="0"/>
              <a:t>						     100</a:t>
            </a:r>
          </a:p>
          <a:p>
            <a:r>
              <a:rPr lang="en-US" sz="2800" dirty="0"/>
              <a:t>				       = 31.230 (---------) = 21.824 Dollars</a:t>
            </a:r>
          </a:p>
          <a:p>
            <a:r>
              <a:rPr lang="en-US" sz="2800" dirty="0"/>
              <a:t>						   143.1</a:t>
            </a:r>
          </a:p>
          <a:p>
            <a:endParaRPr lang="en-US" sz="2800" dirty="0"/>
          </a:p>
          <a:p>
            <a:r>
              <a:rPr lang="en-US" sz="2800" dirty="0"/>
              <a:t>						     100</a:t>
            </a:r>
          </a:p>
          <a:p>
            <a:r>
              <a:rPr lang="en-US" sz="2800" dirty="0"/>
              <a:t>1980 constant dollars output = 49.160 (---------) = 28.188 Dollars</a:t>
            </a:r>
          </a:p>
          <a:p>
            <a:r>
              <a:rPr lang="en-US" sz="2800" dirty="0"/>
              <a:t>						   174.4</a:t>
            </a:r>
          </a:p>
        </p:txBody>
      </p:sp>
    </p:spTree>
    <p:extLst>
      <p:ext uri="{BB962C8B-B14F-4D97-AF65-F5344CB8AC3E}">
        <p14:creationId xmlns:p14="http://schemas.microsoft.com/office/powerpoint/2010/main" val="1639638540"/>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291" y="746449"/>
            <a:ext cx="11887200" cy="3539430"/>
          </a:xfrm>
          <a:prstGeom prst="rect">
            <a:avLst/>
          </a:prstGeom>
          <a:noFill/>
        </p:spPr>
        <p:txBody>
          <a:bodyPr wrap="square" rtlCol="0">
            <a:spAutoFit/>
          </a:bodyPr>
          <a:lstStyle/>
          <a:p>
            <a:r>
              <a:rPr lang="en-US" sz="2800" dirty="0"/>
              <a:t>Constant dollars per labor-hour </a:t>
            </a:r>
          </a:p>
          <a:p>
            <a:endParaRPr lang="en-US" sz="2800" dirty="0"/>
          </a:p>
          <a:p>
            <a:r>
              <a:rPr lang="en-US" sz="2800" dirty="0"/>
              <a:t>(Productivity Index) =</a:t>
            </a:r>
          </a:p>
          <a:p>
            <a:endParaRPr lang="en-US" sz="2800" dirty="0"/>
          </a:p>
          <a:p>
            <a:r>
              <a:rPr lang="en-US" sz="2800" dirty="0"/>
              <a:t>			      Constant dollars of output per labor-hour in period </a:t>
            </a:r>
            <a:r>
              <a:rPr lang="en-US" sz="2800" i="1" dirty="0"/>
              <a:t>n</a:t>
            </a:r>
          </a:p>
          <a:p>
            <a:r>
              <a:rPr lang="en-US" sz="2800" dirty="0"/>
              <a:t>			 ------------------------------------------------------------------------ X 100</a:t>
            </a:r>
          </a:p>
          <a:p>
            <a:r>
              <a:rPr lang="en-US" sz="2800" dirty="0"/>
              <a:t>			   Constant dollars of output per labor-hour in base period</a:t>
            </a:r>
          </a:p>
          <a:p>
            <a:endParaRPr lang="en-US" sz="2800" dirty="0"/>
          </a:p>
        </p:txBody>
      </p:sp>
      <p:cxnSp>
        <p:nvCxnSpPr>
          <p:cNvPr id="4" name="Straight Arrow Connector 3"/>
          <p:cNvCxnSpPr/>
          <p:nvPr/>
        </p:nvCxnSpPr>
        <p:spPr>
          <a:xfrm flipH="1">
            <a:off x="1735494" y="1324947"/>
            <a:ext cx="2575249" cy="3545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a:off x="2500604" y="2295331"/>
            <a:ext cx="1138336" cy="541175"/>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7159" y="4864377"/>
            <a:ext cx="10655560" cy="1323439"/>
          </a:xfrm>
          <a:prstGeom prst="rect">
            <a:avLst/>
          </a:prstGeom>
          <a:noFill/>
        </p:spPr>
        <p:txBody>
          <a:bodyPr wrap="square" rtlCol="0">
            <a:spAutoFit/>
          </a:bodyPr>
          <a:lstStyle/>
          <a:p>
            <a:pPr algn="ctr"/>
            <a:r>
              <a:rPr lang="en-US" sz="4000" dirty="0"/>
              <a:t>Calculate the productivity index by using the formula</a:t>
            </a:r>
          </a:p>
        </p:txBody>
      </p:sp>
    </p:spTree>
    <p:extLst>
      <p:ext uri="{BB962C8B-B14F-4D97-AF65-F5344CB8AC3E}">
        <p14:creationId xmlns:p14="http://schemas.microsoft.com/office/powerpoint/2010/main" val="8947834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4" end="4"/>
                                            </p:txEl>
                                          </p:spTgt>
                                        </p:tgtEl>
                                      </p:cBhvr>
                                    </p:animEffect>
                                  </p:childTnLst>
                                </p:cTn>
                              </p:par>
                              <p:par>
                                <p:cTn id="30" presetID="41" presetClass="entr" presetSubtype="0" fill="hold" nodeType="withEffect">
                                  <p:stCondLst>
                                    <p:cond delay="0"/>
                                  </p:stCondLst>
                                  <p:iterate type="lt">
                                    <p:tmPct val="10000"/>
                                  </p:iterate>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34"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
                                            <p:txEl>
                                              <p:pRg st="5" end="5"/>
                                            </p:txEl>
                                          </p:spTgt>
                                        </p:tgtEl>
                                      </p:cBhvr>
                                    </p:animEffect>
                                  </p:childTnLst>
                                </p:cTn>
                              </p:par>
                              <p:par>
                                <p:cTn id="37" presetID="41" presetClass="entr" presetSubtype="0" fill="hold" nodeType="withEffect">
                                  <p:stCondLst>
                                    <p:cond delay="0"/>
                                  </p:stCondLst>
                                  <p:iterate type="lt">
                                    <p:tmPct val="10000"/>
                                  </p:iterate>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p:cTn id="39" dur="50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6">
                                            <p:txEl>
                                              <p:pRg st="0" end="0"/>
                                            </p:txEl>
                                          </p:spTgt>
                                        </p:tgtEl>
                                        <p:attrNameLst>
                                          <p:attrName>style.visibility</p:attrName>
                                        </p:attrNameLst>
                                      </p:cBhvr>
                                      <p:to>
                                        <p:strVal val="visible"/>
                                      </p:to>
                                    </p:set>
                                    <p:anim calcmode="lin" valueType="num">
                                      <p:cBhvr additive="base">
                                        <p:cTn id="48"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46697862"/>
              </p:ext>
            </p:extLst>
          </p:nvPr>
        </p:nvGraphicFramePr>
        <p:xfrm>
          <a:off x="429206" y="178491"/>
          <a:ext cx="11327366" cy="4998720"/>
        </p:xfrm>
        <a:graphic>
          <a:graphicData uri="http://schemas.openxmlformats.org/drawingml/2006/table">
            <a:tbl>
              <a:tblPr firstRow="1" bandRow="1">
                <a:tableStyleId>{5C22544A-7EE6-4342-B048-85BDC9FD1C3A}</a:tableStyleId>
              </a:tblPr>
              <a:tblGrid>
                <a:gridCol w="549030">
                  <a:extLst>
                    <a:ext uri="{9D8B030D-6E8A-4147-A177-3AD203B41FA5}">
                      <a16:colId xmlns:a16="http://schemas.microsoft.com/office/drawing/2014/main" val="20000"/>
                    </a:ext>
                  </a:extLst>
                </a:gridCol>
                <a:gridCol w="5114652">
                  <a:extLst>
                    <a:ext uri="{9D8B030D-6E8A-4147-A177-3AD203B41FA5}">
                      <a16:colId xmlns:a16="http://schemas.microsoft.com/office/drawing/2014/main" val="20001"/>
                    </a:ext>
                  </a:extLst>
                </a:gridCol>
                <a:gridCol w="2831842">
                  <a:extLst>
                    <a:ext uri="{9D8B030D-6E8A-4147-A177-3AD203B41FA5}">
                      <a16:colId xmlns:a16="http://schemas.microsoft.com/office/drawing/2014/main" val="20002"/>
                    </a:ext>
                  </a:extLst>
                </a:gridCol>
                <a:gridCol w="2831842">
                  <a:extLst>
                    <a:ext uri="{9D8B030D-6E8A-4147-A177-3AD203B41FA5}">
                      <a16:colId xmlns:a16="http://schemas.microsoft.com/office/drawing/2014/main" val="20003"/>
                    </a:ext>
                  </a:extLst>
                </a:gridCol>
              </a:tblGrid>
              <a:tr h="370840">
                <a:tc>
                  <a:txBody>
                    <a:bodyPr/>
                    <a:lstStyle/>
                    <a:p>
                      <a:pPr algn="ctr"/>
                      <a:endParaRPr lang="en-US" sz="2800" dirty="0"/>
                    </a:p>
                  </a:txBody>
                  <a:tcPr/>
                </a:tc>
                <a:tc>
                  <a:txBody>
                    <a:bodyPr/>
                    <a:lstStyle/>
                    <a:p>
                      <a:pPr algn="ctr"/>
                      <a:r>
                        <a:rPr lang="en-US" sz="2800" dirty="0"/>
                        <a:t>Item</a:t>
                      </a:r>
                    </a:p>
                  </a:txBody>
                  <a:tcPr/>
                </a:tc>
                <a:tc gridSpan="2">
                  <a:txBody>
                    <a:bodyPr/>
                    <a:lstStyle/>
                    <a:p>
                      <a:pPr algn="ctr"/>
                      <a:r>
                        <a:rPr lang="en-US" sz="2800" dirty="0"/>
                        <a:t>Year</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2800" dirty="0"/>
                    </a:p>
                  </a:txBody>
                  <a:tcPr/>
                </a:tc>
                <a:tc>
                  <a:txBody>
                    <a:bodyPr/>
                    <a:lstStyle/>
                    <a:p>
                      <a:pPr algn="ctr"/>
                      <a:endParaRPr lang="en-US" sz="2800" dirty="0"/>
                    </a:p>
                  </a:txBody>
                  <a:tcPr/>
                </a:tc>
                <a:tc>
                  <a:txBody>
                    <a:bodyPr/>
                    <a:lstStyle/>
                    <a:p>
                      <a:pPr algn="ctr"/>
                      <a:r>
                        <a:rPr lang="en-US" sz="2800" dirty="0"/>
                        <a:t>1975</a:t>
                      </a:r>
                    </a:p>
                  </a:txBody>
                  <a:tcPr/>
                </a:tc>
                <a:tc>
                  <a:txBody>
                    <a:bodyPr/>
                    <a:lstStyle/>
                    <a:p>
                      <a:pPr algn="ctr"/>
                      <a:r>
                        <a:rPr lang="en-US" sz="2800" dirty="0"/>
                        <a:t>1980</a:t>
                      </a:r>
                    </a:p>
                  </a:txBody>
                  <a:tcPr/>
                </a:tc>
                <a:extLst>
                  <a:ext uri="{0D108BD9-81ED-4DB2-BD59-A6C34878D82A}">
                    <a16:rowId xmlns:a16="http://schemas.microsoft.com/office/drawing/2014/main" val="10001"/>
                  </a:ext>
                </a:extLst>
              </a:tr>
              <a:tr h="370840">
                <a:tc>
                  <a:txBody>
                    <a:bodyPr/>
                    <a:lstStyle/>
                    <a:p>
                      <a:r>
                        <a:rPr lang="en-US" sz="2800" dirty="0"/>
                        <a:t>a</a:t>
                      </a:r>
                    </a:p>
                  </a:txBody>
                  <a:tcPr/>
                </a:tc>
                <a:tc>
                  <a:txBody>
                    <a:bodyPr/>
                    <a:lstStyle/>
                    <a:p>
                      <a:r>
                        <a:rPr lang="en-US" sz="2800" dirty="0"/>
                        <a:t>Dollar value of output million</a:t>
                      </a:r>
                    </a:p>
                  </a:txBody>
                  <a:tcPr/>
                </a:tc>
                <a:tc>
                  <a:txBody>
                    <a:bodyPr/>
                    <a:lstStyle/>
                    <a:p>
                      <a:r>
                        <a:rPr lang="en-US" sz="2800" dirty="0"/>
                        <a:t>31.230</a:t>
                      </a:r>
                    </a:p>
                  </a:txBody>
                  <a:tcPr/>
                </a:tc>
                <a:tc>
                  <a:txBody>
                    <a:bodyPr/>
                    <a:lstStyle/>
                    <a:p>
                      <a:r>
                        <a:rPr lang="en-US" sz="2800" dirty="0"/>
                        <a:t>49.160</a:t>
                      </a:r>
                    </a:p>
                  </a:txBody>
                  <a:tcPr/>
                </a:tc>
                <a:extLst>
                  <a:ext uri="{0D108BD9-81ED-4DB2-BD59-A6C34878D82A}">
                    <a16:rowId xmlns:a16="http://schemas.microsoft.com/office/drawing/2014/main" val="10002"/>
                  </a:ext>
                </a:extLst>
              </a:tr>
              <a:tr h="370840">
                <a:tc>
                  <a:txBody>
                    <a:bodyPr/>
                    <a:lstStyle/>
                    <a:p>
                      <a:r>
                        <a:rPr lang="en-US" sz="2800" dirty="0"/>
                        <a:t>b</a:t>
                      </a:r>
                    </a:p>
                  </a:txBody>
                  <a:tcPr/>
                </a:tc>
                <a:tc>
                  <a:txBody>
                    <a:bodyPr/>
                    <a:lstStyle/>
                    <a:p>
                      <a:r>
                        <a:rPr lang="en-US" sz="2800" dirty="0"/>
                        <a:t>Price index 1970 as</a:t>
                      </a:r>
                      <a:r>
                        <a:rPr lang="en-US" sz="2800" baseline="0" dirty="0"/>
                        <a:t> 100</a:t>
                      </a:r>
                      <a:endParaRPr lang="en-US" sz="2800" dirty="0"/>
                    </a:p>
                  </a:txBody>
                  <a:tcPr/>
                </a:tc>
                <a:tc>
                  <a:txBody>
                    <a:bodyPr/>
                    <a:lstStyle/>
                    <a:p>
                      <a:r>
                        <a:rPr lang="en-US" sz="2800" dirty="0"/>
                        <a:t>143.1</a:t>
                      </a:r>
                    </a:p>
                  </a:txBody>
                  <a:tcPr/>
                </a:tc>
                <a:tc>
                  <a:txBody>
                    <a:bodyPr/>
                    <a:lstStyle/>
                    <a:p>
                      <a:r>
                        <a:rPr lang="en-US" sz="2800" dirty="0"/>
                        <a:t>174.4</a:t>
                      </a:r>
                    </a:p>
                  </a:txBody>
                  <a:tcPr/>
                </a:tc>
                <a:extLst>
                  <a:ext uri="{0D108BD9-81ED-4DB2-BD59-A6C34878D82A}">
                    <a16:rowId xmlns:a16="http://schemas.microsoft.com/office/drawing/2014/main" val="10003"/>
                  </a:ext>
                </a:extLst>
              </a:tr>
              <a:tr h="370840">
                <a:tc>
                  <a:txBody>
                    <a:bodyPr/>
                    <a:lstStyle/>
                    <a:p>
                      <a:r>
                        <a:rPr lang="en-US" sz="2800" dirty="0"/>
                        <a:t>c</a:t>
                      </a:r>
                    </a:p>
                  </a:txBody>
                  <a:tcPr/>
                </a:tc>
                <a:tc>
                  <a:txBody>
                    <a:bodyPr/>
                    <a:lstStyle/>
                    <a:p>
                      <a:r>
                        <a:rPr lang="en-US" sz="2800" dirty="0"/>
                        <a:t>Constant dollar output</a:t>
                      </a:r>
                      <a:r>
                        <a:rPr lang="en-US" sz="2800" baseline="0" dirty="0"/>
                        <a:t>                  〈a.(100/b)〉</a:t>
                      </a:r>
                      <a:endParaRPr lang="en-US" sz="2800" dirty="0"/>
                    </a:p>
                  </a:txBody>
                  <a:tcPr/>
                </a:tc>
                <a:tc>
                  <a:txBody>
                    <a:bodyPr/>
                    <a:lstStyle/>
                    <a:p>
                      <a:r>
                        <a:rPr lang="en-US" sz="2800" dirty="0"/>
                        <a:t>21.824</a:t>
                      </a:r>
                    </a:p>
                  </a:txBody>
                  <a:tcPr/>
                </a:tc>
                <a:tc>
                  <a:txBody>
                    <a:bodyPr/>
                    <a:lstStyle/>
                    <a:p>
                      <a:r>
                        <a:rPr lang="en-US" sz="2800" dirty="0"/>
                        <a:t>28.188</a:t>
                      </a:r>
                    </a:p>
                  </a:txBody>
                  <a:tcPr/>
                </a:tc>
                <a:extLst>
                  <a:ext uri="{0D108BD9-81ED-4DB2-BD59-A6C34878D82A}">
                    <a16:rowId xmlns:a16="http://schemas.microsoft.com/office/drawing/2014/main" val="10004"/>
                  </a:ext>
                </a:extLst>
              </a:tr>
              <a:tr h="370840">
                <a:tc>
                  <a:txBody>
                    <a:bodyPr/>
                    <a:lstStyle/>
                    <a:p>
                      <a:r>
                        <a:rPr lang="en-US" sz="2800" dirty="0"/>
                        <a:t>d</a:t>
                      </a:r>
                    </a:p>
                  </a:txBody>
                  <a:tcPr/>
                </a:tc>
                <a:tc>
                  <a:txBody>
                    <a:bodyPr/>
                    <a:lstStyle/>
                    <a:p>
                      <a:r>
                        <a:rPr lang="en-US" sz="2800" dirty="0"/>
                        <a:t>Labor-hours worked</a:t>
                      </a:r>
                      <a:r>
                        <a:rPr lang="en-US" sz="2800" baseline="0" dirty="0"/>
                        <a:t> million</a:t>
                      </a:r>
                      <a:endParaRPr lang="en-US" sz="2800" dirty="0"/>
                    </a:p>
                  </a:txBody>
                  <a:tcPr/>
                </a:tc>
                <a:tc>
                  <a:txBody>
                    <a:bodyPr/>
                    <a:lstStyle/>
                    <a:p>
                      <a:r>
                        <a:rPr lang="en-US" sz="2800" dirty="0"/>
                        <a:t>2.040</a:t>
                      </a:r>
                    </a:p>
                  </a:txBody>
                  <a:tcPr/>
                </a:tc>
                <a:tc>
                  <a:txBody>
                    <a:bodyPr/>
                    <a:lstStyle/>
                    <a:p>
                      <a:r>
                        <a:rPr lang="en-US" sz="2800" dirty="0"/>
                        <a:t>2.285</a:t>
                      </a:r>
                    </a:p>
                  </a:txBody>
                  <a:tcPr/>
                </a:tc>
                <a:extLst>
                  <a:ext uri="{0D108BD9-81ED-4DB2-BD59-A6C34878D82A}">
                    <a16:rowId xmlns:a16="http://schemas.microsoft.com/office/drawing/2014/main" val="10005"/>
                  </a:ext>
                </a:extLst>
              </a:tr>
              <a:tr h="370840">
                <a:tc>
                  <a:txBody>
                    <a:bodyPr/>
                    <a:lstStyle/>
                    <a:p>
                      <a:r>
                        <a:rPr lang="en-US" sz="2800" dirty="0"/>
                        <a:t>e</a:t>
                      </a:r>
                    </a:p>
                  </a:txBody>
                  <a:tcPr/>
                </a:tc>
                <a:tc>
                  <a:txBody>
                    <a:bodyPr/>
                    <a:lstStyle/>
                    <a:p>
                      <a:r>
                        <a:rPr lang="en-US" sz="2800" dirty="0"/>
                        <a:t>Constant dollar output per </a:t>
                      </a:r>
                    </a:p>
                    <a:p>
                      <a:r>
                        <a:rPr lang="en-US" sz="2800" dirty="0"/>
                        <a:t>labor-hour (c/d)</a:t>
                      </a:r>
                    </a:p>
                  </a:txBody>
                  <a:tcPr/>
                </a:tc>
                <a:tc>
                  <a:txBody>
                    <a:bodyPr/>
                    <a:lstStyle/>
                    <a:p>
                      <a:r>
                        <a:rPr lang="en-US" sz="2800" dirty="0"/>
                        <a:t>10,70</a:t>
                      </a:r>
                    </a:p>
                  </a:txBody>
                  <a:tcPr/>
                </a:tc>
                <a:tc>
                  <a:txBody>
                    <a:bodyPr/>
                    <a:lstStyle/>
                    <a:p>
                      <a:r>
                        <a:rPr lang="en-US" sz="2800" dirty="0"/>
                        <a:t>12,34</a:t>
                      </a:r>
                    </a:p>
                  </a:txBody>
                  <a:tcPr/>
                </a:tc>
                <a:extLst>
                  <a:ext uri="{0D108BD9-81ED-4DB2-BD59-A6C34878D82A}">
                    <a16:rowId xmlns:a16="http://schemas.microsoft.com/office/drawing/2014/main" val="10006"/>
                  </a:ext>
                </a:extLst>
              </a:tr>
              <a:tr h="370840">
                <a:tc>
                  <a:txBody>
                    <a:bodyPr/>
                    <a:lstStyle/>
                    <a:p>
                      <a:r>
                        <a:rPr lang="en-US" sz="2800" dirty="0"/>
                        <a:t>f</a:t>
                      </a:r>
                    </a:p>
                  </a:txBody>
                  <a:tcPr/>
                </a:tc>
                <a:tc>
                  <a:txBody>
                    <a:bodyPr/>
                    <a:lstStyle/>
                    <a:p>
                      <a:r>
                        <a:rPr lang="en-US" sz="2800" dirty="0"/>
                        <a:t>Productivity index</a:t>
                      </a:r>
                      <a:r>
                        <a:rPr lang="en-US" sz="2800" baseline="0" dirty="0"/>
                        <a:t> 1975 as base</a:t>
                      </a:r>
                      <a:endParaRPr lang="en-US" sz="2800" dirty="0"/>
                    </a:p>
                  </a:txBody>
                  <a:tcPr/>
                </a:tc>
                <a:tc>
                  <a:txBody>
                    <a:bodyPr/>
                    <a:lstStyle/>
                    <a:p>
                      <a:r>
                        <a:rPr lang="en-US" sz="2800" dirty="0"/>
                        <a:t>100</a:t>
                      </a:r>
                    </a:p>
                  </a:txBody>
                  <a:tcPr/>
                </a:tc>
                <a:tc>
                  <a:txBody>
                    <a:bodyPr/>
                    <a:lstStyle/>
                    <a:p>
                      <a:r>
                        <a:rPr lang="en-US" sz="2800" dirty="0"/>
                        <a:t>115,3</a:t>
                      </a:r>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783771" y="5288340"/>
            <a:ext cx="10618236" cy="1569660"/>
          </a:xfrm>
          <a:prstGeom prst="rect">
            <a:avLst/>
          </a:prstGeom>
          <a:noFill/>
        </p:spPr>
        <p:txBody>
          <a:bodyPr wrap="square" rtlCol="0">
            <a:spAutoFit/>
          </a:bodyPr>
          <a:lstStyle/>
          <a:p>
            <a:r>
              <a:rPr lang="en-US" sz="3200" dirty="0"/>
              <a:t>12,34</a:t>
            </a:r>
          </a:p>
          <a:p>
            <a:r>
              <a:rPr lang="en-US" sz="3200" dirty="0"/>
              <a:t>---------- X 100 = 115,3</a:t>
            </a:r>
          </a:p>
          <a:p>
            <a:r>
              <a:rPr lang="en-US" sz="3200" dirty="0"/>
              <a:t>10,70</a:t>
            </a:r>
          </a:p>
        </p:txBody>
      </p:sp>
      <p:cxnSp>
        <p:nvCxnSpPr>
          <p:cNvPr id="7" name="Straight Arrow Connector 6"/>
          <p:cNvCxnSpPr/>
          <p:nvPr/>
        </p:nvCxnSpPr>
        <p:spPr>
          <a:xfrm flipV="1">
            <a:off x="4683967" y="5001208"/>
            <a:ext cx="4198776" cy="10719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3848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8267" y="660400"/>
            <a:ext cx="10312400" cy="3970318"/>
          </a:xfrm>
          <a:prstGeom prst="rect">
            <a:avLst/>
          </a:prstGeom>
          <a:noFill/>
        </p:spPr>
        <p:txBody>
          <a:bodyPr wrap="square" rtlCol="0">
            <a:spAutoFit/>
          </a:bodyPr>
          <a:lstStyle/>
          <a:p>
            <a:r>
              <a:rPr lang="en-US" sz="2800" b="1" dirty="0"/>
              <a:t>Example</a:t>
            </a:r>
            <a:r>
              <a:rPr lang="en-US" sz="2800" dirty="0"/>
              <a:t>:</a:t>
            </a:r>
          </a:p>
          <a:p>
            <a:pPr algn="just"/>
            <a:r>
              <a:rPr lang="en-US" sz="2800" dirty="0"/>
              <a:t>Merger Inc. is a conglomerate (holding) owning 27 manufacturing plants that make a wide variety of products from 1978 to 1980. Merger’s total value added rose from 842 million dollars to 1221 million, while labor-hours worked from 35.6 million to 38.7 million. The price index for products made by Merger (1969 as 100) rose from 169 to 192 in 1980. </a:t>
            </a:r>
          </a:p>
          <a:p>
            <a:pPr algn="just"/>
            <a:endParaRPr lang="en-US" sz="2800" dirty="0"/>
          </a:p>
          <a:p>
            <a:pPr algn="just"/>
            <a:r>
              <a:rPr lang="en-US" sz="2800" dirty="0"/>
              <a:t>Compute Merger’s productivity index for 1980, with 1978 as base.</a:t>
            </a:r>
          </a:p>
        </p:txBody>
      </p:sp>
    </p:spTree>
    <p:extLst>
      <p:ext uri="{BB962C8B-B14F-4D97-AF65-F5344CB8AC3E}">
        <p14:creationId xmlns:p14="http://schemas.microsoft.com/office/powerpoint/2010/main" val="1261160622"/>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4211824"/>
              </p:ext>
            </p:extLst>
          </p:nvPr>
        </p:nvGraphicFramePr>
        <p:xfrm>
          <a:off x="429206" y="178491"/>
          <a:ext cx="11327366" cy="5120640"/>
        </p:xfrm>
        <a:graphic>
          <a:graphicData uri="http://schemas.openxmlformats.org/drawingml/2006/table">
            <a:tbl>
              <a:tblPr firstRow="1" bandRow="1">
                <a:tableStyleId>{5C22544A-7EE6-4342-B048-85BDC9FD1C3A}</a:tableStyleId>
              </a:tblPr>
              <a:tblGrid>
                <a:gridCol w="549030">
                  <a:extLst>
                    <a:ext uri="{9D8B030D-6E8A-4147-A177-3AD203B41FA5}">
                      <a16:colId xmlns:a16="http://schemas.microsoft.com/office/drawing/2014/main" val="20000"/>
                    </a:ext>
                  </a:extLst>
                </a:gridCol>
                <a:gridCol w="5114652">
                  <a:extLst>
                    <a:ext uri="{9D8B030D-6E8A-4147-A177-3AD203B41FA5}">
                      <a16:colId xmlns:a16="http://schemas.microsoft.com/office/drawing/2014/main" val="20001"/>
                    </a:ext>
                  </a:extLst>
                </a:gridCol>
                <a:gridCol w="2831842">
                  <a:extLst>
                    <a:ext uri="{9D8B030D-6E8A-4147-A177-3AD203B41FA5}">
                      <a16:colId xmlns:a16="http://schemas.microsoft.com/office/drawing/2014/main" val="20002"/>
                    </a:ext>
                  </a:extLst>
                </a:gridCol>
                <a:gridCol w="2831842">
                  <a:extLst>
                    <a:ext uri="{9D8B030D-6E8A-4147-A177-3AD203B41FA5}">
                      <a16:colId xmlns:a16="http://schemas.microsoft.com/office/drawing/2014/main" val="20003"/>
                    </a:ext>
                  </a:extLst>
                </a:gridCol>
              </a:tblGrid>
              <a:tr h="370840">
                <a:tc>
                  <a:txBody>
                    <a:bodyPr/>
                    <a:lstStyle/>
                    <a:p>
                      <a:pPr algn="ctr"/>
                      <a:endParaRPr lang="en-US" sz="2800" dirty="0"/>
                    </a:p>
                  </a:txBody>
                  <a:tcPr/>
                </a:tc>
                <a:tc>
                  <a:txBody>
                    <a:bodyPr/>
                    <a:lstStyle/>
                    <a:p>
                      <a:pPr algn="ctr"/>
                      <a:r>
                        <a:rPr lang="en-US" sz="2800" dirty="0"/>
                        <a:t>Item</a:t>
                      </a:r>
                    </a:p>
                  </a:txBody>
                  <a:tcPr/>
                </a:tc>
                <a:tc gridSpan="2">
                  <a:txBody>
                    <a:bodyPr/>
                    <a:lstStyle/>
                    <a:p>
                      <a:pPr algn="ctr"/>
                      <a:r>
                        <a:rPr lang="en-US" sz="2800" dirty="0"/>
                        <a:t>Year</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2800" dirty="0"/>
                    </a:p>
                  </a:txBody>
                  <a:tcPr/>
                </a:tc>
                <a:tc>
                  <a:txBody>
                    <a:bodyPr/>
                    <a:lstStyle/>
                    <a:p>
                      <a:pPr algn="ctr"/>
                      <a:endParaRPr lang="en-US" sz="2800" dirty="0"/>
                    </a:p>
                  </a:txBody>
                  <a:tcPr/>
                </a:tc>
                <a:tc>
                  <a:txBody>
                    <a:bodyPr/>
                    <a:lstStyle/>
                    <a:p>
                      <a:pPr algn="ctr"/>
                      <a:r>
                        <a:rPr lang="en-US" sz="2800" dirty="0"/>
                        <a:t>1978</a:t>
                      </a:r>
                    </a:p>
                  </a:txBody>
                  <a:tcPr/>
                </a:tc>
                <a:tc>
                  <a:txBody>
                    <a:bodyPr/>
                    <a:lstStyle/>
                    <a:p>
                      <a:pPr algn="ctr"/>
                      <a:r>
                        <a:rPr lang="en-US" sz="2800" dirty="0"/>
                        <a:t>1980</a:t>
                      </a:r>
                    </a:p>
                  </a:txBody>
                  <a:tcPr/>
                </a:tc>
                <a:extLst>
                  <a:ext uri="{0D108BD9-81ED-4DB2-BD59-A6C34878D82A}">
                    <a16:rowId xmlns:a16="http://schemas.microsoft.com/office/drawing/2014/main" val="10001"/>
                  </a:ext>
                </a:extLst>
              </a:tr>
              <a:tr h="370840">
                <a:tc>
                  <a:txBody>
                    <a:bodyPr/>
                    <a:lstStyle/>
                    <a:p>
                      <a:r>
                        <a:rPr lang="en-US" sz="2800" dirty="0"/>
                        <a:t>a</a:t>
                      </a:r>
                    </a:p>
                  </a:txBody>
                  <a:tcPr/>
                </a:tc>
                <a:tc>
                  <a:txBody>
                    <a:bodyPr/>
                    <a:lstStyle/>
                    <a:p>
                      <a:r>
                        <a:rPr lang="en-US" sz="2800" dirty="0"/>
                        <a:t>Dollar value of output million</a:t>
                      </a:r>
                    </a:p>
                  </a:txBody>
                  <a:tcPr/>
                </a:tc>
                <a:tc>
                  <a:txBody>
                    <a:bodyPr/>
                    <a:lstStyle/>
                    <a:p>
                      <a:pPr algn="ctr"/>
                      <a:r>
                        <a:rPr lang="en-US" sz="2800" dirty="0"/>
                        <a:t>842</a:t>
                      </a:r>
                    </a:p>
                  </a:txBody>
                  <a:tcPr/>
                </a:tc>
                <a:tc>
                  <a:txBody>
                    <a:bodyPr/>
                    <a:lstStyle/>
                    <a:p>
                      <a:pPr algn="ctr"/>
                      <a:r>
                        <a:rPr lang="en-US" sz="2800" dirty="0"/>
                        <a:t>1221</a:t>
                      </a:r>
                    </a:p>
                  </a:txBody>
                  <a:tcPr/>
                </a:tc>
                <a:extLst>
                  <a:ext uri="{0D108BD9-81ED-4DB2-BD59-A6C34878D82A}">
                    <a16:rowId xmlns:a16="http://schemas.microsoft.com/office/drawing/2014/main" val="10002"/>
                  </a:ext>
                </a:extLst>
              </a:tr>
              <a:tr h="370840">
                <a:tc>
                  <a:txBody>
                    <a:bodyPr/>
                    <a:lstStyle/>
                    <a:p>
                      <a:r>
                        <a:rPr lang="en-US" sz="2800" dirty="0"/>
                        <a:t>b</a:t>
                      </a:r>
                    </a:p>
                  </a:txBody>
                  <a:tcPr/>
                </a:tc>
                <a:tc>
                  <a:txBody>
                    <a:bodyPr/>
                    <a:lstStyle/>
                    <a:p>
                      <a:r>
                        <a:rPr lang="en-US" sz="2800" dirty="0"/>
                        <a:t>Price index</a:t>
                      </a:r>
                    </a:p>
                  </a:txBody>
                  <a:tcPr/>
                </a:tc>
                <a:tc>
                  <a:txBody>
                    <a:bodyPr/>
                    <a:lstStyle/>
                    <a:p>
                      <a:pPr algn="ctr"/>
                      <a:r>
                        <a:rPr lang="en-US" sz="2800" dirty="0"/>
                        <a:t>169</a:t>
                      </a:r>
                    </a:p>
                  </a:txBody>
                  <a:tcPr/>
                </a:tc>
                <a:tc>
                  <a:txBody>
                    <a:bodyPr/>
                    <a:lstStyle/>
                    <a:p>
                      <a:pPr algn="ctr"/>
                      <a:r>
                        <a:rPr lang="en-US" sz="2800" dirty="0"/>
                        <a:t>192</a:t>
                      </a:r>
                    </a:p>
                  </a:txBody>
                  <a:tcPr/>
                </a:tc>
                <a:extLst>
                  <a:ext uri="{0D108BD9-81ED-4DB2-BD59-A6C34878D82A}">
                    <a16:rowId xmlns:a16="http://schemas.microsoft.com/office/drawing/2014/main" val="10003"/>
                  </a:ext>
                </a:extLst>
              </a:tr>
              <a:tr h="370840">
                <a:tc>
                  <a:txBody>
                    <a:bodyPr/>
                    <a:lstStyle/>
                    <a:p>
                      <a:r>
                        <a:rPr lang="en-US" sz="2800" dirty="0"/>
                        <a:t>c</a:t>
                      </a:r>
                    </a:p>
                  </a:txBody>
                  <a:tcPr/>
                </a:tc>
                <a:tc>
                  <a:txBody>
                    <a:bodyPr/>
                    <a:lstStyle/>
                    <a:p>
                      <a:r>
                        <a:rPr lang="en-US" sz="2800" dirty="0"/>
                        <a:t>Constant dollar output</a:t>
                      </a:r>
                      <a:r>
                        <a:rPr lang="en-US" sz="2800" baseline="0" dirty="0"/>
                        <a:t>                  〈a.(100/b)〉</a:t>
                      </a:r>
                      <a:endParaRPr lang="en-US" sz="2800" dirty="0"/>
                    </a:p>
                  </a:txBody>
                  <a:tcPr/>
                </a:tc>
                <a:tc>
                  <a:txBody>
                    <a:bodyPr/>
                    <a:lstStyle/>
                    <a:p>
                      <a:pPr algn="ctr"/>
                      <a:r>
                        <a:rPr lang="en-US" sz="2800" dirty="0">
                          <a:solidFill>
                            <a:srgbClr val="FF0000"/>
                          </a:solidFill>
                        </a:rPr>
                        <a:t>498,22</a:t>
                      </a:r>
                    </a:p>
                  </a:txBody>
                  <a:tcPr/>
                </a:tc>
                <a:tc>
                  <a:txBody>
                    <a:bodyPr/>
                    <a:lstStyle/>
                    <a:p>
                      <a:pPr algn="ctr"/>
                      <a:r>
                        <a:rPr lang="en-US" sz="2800" dirty="0">
                          <a:solidFill>
                            <a:srgbClr val="FF0000"/>
                          </a:solidFill>
                        </a:rPr>
                        <a:t>635,94</a:t>
                      </a:r>
                    </a:p>
                  </a:txBody>
                  <a:tcPr/>
                </a:tc>
                <a:extLst>
                  <a:ext uri="{0D108BD9-81ED-4DB2-BD59-A6C34878D82A}">
                    <a16:rowId xmlns:a16="http://schemas.microsoft.com/office/drawing/2014/main" val="10004"/>
                  </a:ext>
                </a:extLst>
              </a:tr>
              <a:tr h="370840">
                <a:tc>
                  <a:txBody>
                    <a:bodyPr/>
                    <a:lstStyle/>
                    <a:p>
                      <a:r>
                        <a:rPr lang="en-US" sz="2800" dirty="0"/>
                        <a:t>d</a:t>
                      </a:r>
                    </a:p>
                  </a:txBody>
                  <a:tcPr/>
                </a:tc>
                <a:tc>
                  <a:txBody>
                    <a:bodyPr/>
                    <a:lstStyle/>
                    <a:p>
                      <a:r>
                        <a:rPr lang="en-US" sz="2800" dirty="0"/>
                        <a:t>Labor-hours worked</a:t>
                      </a:r>
                      <a:r>
                        <a:rPr lang="en-US" sz="2800" baseline="0" dirty="0"/>
                        <a:t> million</a:t>
                      </a:r>
                      <a:endParaRPr lang="en-US" sz="2800" dirty="0"/>
                    </a:p>
                  </a:txBody>
                  <a:tcPr/>
                </a:tc>
                <a:tc>
                  <a:txBody>
                    <a:bodyPr/>
                    <a:lstStyle/>
                    <a:p>
                      <a:pPr algn="ctr"/>
                      <a:r>
                        <a:rPr lang="en-US" sz="2800" dirty="0"/>
                        <a:t>35,6</a:t>
                      </a:r>
                    </a:p>
                  </a:txBody>
                  <a:tcPr/>
                </a:tc>
                <a:tc>
                  <a:txBody>
                    <a:bodyPr/>
                    <a:lstStyle/>
                    <a:p>
                      <a:pPr algn="ctr"/>
                      <a:r>
                        <a:rPr lang="en-US" sz="2800" dirty="0"/>
                        <a:t>38,7</a:t>
                      </a:r>
                    </a:p>
                  </a:txBody>
                  <a:tcPr/>
                </a:tc>
                <a:extLst>
                  <a:ext uri="{0D108BD9-81ED-4DB2-BD59-A6C34878D82A}">
                    <a16:rowId xmlns:a16="http://schemas.microsoft.com/office/drawing/2014/main" val="10005"/>
                  </a:ext>
                </a:extLst>
              </a:tr>
              <a:tr h="370840">
                <a:tc>
                  <a:txBody>
                    <a:bodyPr/>
                    <a:lstStyle/>
                    <a:p>
                      <a:r>
                        <a:rPr lang="en-US" sz="2800" dirty="0"/>
                        <a:t>e</a:t>
                      </a:r>
                    </a:p>
                  </a:txBody>
                  <a:tcPr/>
                </a:tc>
                <a:tc>
                  <a:txBody>
                    <a:bodyPr/>
                    <a:lstStyle/>
                    <a:p>
                      <a:r>
                        <a:rPr lang="en-US" sz="2800" dirty="0"/>
                        <a:t>Constant dollar output per </a:t>
                      </a:r>
                    </a:p>
                    <a:p>
                      <a:r>
                        <a:rPr lang="en-US" sz="2800" dirty="0"/>
                        <a:t>labor-hour (c/d)</a:t>
                      </a:r>
                    </a:p>
                  </a:txBody>
                  <a:tcPr/>
                </a:tc>
                <a:tc>
                  <a:txBody>
                    <a:bodyPr/>
                    <a:lstStyle/>
                    <a:p>
                      <a:pPr algn="ctr"/>
                      <a:r>
                        <a:rPr lang="en-US" sz="2800" dirty="0"/>
                        <a:t>13,99</a:t>
                      </a:r>
                    </a:p>
                  </a:txBody>
                  <a:tcPr/>
                </a:tc>
                <a:tc>
                  <a:txBody>
                    <a:bodyPr/>
                    <a:lstStyle/>
                    <a:p>
                      <a:pPr algn="ctr"/>
                      <a:r>
                        <a:rPr lang="en-US" sz="2800" dirty="0"/>
                        <a:t>16,43</a:t>
                      </a:r>
                    </a:p>
                  </a:txBody>
                  <a:tcPr/>
                </a:tc>
                <a:extLst>
                  <a:ext uri="{0D108BD9-81ED-4DB2-BD59-A6C34878D82A}">
                    <a16:rowId xmlns:a16="http://schemas.microsoft.com/office/drawing/2014/main" val="10006"/>
                  </a:ext>
                </a:extLst>
              </a:tr>
              <a:tr h="370840">
                <a:tc>
                  <a:txBody>
                    <a:bodyPr/>
                    <a:lstStyle/>
                    <a:p>
                      <a:r>
                        <a:rPr lang="en-US" sz="2800" dirty="0"/>
                        <a:t>f</a:t>
                      </a:r>
                    </a:p>
                  </a:txBody>
                  <a:tcPr/>
                </a:tc>
                <a:tc>
                  <a:txBody>
                    <a:bodyPr/>
                    <a:lstStyle/>
                    <a:p>
                      <a:r>
                        <a:rPr lang="en-US" sz="2800" dirty="0"/>
                        <a:t>Productivity index</a:t>
                      </a:r>
                      <a:r>
                        <a:rPr lang="en-US" sz="2800" baseline="0" dirty="0"/>
                        <a:t> 1978 as base</a:t>
                      </a:r>
                      <a:endParaRPr lang="en-US" sz="2800" dirty="0"/>
                    </a:p>
                  </a:txBody>
                  <a:tcPr/>
                </a:tc>
                <a:tc>
                  <a:txBody>
                    <a:bodyPr/>
                    <a:lstStyle/>
                    <a:p>
                      <a:pPr algn="ctr"/>
                      <a:r>
                        <a:rPr lang="en-US" sz="2800" dirty="0"/>
                        <a:t>100</a:t>
                      </a:r>
                    </a:p>
                  </a:txBody>
                  <a:tcPr/>
                </a:tc>
                <a:tc>
                  <a:txBody>
                    <a:bodyPr/>
                    <a:lstStyle/>
                    <a:p>
                      <a:pPr algn="ctr"/>
                      <a:r>
                        <a:rPr lang="en-US" sz="3600" b="1" dirty="0">
                          <a:solidFill>
                            <a:srgbClr val="FF0000"/>
                          </a:solidFill>
                        </a:rPr>
                        <a:t>117,44</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61134701"/>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5867" y="338666"/>
            <a:ext cx="10227733" cy="4401205"/>
          </a:xfrm>
          <a:prstGeom prst="rect">
            <a:avLst/>
          </a:prstGeom>
          <a:noFill/>
        </p:spPr>
        <p:txBody>
          <a:bodyPr wrap="square" rtlCol="0">
            <a:spAutoFit/>
          </a:bodyPr>
          <a:lstStyle/>
          <a:p>
            <a:r>
              <a:rPr lang="en-US" sz="2800" dirty="0"/>
              <a:t>How c calculated?</a:t>
            </a:r>
          </a:p>
          <a:p>
            <a:endParaRPr lang="en-US" sz="2800" dirty="0"/>
          </a:p>
          <a:p>
            <a:r>
              <a:rPr lang="en-US" sz="2800" dirty="0"/>
              <a:t>						 100</a:t>
            </a:r>
          </a:p>
          <a:p>
            <a:r>
              <a:rPr lang="en-US" sz="2800" dirty="0"/>
              <a:t>Constant dollar output 1978 = 842 X ----------- = 498,22 dollars</a:t>
            </a:r>
          </a:p>
          <a:p>
            <a:r>
              <a:rPr lang="en-US" sz="2800" dirty="0"/>
              <a:t>						  169</a:t>
            </a:r>
          </a:p>
          <a:p>
            <a:endParaRPr lang="en-US" sz="2800" dirty="0"/>
          </a:p>
          <a:p>
            <a:r>
              <a:rPr lang="en-US" sz="2800" dirty="0"/>
              <a:t> 					             100</a:t>
            </a:r>
          </a:p>
          <a:p>
            <a:r>
              <a:rPr lang="en-US" sz="2800" dirty="0"/>
              <a:t>Constant dollar output 1980 = 1221 X ----------- = 635,94 dollars</a:t>
            </a:r>
          </a:p>
          <a:p>
            <a:r>
              <a:rPr lang="en-US" sz="2800" dirty="0"/>
              <a:t>						  192</a:t>
            </a:r>
          </a:p>
          <a:p>
            <a:endParaRPr lang="en-US" sz="2800" dirty="0"/>
          </a:p>
        </p:txBody>
      </p:sp>
    </p:spTree>
    <p:extLst>
      <p:ext uri="{BB962C8B-B14F-4D97-AF65-F5344CB8AC3E}">
        <p14:creationId xmlns:p14="http://schemas.microsoft.com/office/powerpoint/2010/main" val="2006715940"/>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291" y="746449"/>
            <a:ext cx="11887200" cy="3539430"/>
          </a:xfrm>
          <a:prstGeom prst="rect">
            <a:avLst/>
          </a:prstGeom>
          <a:noFill/>
        </p:spPr>
        <p:txBody>
          <a:bodyPr wrap="square" rtlCol="0">
            <a:spAutoFit/>
          </a:bodyPr>
          <a:lstStyle/>
          <a:p>
            <a:r>
              <a:rPr lang="en-US" sz="2800" dirty="0"/>
              <a:t>Constant dollars per labor-hour </a:t>
            </a:r>
          </a:p>
          <a:p>
            <a:endParaRPr lang="en-US" sz="2800" dirty="0"/>
          </a:p>
          <a:p>
            <a:r>
              <a:rPr lang="en-US" sz="2800" dirty="0"/>
              <a:t>(Productivity Index) =</a:t>
            </a:r>
          </a:p>
          <a:p>
            <a:endParaRPr lang="en-US" sz="2800" dirty="0"/>
          </a:p>
          <a:p>
            <a:r>
              <a:rPr lang="en-US" sz="2800" dirty="0"/>
              <a:t>			      Constant dollars of output per labor-hour in 1980</a:t>
            </a:r>
            <a:endParaRPr lang="en-US" sz="2800" i="1" dirty="0"/>
          </a:p>
          <a:p>
            <a:r>
              <a:rPr lang="en-US" sz="2800" dirty="0"/>
              <a:t>			 ------------------------------------------------------------------------ X 100</a:t>
            </a:r>
          </a:p>
          <a:p>
            <a:r>
              <a:rPr lang="en-US" sz="2800" dirty="0"/>
              <a:t>			   Constant dollars of output per labor-hour in 1978</a:t>
            </a:r>
          </a:p>
          <a:p>
            <a:endParaRPr lang="en-US" sz="2800" dirty="0"/>
          </a:p>
        </p:txBody>
      </p:sp>
      <p:cxnSp>
        <p:nvCxnSpPr>
          <p:cNvPr id="4" name="Straight Arrow Connector 3"/>
          <p:cNvCxnSpPr/>
          <p:nvPr/>
        </p:nvCxnSpPr>
        <p:spPr>
          <a:xfrm flipH="1">
            <a:off x="1735494" y="1324947"/>
            <a:ext cx="2575249" cy="3545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a:off x="2500604" y="2295331"/>
            <a:ext cx="1138336" cy="541175"/>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7159" y="4864377"/>
            <a:ext cx="10655560" cy="1938992"/>
          </a:xfrm>
          <a:prstGeom prst="rect">
            <a:avLst/>
          </a:prstGeom>
          <a:noFill/>
        </p:spPr>
        <p:txBody>
          <a:bodyPr wrap="square" rtlCol="0">
            <a:spAutoFit/>
          </a:bodyPr>
          <a:lstStyle/>
          <a:p>
            <a:pPr algn="ctr"/>
            <a:r>
              <a:rPr lang="en-US" sz="4000" dirty="0"/>
              <a:t>      16,43</a:t>
            </a:r>
          </a:p>
          <a:p>
            <a:pPr algn="ctr"/>
            <a:r>
              <a:rPr lang="en-US" sz="4000" dirty="0"/>
              <a:t>Productivity Index= ---------- X 100 = 117,44</a:t>
            </a:r>
          </a:p>
          <a:p>
            <a:pPr algn="ctr"/>
            <a:r>
              <a:rPr lang="en-US" sz="4000" dirty="0"/>
              <a:t>      13,99</a:t>
            </a:r>
          </a:p>
        </p:txBody>
      </p:sp>
    </p:spTree>
    <p:extLst>
      <p:ext uri="{BB962C8B-B14F-4D97-AF65-F5344CB8AC3E}">
        <p14:creationId xmlns:p14="http://schemas.microsoft.com/office/powerpoint/2010/main" val="8466937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4" end="4"/>
                                            </p:txEl>
                                          </p:spTgt>
                                        </p:tgtEl>
                                      </p:cBhvr>
                                    </p:animEffect>
                                  </p:childTnLst>
                                </p:cTn>
                              </p:par>
                              <p:par>
                                <p:cTn id="30" presetID="41" presetClass="entr" presetSubtype="0" fill="hold" nodeType="withEffect">
                                  <p:stCondLst>
                                    <p:cond delay="0"/>
                                  </p:stCondLst>
                                  <p:iterate type="lt">
                                    <p:tmPct val="10000"/>
                                  </p:iterate>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34"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
                                            <p:txEl>
                                              <p:pRg st="5" end="5"/>
                                            </p:txEl>
                                          </p:spTgt>
                                        </p:tgtEl>
                                      </p:cBhvr>
                                    </p:animEffect>
                                  </p:childTnLst>
                                </p:cTn>
                              </p:par>
                              <p:par>
                                <p:cTn id="37" presetID="41" presetClass="entr" presetSubtype="0" fill="hold" nodeType="withEffect">
                                  <p:stCondLst>
                                    <p:cond delay="0"/>
                                  </p:stCondLst>
                                  <p:iterate type="lt">
                                    <p:tmPct val="10000"/>
                                  </p:iterate>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p:cTn id="39" dur="50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 calcmode="lin" valueType="num">
                                      <p:cBhvr additive="base">
                                        <p:cTn id="48"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 calcmode="lin" valueType="num">
                                      <p:cBhvr additive="base">
                                        <p:cTn id="54"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 calcmode="lin" valueType="num">
                                      <p:cBhvr additive="base">
                                        <p:cTn id="6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71AE399-B8AB-B542-E543-28A062AAD60A}"/>
              </a:ext>
            </a:extLst>
          </p:cNvPr>
          <p:cNvPicPr>
            <a:picLocks noChangeAspect="1"/>
          </p:cNvPicPr>
          <p:nvPr/>
        </p:nvPicPr>
        <p:blipFill>
          <a:blip r:embed="rId2"/>
          <a:stretch>
            <a:fillRect/>
          </a:stretch>
        </p:blipFill>
        <p:spPr>
          <a:xfrm>
            <a:off x="268386" y="1828800"/>
            <a:ext cx="11586667" cy="3219450"/>
          </a:xfrm>
          <a:prstGeom prst="rect">
            <a:avLst/>
          </a:prstGeom>
        </p:spPr>
      </p:pic>
    </p:spTree>
    <p:extLst>
      <p:ext uri="{BB962C8B-B14F-4D97-AF65-F5344CB8AC3E}">
        <p14:creationId xmlns:p14="http://schemas.microsoft.com/office/powerpoint/2010/main" val="304822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F2F9463-D420-C5D4-9AB4-4822BE2A9CE5}"/>
              </a:ext>
            </a:extLst>
          </p:cNvPr>
          <p:cNvPicPr>
            <a:picLocks noChangeAspect="1"/>
          </p:cNvPicPr>
          <p:nvPr/>
        </p:nvPicPr>
        <p:blipFill>
          <a:blip r:embed="rId2"/>
          <a:stretch>
            <a:fillRect/>
          </a:stretch>
        </p:blipFill>
        <p:spPr>
          <a:xfrm>
            <a:off x="869782" y="0"/>
            <a:ext cx="10452435" cy="6858000"/>
          </a:xfrm>
          <a:prstGeom prst="rect">
            <a:avLst/>
          </a:prstGeom>
        </p:spPr>
      </p:pic>
    </p:spTree>
    <p:extLst>
      <p:ext uri="{BB962C8B-B14F-4D97-AF65-F5344CB8AC3E}">
        <p14:creationId xmlns:p14="http://schemas.microsoft.com/office/powerpoint/2010/main" val="174703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3E11089-59F3-AE1E-492F-4D32D2EB32B3}"/>
              </a:ext>
            </a:extLst>
          </p:cNvPr>
          <p:cNvPicPr>
            <a:picLocks noChangeAspect="1"/>
          </p:cNvPicPr>
          <p:nvPr/>
        </p:nvPicPr>
        <p:blipFill>
          <a:blip r:embed="rId3"/>
          <a:stretch>
            <a:fillRect/>
          </a:stretch>
        </p:blipFill>
        <p:spPr>
          <a:xfrm>
            <a:off x="1088798" y="-2020"/>
            <a:ext cx="10017351" cy="6860020"/>
          </a:xfrm>
          <a:prstGeom prst="rect">
            <a:avLst/>
          </a:prstGeom>
        </p:spPr>
      </p:pic>
    </p:spTree>
    <p:extLst>
      <p:ext uri="{BB962C8B-B14F-4D97-AF65-F5344CB8AC3E}">
        <p14:creationId xmlns:p14="http://schemas.microsoft.com/office/powerpoint/2010/main" val="138414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719" y="805219"/>
            <a:ext cx="9253182" cy="5431808"/>
          </a:xfrm>
          <a:prstGeom prst="rect">
            <a:avLst/>
          </a:prstGeom>
        </p:spPr>
      </p:pic>
    </p:spTree>
    <p:extLst>
      <p:ext uri="{BB962C8B-B14F-4D97-AF65-F5344CB8AC3E}">
        <p14:creationId xmlns:p14="http://schemas.microsoft.com/office/powerpoint/2010/main" val="1292757902"/>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9602</TotalTime>
  <Words>1752</Words>
  <Application>Microsoft Office PowerPoint</Application>
  <PresentationFormat>Geniş ekran</PresentationFormat>
  <Paragraphs>239</Paragraphs>
  <Slides>57</Slides>
  <Notes>3</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57</vt:i4>
      </vt:variant>
    </vt:vector>
  </HeadingPairs>
  <TitlesOfParts>
    <vt:vector size="63" baseType="lpstr">
      <vt:lpstr>Arial</vt:lpstr>
      <vt:lpstr>Calibri</vt:lpstr>
      <vt:lpstr>Calibri Light</vt:lpstr>
      <vt:lpstr>Tahoma</vt:lpstr>
      <vt:lpstr>Office Theme</vt:lpstr>
      <vt:lpstr>Equation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Dilek Temiz</cp:lastModifiedBy>
  <cp:revision>97</cp:revision>
  <dcterms:created xsi:type="dcterms:W3CDTF">2017-09-26T18:26:05Z</dcterms:created>
  <dcterms:modified xsi:type="dcterms:W3CDTF">2023-09-29T09:52:13Z</dcterms:modified>
</cp:coreProperties>
</file>