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327" r:id="rId2"/>
    <p:sldId id="258" r:id="rId3"/>
    <p:sldId id="257" r:id="rId4"/>
    <p:sldId id="259" r:id="rId5"/>
    <p:sldId id="260" r:id="rId6"/>
    <p:sldId id="261" r:id="rId7"/>
    <p:sldId id="262" r:id="rId8"/>
    <p:sldId id="263" r:id="rId9"/>
    <p:sldId id="264" r:id="rId10"/>
    <p:sldId id="265" r:id="rId11"/>
    <p:sldId id="266" r:id="rId12"/>
    <p:sldId id="267" r:id="rId13"/>
    <p:sldId id="268" r:id="rId14"/>
    <p:sldId id="328" r:id="rId15"/>
    <p:sldId id="270" r:id="rId16"/>
    <p:sldId id="329" r:id="rId17"/>
    <p:sldId id="340" r:id="rId18"/>
    <p:sldId id="272" r:id="rId19"/>
    <p:sldId id="325" r:id="rId20"/>
    <p:sldId id="330" r:id="rId21"/>
    <p:sldId id="331" r:id="rId22"/>
    <p:sldId id="332" r:id="rId23"/>
    <p:sldId id="333" r:id="rId24"/>
    <p:sldId id="334" r:id="rId25"/>
    <p:sldId id="274" r:id="rId26"/>
    <p:sldId id="341" r:id="rId27"/>
    <p:sldId id="335" r:id="rId28"/>
    <p:sldId id="326" r:id="rId29"/>
    <p:sldId id="336" r:id="rId30"/>
    <p:sldId id="337" r:id="rId31"/>
    <p:sldId id="338" r:id="rId32"/>
    <p:sldId id="339" r:id="rId33"/>
    <p:sldId id="275" r:id="rId34"/>
    <p:sldId id="276" r:id="rId35"/>
    <p:sldId id="277" r:id="rId36"/>
    <p:sldId id="278" r:id="rId37"/>
    <p:sldId id="279" r:id="rId38"/>
    <p:sldId id="280" r:id="rId39"/>
    <p:sldId id="281" r:id="rId40"/>
    <p:sldId id="282" r:id="rId41"/>
    <p:sldId id="283" r:id="rId42"/>
    <p:sldId id="284"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20" r:id="rId74"/>
    <p:sldId id="321" r:id="rId75"/>
    <p:sldId id="322" r:id="rId76"/>
    <p:sldId id="323" r:id="rId77"/>
    <p:sldId id="324"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33"/>
    <p:restoredTop sz="93095"/>
  </p:normalViewPr>
  <p:slideViewPr>
    <p:cSldViewPr snapToGrid="0" snapToObjects="1">
      <p:cViewPr varScale="1">
        <p:scale>
          <a:sx n="63" d="100"/>
          <a:sy n="63" d="100"/>
        </p:scale>
        <p:origin x="19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74B12-B629-7F4A-A0CD-9C420598DBC1}"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348047-F85D-D841-A306-60594DB79D4A}" type="slidenum">
              <a:rPr lang="en-US" smtClean="0"/>
              <a:t>‹#›</a:t>
            </a:fld>
            <a:endParaRPr lang="en-US"/>
          </a:p>
        </p:txBody>
      </p:sp>
    </p:spTree>
    <p:extLst>
      <p:ext uri="{BB962C8B-B14F-4D97-AF65-F5344CB8AC3E}">
        <p14:creationId xmlns:p14="http://schemas.microsoft.com/office/powerpoint/2010/main" val="101609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B7C3A-3F32-4C43-81B1-F1E6270634D9}" type="slidenum">
              <a:rPr lang="en-US" smtClean="0"/>
              <a:t>54</a:t>
            </a:fld>
            <a:endParaRPr lang="en-US"/>
          </a:p>
        </p:txBody>
      </p:sp>
    </p:spTree>
    <p:extLst>
      <p:ext uri="{BB962C8B-B14F-4D97-AF65-F5344CB8AC3E}">
        <p14:creationId xmlns:p14="http://schemas.microsoft.com/office/powerpoint/2010/main" val="1272218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352BE13E-34BB-304E-A9D2-F2C3C88488F0}"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4C080-E962-5845-A296-46D85B7E001F}" type="slidenum">
              <a:rPr lang="en-US" smtClean="0"/>
              <a:t>‹#›</a:t>
            </a:fld>
            <a:endParaRPr lang="en-US"/>
          </a:p>
        </p:txBody>
      </p:sp>
    </p:spTree>
    <p:extLst>
      <p:ext uri="{BB962C8B-B14F-4D97-AF65-F5344CB8AC3E}">
        <p14:creationId xmlns:p14="http://schemas.microsoft.com/office/powerpoint/2010/main" val="200902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352BE13E-34BB-304E-A9D2-F2C3C88488F0}"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4C080-E962-5845-A296-46D85B7E001F}" type="slidenum">
              <a:rPr lang="en-US" smtClean="0"/>
              <a:t>‹#›</a:t>
            </a:fld>
            <a:endParaRPr lang="en-US"/>
          </a:p>
        </p:txBody>
      </p:sp>
    </p:spTree>
    <p:extLst>
      <p:ext uri="{BB962C8B-B14F-4D97-AF65-F5344CB8AC3E}">
        <p14:creationId xmlns:p14="http://schemas.microsoft.com/office/powerpoint/2010/main" val="209683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352BE13E-34BB-304E-A9D2-F2C3C88488F0}"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4C080-E962-5845-A296-46D85B7E001F}" type="slidenum">
              <a:rPr lang="en-US" smtClean="0"/>
              <a:t>‹#›</a:t>
            </a:fld>
            <a:endParaRPr lang="en-US"/>
          </a:p>
        </p:txBody>
      </p:sp>
    </p:spTree>
    <p:extLst>
      <p:ext uri="{BB962C8B-B14F-4D97-AF65-F5344CB8AC3E}">
        <p14:creationId xmlns:p14="http://schemas.microsoft.com/office/powerpoint/2010/main" val="137247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352BE13E-34BB-304E-A9D2-F2C3C88488F0}"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4C080-E962-5845-A296-46D85B7E001F}" type="slidenum">
              <a:rPr lang="en-US" smtClean="0"/>
              <a:t>‹#›</a:t>
            </a:fld>
            <a:endParaRPr lang="en-US"/>
          </a:p>
        </p:txBody>
      </p:sp>
    </p:spTree>
    <p:extLst>
      <p:ext uri="{BB962C8B-B14F-4D97-AF65-F5344CB8AC3E}">
        <p14:creationId xmlns:p14="http://schemas.microsoft.com/office/powerpoint/2010/main" val="50088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352BE13E-34BB-304E-A9D2-F2C3C88488F0}"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4C080-E962-5845-A296-46D85B7E001F}" type="slidenum">
              <a:rPr lang="en-US" smtClean="0"/>
              <a:t>‹#›</a:t>
            </a:fld>
            <a:endParaRPr lang="en-US"/>
          </a:p>
        </p:txBody>
      </p:sp>
    </p:spTree>
    <p:extLst>
      <p:ext uri="{BB962C8B-B14F-4D97-AF65-F5344CB8AC3E}">
        <p14:creationId xmlns:p14="http://schemas.microsoft.com/office/powerpoint/2010/main" val="16564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352BE13E-34BB-304E-A9D2-F2C3C88488F0}"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4C080-E962-5845-A296-46D85B7E001F}" type="slidenum">
              <a:rPr lang="en-US" smtClean="0"/>
              <a:t>‹#›</a:t>
            </a:fld>
            <a:endParaRPr lang="en-US"/>
          </a:p>
        </p:txBody>
      </p:sp>
    </p:spTree>
    <p:extLst>
      <p:ext uri="{BB962C8B-B14F-4D97-AF65-F5344CB8AC3E}">
        <p14:creationId xmlns:p14="http://schemas.microsoft.com/office/powerpoint/2010/main" val="80795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352BE13E-34BB-304E-A9D2-F2C3C88488F0}"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84C080-E962-5845-A296-46D85B7E001F}" type="slidenum">
              <a:rPr lang="en-US" smtClean="0"/>
              <a:t>‹#›</a:t>
            </a:fld>
            <a:endParaRPr lang="en-US"/>
          </a:p>
        </p:txBody>
      </p:sp>
    </p:spTree>
    <p:extLst>
      <p:ext uri="{BB962C8B-B14F-4D97-AF65-F5344CB8AC3E}">
        <p14:creationId xmlns:p14="http://schemas.microsoft.com/office/powerpoint/2010/main" val="69976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352BE13E-34BB-304E-A9D2-F2C3C88488F0}"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84C080-E962-5845-A296-46D85B7E001F}" type="slidenum">
              <a:rPr lang="en-US" smtClean="0"/>
              <a:t>‹#›</a:t>
            </a:fld>
            <a:endParaRPr lang="en-US"/>
          </a:p>
        </p:txBody>
      </p:sp>
    </p:spTree>
    <p:extLst>
      <p:ext uri="{BB962C8B-B14F-4D97-AF65-F5344CB8AC3E}">
        <p14:creationId xmlns:p14="http://schemas.microsoft.com/office/powerpoint/2010/main" val="125403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BE13E-34BB-304E-A9D2-F2C3C88488F0}"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84C080-E962-5845-A296-46D85B7E001F}" type="slidenum">
              <a:rPr lang="en-US" smtClean="0"/>
              <a:t>‹#›</a:t>
            </a:fld>
            <a:endParaRPr lang="en-US"/>
          </a:p>
        </p:txBody>
      </p:sp>
    </p:spTree>
    <p:extLst>
      <p:ext uri="{BB962C8B-B14F-4D97-AF65-F5344CB8AC3E}">
        <p14:creationId xmlns:p14="http://schemas.microsoft.com/office/powerpoint/2010/main" val="119921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Click to edit Master text styles</a:t>
            </a:r>
          </a:p>
        </p:txBody>
      </p:sp>
      <p:sp>
        <p:nvSpPr>
          <p:cNvPr id="5" name="Date Placeholder 4"/>
          <p:cNvSpPr>
            <a:spLocks noGrp="1"/>
          </p:cNvSpPr>
          <p:nvPr>
            <p:ph type="dt" sz="half" idx="10"/>
          </p:nvPr>
        </p:nvSpPr>
        <p:spPr/>
        <p:txBody>
          <a:bodyPr/>
          <a:lstStyle/>
          <a:p>
            <a:fld id="{352BE13E-34BB-304E-A9D2-F2C3C88488F0}"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4C080-E962-5845-A296-46D85B7E001F}" type="slidenum">
              <a:rPr lang="en-US" smtClean="0"/>
              <a:t>‹#›</a:t>
            </a:fld>
            <a:endParaRPr lang="en-US"/>
          </a:p>
        </p:txBody>
      </p:sp>
    </p:spTree>
    <p:extLst>
      <p:ext uri="{BB962C8B-B14F-4D97-AF65-F5344CB8AC3E}">
        <p14:creationId xmlns:p14="http://schemas.microsoft.com/office/powerpoint/2010/main" val="103805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Click to edit Master text styles</a:t>
            </a:r>
          </a:p>
        </p:txBody>
      </p:sp>
      <p:sp>
        <p:nvSpPr>
          <p:cNvPr id="5" name="Date Placeholder 4"/>
          <p:cNvSpPr>
            <a:spLocks noGrp="1"/>
          </p:cNvSpPr>
          <p:nvPr>
            <p:ph type="dt" sz="half" idx="10"/>
          </p:nvPr>
        </p:nvSpPr>
        <p:spPr/>
        <p:txBody>
          <a:bodyPr/>
          <a:lstStyle/>
          <a:p>
            <a:fld id="{352BE13E-34BB-304E-A9D2-F2C3C88488F0}"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4C080-E962-5845-A296-46D85B7E001F}" type="slidenum">
              <a:rPr lang="en-US" smtClean="0"/>
              <a:t>‹#›</a:t>
            </a:fld>
            <a:endParaRPr lang="en-US"/>
          </a:p>
        </p:txBody>
      </p:sp>
    </p:spTree>
    <p:extLst>
      <p:ext uri="{BB962C8B-B14F-4D97-AF65-F5344CB8AC3E}">
        <p14:creationId xmlns:p14="http://schemas.microsoft.com/office/powerpoint/2010/main" val="46969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BE13E-34BB-304E-A9D2-F2C3C88488F0}" type="datetimeFigureOut">
              <a:rPr lang="en-US" smtClean="0"/>
              <a:t>9/28/2023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4C080-E962-5845-A296-46D85B7E001F}" type="slidenum">
              <a:rPr lang="en-US" smtClean="0"/>
              <a:t>‹#›</a:t>
            </a:fld>
            <a:endParaRPr lang="en-US"/>
          </a:p>
        </p:txBody>
      </p:sp>
    </p:spTree>
    <p:extLst>
      <p:ext uri="{BB962C8B-B14F-4D97-AF65-F5344CB8AC3E}">
        <p14:creationId xmlns:p14="http://schemas.microsoft.com/office/powerpoint/2010/main" val="2005774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Random_variable" TargetMode="External"/><Relationship Id="rId2" Type="http://schemas.openxmlformats.org/officeDocument/2006/relationships/hyperlink" Target="http://en.wikipedia.org/wiki/Real_number"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tr/url?sa=i&amp;rct=j&amp;q=&amp;esrc=s&amp;source=images&amp;cd=&amp;cad=rja&amp;uact=8&amp;ved=2ahUKEwiq-uaLnOjeAhXOGewKHe8CAloQjRx6BAgBEAU&amp;url=http://itfeature.com/statistics/measure-of-dispersion/measure-of-kurtosis&amp;psig=AOvVaw2RTRj41rWAb6jaY422FLQX&amp;ust=1542983610275865" TargetMode="Externa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www.google.com.tr/imgres?imgurl=https://www.statext.com/android/images/kurtosis4.png&amp;imgrefurl=https://www.statext.com/android/kurtosis.html&amp;docid=_qsV6QfwpmBL0M&amp;tbnid=uBc8AhVg_k5uOM:&amp;vet=10ahUKEwi95oaBnOjeAhUFiywKHXDqAc8QMwhgKBYwFg..i&amp;w=626&amp;h=258&amp;bih=538&amp;biw=1188&amp;q=kurtosis&amp;ved=0ahUKEwi95oaBnOjeAhUFiywKHXDqAc8QMwhgKBYwFg&amp;iact=mrc&amp;uact=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itl.nist.gov/div898/handbook/eda/section3/eda3661.ht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om.tr/url?sa=i&amp;rct=j&amp;q=&amp;esrc=s&amp;source=images&amp;cd=&amp;cad=rja&amp;uact=8&amp;ved=2ahUKEwjs3f6VnejeAhXN-KQKHRKqAtwQjRx6BAgBEAU&amp;url=https://www.statisticshowto.datasciencecentral.com/pearson-mode-skewness/&amp;psig=AOvVaw0qO-CCjkGrEa9vR6Kj3Zdq&amp;ust=1542983875602533"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380.png"/><Relationship Id="rId1" Type="http://schemas.openxmlformats.org/officeDocument/2006/relationships/slideLayout" Target="../slideLayouts/slideLayout1.xml"/><Relationship Id="rId6" Type="http://schemas.openxmlformats.org/officeDocument/2006/relationships/image" Target="../media/image410.png"/><Relationship Id="rId5" Type="http://schemas.openxmlformats.org/officeDocument/2006/relationships/image" Target="../media/image400.png"/><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13163" y="2336290"/>
            <a:ext cx="9310255" cy="1754326"/>
          </a:xfrm>
          <a:prstGeom prst="rect">
            <a:avLst/>
          </a:prstGeom>
          <a:solidFill>
            <a:schemeClr val="bg1">
              <a:lumMod val="75000"/>
            </a:schemeClr>
          </a:solidFill>
        </p:spPr>
        <p:txBody>
          <a:bodyPr wrap="square">
            <a:spAutoFit/>
          </a:bodyPr>
          <a:lstStyle/>
          <a:p>
            <a:pPr algn="ctr"/>
            <a:r>
              <a:rPr lang="tr-TR" sz="3600" b="1" dirty="0"/>
              <a:t>CHAPTER 7</a:t>
            </a:r>
          </a:p>
          <a:p>
            <a:pPr algn="ctr"/>
            <a:endParaRPr lang="tr-TR" sz="3600" b="1" dirty="0"/>
          </a:p>
          <a:p>
            <a:pPr algn="ctr"/>
            <a:r>
              <a:rPr lang="en-US" sz="3600" b="1" dirty="0"/>
              <a:t>Variation</a:t>
            </a:r>
            <a:r>
              <a:rPr lang="tr-TR" sz="3600" b="1" dirty="0"/>
              <a:t>s</a:t>
            </a:r>
            <a:r>
              <a:rPr lang="en-US" sz="3600" b="1" dirty="0"/>
              <a:t> </a:t>
            </a:r>
          </a:p>
        </p:txBody>
      </p:sp>
    </p:spTree>
    <p:extLst>
      <p:ext uri="{BB962C8B-B14F-4D97-AF65-F5344CB8AC3E}">
        <p14:creationId xmlns:p14="http://schemas.microsoft.com/office/powerpoint/2010/main" val="1131607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387" y="943897"/>
            <a:ext cx="10294374" cy="5043947"/>
          </a:xfrm>
          <a:prstGeom prst="rect">
            <a:avLst/>
          </a:prstGeom>
        </p:spPr>
      </p:pic>
    </p:spTree>
    <p:extLst>
      <p:ext uri="{BB962C8B-B14F-4D97-AF65-F5344CB8AC3E}">
        <p14:creationId xmlns:p14="http://schemas.microsoft.com/office/powerpoint/2010/main" val="108454054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387" y="0"/>
            <a:ext cx="10205884" cy="3657600"/>
          </a:xfrm>
          <a:prstGeom prst="rect">
            <a:avLst/>
          </a:prstGeom>
        </p:spPr>
      </p:pic>
      <p:sp>
        <p:nvSpPr>
          <p:cNvPr id="3" name="TextBox 2"/>
          <p:cNvSpPr txBox="1"/>
          <p:nvPr/>
        </p:nvSpPr>
        <p:spPr>
          <a:xfrm>
            <a:off x="412955" y="3657600"/>
            <a:ext cx="11444748" cy="2123658"/>
          </a:xfrm>
          <a:prstGeom prst="rect">
            <a:avLst/>
          </a:prstGeom>
          <a:noFill/>
        </p:spPr>
        <p:txBody>
          <a:bodyPr wrap="square" rtlCol="0">
            <a:spAutoFit/>
          </a:bodyPr>
          <a:lstStyle/>
          <a:p>
            <a:r>
              <a:rPr lang="en-US" sz="4400" dirty="0"/>
              <a:t>While the celery in Company A is neither homogenous nor heterogeneous, the celery of company B is heterogeneous.</a:t>
            </a:r>
          </a:p>
        </p:txBody>
      </p:sp>
    </p:spTree>
    <p:extLst>
      <p:ext uri="{BB962C8B-B14F-4D97-AF65-F5344CB8AC3E}">
        <p14:creationId xmlns:p14="http://schemas.microsoft.com/office/powerpoint/2010/main" val="316600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92100" y="4888041"/>
            <a:ext cx="1939221"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400" b="1" dirty="0">
                <a:solidFill>
                  <a:srgbClr val="FF0000"/>
                </a:solidFill>
              </a:rPr>
              <a:t>Multivariate Statistics</a:t>
            </a:r>
          </a:p>
        </p:txBody>
      </p:sp>
      <p:sp>
        <p:nvSpPr>
          <p:cNvPr id="9" name="TextBox 8"/>
          <p:cNvSpPr txBox="1"/>
          <p:nvPr/>
        </p:nvSpPr>
        <p:spPr>
          <a:xfrm>
            <a:off x="5592100" y="3456473"/>
            <a:ext cx="1939221"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400" b="1" dirty="0">
                <a:solidFill>
                  <a:srgbClr val="FF0000"/>
                </a:solidFill>
              </a:rPr>
              <a:t>Bivariate Statistics</a:t>
            </a:r>
          </a:p>
        </p:txBody>
      </p:sp>
      <p:sp>
        <p:nvSpPr>
          <p:cNvPr id="10" name="TextBox 9"/>
          <p:cNvSpPr txBox="1"/>
          <p:nvPr/>
        </p:nvSpPr>
        <p:spPr>
          <a:xfrm>
            <a:off x="5634866" y="2055184"/>
            <a:ext cx="1733256"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400" b="1" dirty="0" err="1">
                <a:solidFill>
                  <a:srgbClr val="FF0000"/>
                </a:solidFill>
              </a:rPr>
              <a:t>Univariate</a:t>
            </a:r>
            <a:r>
              <a:rPr lang="en-US" sz="2400" b="1" dirty="0">
                <a:solidFill>
                  <a:srgbClr val="FF0000"/>
                </a:solidFill>
              </a:rPr>
              <a:t> Statistics</a:t>
            </a:r>
          </a:p>
        </p:txBody>
      </p:sp>
      <p:sp>
        <p:nvSpPr>
          <p:cNvPr id="11" name="TextBox 10"/>
          <p:cNvSpPr txBox="1"/>
          <p:nvPr/>
        </p:nvSpPr>
        <p:spPr>
          <a:xfrm>
            <a:off x="5634866" y="659035"/>
            <a:ext cx="1733256"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400" b="1" dirty="0">
                <a:solidFill>
                  <a:srgbClr val="FF0000"/>
                </a:solidFill>
              </a:rPr>
              <a:t>Descriptive statistics</a:t>
            </a:r>
          </a:p>
        </p:txBody>
      </p:sp>
      <p:sp>
        <p:nvSpPr>
          <p:cNvPr id="12" name="TextBox 11"/>
          <p:cNvSpPr txBox="1"/>
          <p:nvPr/>
        </p:nvSpPr>
        <p:spPr>
          <a:xfrm>
            <a:off x="2689635" y="2865731"/>
            <a:ext cx="1561903"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b="1" dirty="0">
                <a:solidFill>
                  <a:srgbClr val="FF0000"/>
                </a:solidFill>
              </a:rPr>
              <a:t>Statistical Methods</a:t>
            </a:r>
          </a:p>
        </p:txBody>
      </p:sp>
      <p:cxnSp>
        <p:nvCxnSpPr>
          <p:cNvPr id="14" name="Elbow Connector 13"/>
          <p:cNvCxnSpPr/>
          <p:nvPr/>
        </p:nvCxnSpPr>
        <p:spPr>
          <a:xfrm>
            <a:off x="4259976" y="3276314"/>
            <a:ext cx="1340562" cy="2022310"/>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16" name="Elbow Connector 15"/>
          <p:cNvCxnSpPr/>
          <p:nvPr/>
        </p:nvCxnSpPr>
        <p:spPr>
          <a:xfrm>
            <a:off x="4259976" y="3281229"/>
            <a:ext cx="1340562" cy="590742"/>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18" name="Elbow Connector 17"/>
          <p:cNvCxnSpPr>
            <a:stCxn id="12" idx="3"/>
            <a:endCxn id="10" idx="1"/>
          </p:cNvCxnSpPr>
          <p:nvPr/>
        </p:nvCxnSpPr>
        <p:spPr>
          <a:xfrm flipV="1">
            <a:off x="4251538" y="2470683"/>
            <a:ext cx="1383329" cy="810547"/>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20" name="Elbow Connector 19"/>
          <p:cNvCxnSpPr>
            <a:stCxn id="12" idx="3"/>
            <a:endCxn id="11" idx="1"/>
          </p:cNvCxnSpPr>
          <p:nvPr/>
        </p:nvCxnSpPr>
        <p:spPr>
          <a:xfrm flipV="1">
            <a:off x="4251538" y="1074533"/>
            <a:ext cx="1383329" cy="2206696"/>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a:endCxn id="11" idx="3"/>
          </p:cNvCxnSpPr>
          <p:nvPr/>
        </p:nvCxnSpPr>
        <p:spPr>
          <a:xfrm flipH="1">
            <a:off x="7368122" y="360383"/>
            <a:ext cx="952732" cy="714150"/>
          </a:xfrm>
          <a:prstGeom prst="straightConnector1">
            <a:avLst/>
          </a:prstGeom>
          <a:ln>
            <a:solidFill>
              <a:srgbClr val="008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818986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2" dur="1000" fill="hold"/>
                                        <p:tgtEl>
                                          <p:spTgt spid="2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6" dur="1000" fill="hold"/>
                                        <p:tgtEl>
                                          <p:spTgt spid="1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8" dur="1000" fill="hold"/>
                                        <p:tgtEl>
                                          <p:spTgt spid="1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70" dur="1000" fill="hold"/>
                                        <p:tgtEl>
                                          <p:spTgt spid="1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82" dur="1000" fill="hold"/>
                                        <p:tgtEl>
                                          <p:spTgt spid="9"/>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p:cTn id="9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94" dur="1000" fill="hold"/>
                                        <p:tgtEl>
                                          <p:spTgt spid="14"/>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p:cTn id="10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6" dur="1000" fill="hold"/>
                                        <p:tgtEl>
                                          <p:spTgt spid="8"/>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8"/>
                                        </p:tgtEl>
                                      </p:cBhvr>
                                    </p:animEffect>
                                  </p:childTnLst>
                                </p:cTn>
                              </p:par>
                            </p:childTnLst>
                          </p:cTn>
                        </p:par>
                      </p:childTnLst>
                    </p:cTn>
                  </p:par>
                  <p:par>
                    <p:cTn id="111" fill="hold">
                      <p:stCondLst>
                        <p:cond delay="indefinite"/>
                      </p:stCondLst>
                      <p:childTnLst>
                        <p:par>
                          <p:cTn id="112" fill="hold">
                            <p:stCondLst>
                              <p:cond delay="0"/>
                            </p:stCondLst>
                            <p:childTnLst>
                              <p:par>
                                <p:cTn id="113" presetID="43" presetClass="entr" presetSubtype="0" fill="hold" nodeType="click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100"/>
                                        <p:tgtEl>
                                          <p:spTgt spid="42"/>
                                        </p:tgtEl>
                                      </p:cBhvr>
                                    </p:animEffect>
                                    <p:anim calcmode="lin" valueType="num">
                                      <p:cBhvr>
                                        <p:cTn id="116" dur="400" fill="hold"/>
                                        <p:tgtEl>
                                          <p:spTgt spid="42"/>
                                        </p:tgtEl>
                                        <p:attrNameLst>
                                          <p:attrName>ppt_x</p:attrName>
                                        </p:attrNameLst>
                                      </p:cBhvr>
                                      <p:tavLst>
                                        <p:tav tm="0">
                                          <p:val>
                                            <p:strVal val="#ppt_x"/>
                                          </p:val>
                                        </p:tav>
                                        <p:tav tm="100000">
                                          <p:val>
                                            <p:strVal val="#ppt_x"/>
                                          </p:val>
                                        </p:tav>
                                      </p:tavLst>
                                    </p:anim>
                                    <p:anim calcmode="lin" valueType="num">
                                      <p:cBhvr>
                                        <p:cTn id="117" dur="400" fill="hold"/>
                                        <p:tgtEl>
                                          <p:spTgt spid="42"/>
                                        </p:tgtEl>
                                        <p:attrNameLst>
                                          <p:attrName>ppt_y</p:attrName>
                                        </p:attrNameLst>
                                      </p:cBhvr>
                                      <p:tavLst>
                                        <p:tav tm="0">
                                          <p:val>
                                            <p:strVal val="#ppt_y+0.31"/>
                                          </p:val>
                                        </p:tav>
                                        <p:tav tm="100000">
                                          <p:val>
                                            <p:strVal val="#ppt_y+0.31"/>
                                          </p:val>
                                        </p:tav>
                                      </p:tavLst>
                                    </p:anim>
                                    <p:anim calcmode="lin" valueType="num">
                                      <p:cBhvr>
                                        <p:cTn id="118" dur="600" decel="50000" fill="hold">
                                          <p:stCondLst>
                                            <p:cond delay="400"/>
                                          </p:stCondLst>
                                        </p:cTn>
                                        <p:tgtEl>
                                          <p:spTgt spid="4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9" dur="600" decel="50000" fill="hold">
                                          <p:stCondLst>
                                            <p:cond delay="400"/>
                                          </p:stCondLst>
                                        </p:cTn>
                                        <p:tgtEl>
                                          <p:spTgt spid="4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92100" y="3376411"/>
            <a:ext cx="2557117"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400" b="1" dirty="0">
                <a:solidFill>
                  <a:srgbClr val="FF0000"/>
                </a:solidFill>
              </a:rPr>
              <a:t>Variation Coefficient</a:t>
            </a:r>
          </a:p>
        </p:txBody>
      </p:sp>
      <p:sp>
        <p:nvSpPr>
          <p:cNvPr id="9" name="TextBox 8"/>
          <p:cNvSpPr txBox="1"/>
          <p:nvPr/>
        </p:nvSpPr>
        <p:spPr>
          <a:xfrm>
            <a:off x="5600539" y="2169391"/>
            <a:ext cx="2728755"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400" b="1" dirty="0">
                <a:solidFill>
                  <a:srgbClr val="FF0000"/>
                </a:solidFill>
              </a:rPr>
              <a:t>Kurtosis &amp; </a:t>
            </a:r>
            <a:r>
              <a:rPr lang="en-US" sz="2400" b="1" dirty="0" err="1">
                <a:solidFill>
                  <a:srgbClr val="FF0000"/>
                </a:solidFill>
              </a:rPr>
              <a:t>Skewnsess</a:t>
            </a:r>
            <a:endParaRPr lang="en-US" sz="2400" b="1" dirty="0">
              <a:solidFill>
                <a:srgbClr val="FF0000"/>
              </a:solidFill>
            </a:endParaRPr>
          </a:p>
        </p:txBody>
      </p:sp>
      <p:sp>
        <p:nvSpPr>
          <p:cNvPr id="10" name="TextBox 9"/>
          <p:cNvSpPr txBox="1"/>
          <p:nvPr/>
        </p:nvSpPr>
        <p:spPr>
          <a:xfrm>
            <a:off x="5592099" y="1094163"/>
            <a:ext cx="2994936"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400" b="1" dirty="0">
                <a:solidFill>
                  <a:srgbClr val="FF0000"/>
                </a:solidFill>
              </a:rPr>
              <a:t>Standard Deviation &amp; Varian</a:t>
            </a:r>
            <a:r>
              <a:rPr lang="tr-TR" sz="2400" b="1" dirty="0">
                <a:solidFill>
                  <a:srgbClr val="FF0000"/>
                </a:solidFill>
              </a:rPr>
              <a:t>ce</a:t>
            </a:r>
            <a:r>
              <a:rPr lang="en-US" sz="2400" b="1" dirty="0">
                <a:solidFill>
                  <a:srgbClr val="FF0000"/>
                </a:solidFill>
              </a:rPr>
              <a:t>s</a:t>
            </a:r>
          </a:p>
        </p:txBody>
      </p:sp>
      <p:sp>
        <p:nvSpPr>
          <p:cNvPr id="11" name="TextBox 10"/>
          <p:cNvSpPr txBox="1"/>
          <p:nvPr/>
        </p:nvSpPr>
        <p:spPr>
          <a:xfrm>
            <a:off x="5634866" y="452277"/>
            <a:ext cx="1733256"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400" b="1" dirty="0">
                <a:solidFill>
                  <a:srgbClr val="FF0000"/>
                </a:solidFill>
              </a:rPr>
              <a:t>Means</a:t>
            </a:r>
          </a:p>
        </p:txBody>
      </p:sp>
      <p:sp>
        <p:nvSpPr>
          <p:cNvPr id="12" name="TextBox 11"/>
          <p:cNvSpPr txBox="1"/>
          <p:nvPr/>
        </p:nvSpPr>
        <p:spPr>
          <a:xfrm>
            <a:off x="2365026" y="2865731"/>
            <a:ext cx="1886512"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400" b="1" dirty="0">
                <a:solidFill>
                  <a:srgbClr val="FF0000"/>
                </a:solidFill>
              </a:rPr>
              <a:t>Descriptive statistics</a:t>
            </a:r>
          </a:p>
        </p:txBody>
      </p:sp>
      <p:cxnSp>
        <p:nvCxnSpPr>
          <p:cNvPr id="14" name="Elbow Connector 13"/>
          <p:cNvCxnSpPr/>
          <p:nvPr/>
        </p:nvCxnSpPr>
        <p:spPr>
          <a:xfrm>
            <a:off x="4259976" y="3276314"/>
            <a:ext cx="1340562" cy="2022310"/>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16" name="Elbow Connector 15"/>
          <p:cNvCxnSpPr/>
          <p:nvPr/>
        </p:nvCxnSpPr>
        <p:spPr>
          <a:xfrm>
            <a:off x="4259976" y="3281229"/>
            <a:ext cx="1340562" cy="590742"/>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18" name="Elbow Connector 17"/>
          <p:cNvCxnSpPr>
            <a:stCxn id="12" idx="3"/>
            <a:endCxn id="10" idx="1"/>
          </p:cNvCxnSpPr>
          <p:nvPr/>
        </p:nvCxnSpPr>
        <p:spPr>
          <a:xfrm flipV="1">
            <a:off x="4251539" y="1509661"/>
            <a:ext cx="1340561" cy="1771568"/>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20" name="Elbow Connector 19"/>
          <p:cNvCxnSpPr>
            <a:stCxn id="12" idx="3"/>
            <a:endCxn id="11" idx="1"/>
          </p:cNvCxnSpPr>
          <p:nvPr/>
        </p:nvCxnSpPr>
        <p:spPr>
          <a:xfrm flipV="1">
            <a:off x="4251538" y="683109"/>
            <a:ext cx="1383328" cy="2598120"/>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flipH="1">
            <a:off x="8329293" y="2055405"/>
            <a:ext cx="952732" cy="529484"/>
          </a:xfrm>
          <a:prstGeom prst="straightConnector1">
            <a:avLst/>
          </a:prstGeom>
          <a:ln>
            <a:solidFill>
              <a:srgbClr val="008000"/>
            </a:solidFill>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5634866" y="4883126"/>
            <a:ext cx="2548678"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400" b="1" dirty="0">
                <a:solidFill>
                  <a:srgbClr val="FF0000"/>
                </a:solidFill>
              </a:rPr>
              <a:t>Cross Tabulation and Percentages</a:t>
            </a:r>
          </a:p>
        </p:txBody>
      </p:sp>
      <p:cxnSp>
        <p:nvCxnSpPr>
          <p:cNvPr id="13" name="Elbow Connector 12"/>
          <p:cNvCxnSpPr>
            <a:stCxn id="12" idx="3"/>
            <a:endCxn id="9" idx="1"/>
          </p:cNvCxnSpPr>
          <p:nvPr/>
        </p:nvCxnSpPr>
        <p:spPr>
          <a:xfrm flipV="1">
            <a:off x="4251538" y="2584889"/>
            <a:ext cx="1349000" cy="696340"/>
          </a:xfrm>
          <a:prstGeom prst="bentConnector3">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41886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2" dur="1000" fill="hold"/>
                                        <p:tgtEl>
                                          <p:spTgt spid="2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6" dur="1000" fill="hold"/>
                                        <p:tgtEl>
                                          <p:spTgt spid="1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8" dur="1000" fill="hold"/>
                                        <p:tgtEl>
                                          <p:spTgt spid="1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70" dur="1000" fill="hold"/>
                                        <p:tgtEl>
                                          <p:spTgt spid="1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82" dur="1000" fill="hold"/>
                                        <p:tgtEl>
                                          <p:spTgt spid="9"/>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p:cTn id="9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94" dur="1000" fill="hold"/>
                                        <p:tgtEl>
                                          <p:spTgt spid="14"/>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p:cTn id="10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6" dur="1000" fill="hold"/>
                                        <p:tgtEl>
                                          <p:spTgt spid="8"/>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8"/>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grpId="0" nodeType="click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18" dur="1000" fill="hold"/>
                                        <p:tgtEl>
                                          <p:spTgt spid="15"/>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15"/>
                                        </p:tgtEl>
                                      </p:cBhvr>
                                    </p:animEffect>
                                  </p:childTnLst>
                                </p:cTn>
                              </p:par>
                            </p:childTnLst>
                          </p:cTn>
                        </p:par>
                      </p:childTnLst>
                    </p:cTn>
                  </p:par>
                  <p:par>
                    <p:cTn id="123" fill="hold">
                      <p:stCondLst>
                        <p:cond delay="indefinite"/>
                      </p:stCondLst>
                      <p:childTnLst>
                        <p:par>
                          <p:cTn id="124" fill="hold">
                            <p:stCondLst>
                              <p:cond delay="0"/>
                            </p:stCondLst>
                            <p:childTnLst>
                              <p:par>
                                <p:cTn id="125" presetID="43" presetClass="entr" presetSubtype="0" fill="hold" nodeType="click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100"/>
                                        <p:tgtEl>
                                          <p:spTgt spid="42"/>
                                        </p:tgtEl>
                                      </p:cBhvr>
                                    </p:animEffect>
                                    <p:anim calcmode="lin" valueType="num">
                                      <p:cBhvr>
                                        <p:cTn id="128" dur="400" fill="hold"/>
                                        <p:tgtEl>
                                          <p:spTgt spid="42"/>
                                        </p:tgtEl>
                                        <p:attrNameLst>
                                          <p:attrName>ppt_x</p:attrName>
                                        </p:attrNameLst>
                                      </p:cBhvr>
                                      <p:tavLst>
                                        <p:tav tm="0">
                                          <p:val>
                                            <p:strVal val="#ppt_x"/>
                                          </p:val>
                                        </p:tav>
                                        <p:tav tm="100000">
                                          <p:val>
                                            <p:strVal val="#ppt_x"/>
                                          </p:val>
                                        </p:tav>
                                      </p:tavLst>
                                    </p:anim>
                                    <p:anim calcmode="lin" valueType="num">
                                      <p:cBhvr>
                                        <p:cTn id="129" dur="400" fill="hold"/>
                                        <p:tgtEl>
                                          <p:spTgt spid="42"/>
                                        </p:tgtEl>
                                        <p:attrNameLst>
                                          <p:attrName>ppt_y</p:attrName>
                                        </p:attrNameLst>
                                      </p:cBhvr>
                                      <p:tavLst>
                                        <p:tav tm="0">
                                          <p:val>
                                            <p:strVal val="#ppt_y+0.31"/>
                                          </p:val>
                                        </p:tav>
                                        <p:tav tm="100000">
                                          <p:val>
                                            <p:strVal val="#ppt_y+0.31"/>
                                          </p:val>
                                        </p:tav>
                                      </p:tavLst>
                                    </p:anim>
                                    <p:anim calcmode="lin" valueType="num">
                                      <p:cBhvr>
                                        <p:cTn id="130" dur="600" decel="50000" fill="hold">
                                          <p:stCondLst>
                                            <p:cond delay="400"/>
                                          </p:stCondLst>
                                        </p:cTn>
                                        <p:tgtEl>
                                          <p:spTgt spid="4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1" dur="600" decel="50000" fill="hold">
                                          <p:stCondLst>
                                            <p:cond delay="400"/>
                                          </p:stCondLst>
                                        </p:cTn>
                                        <p:tgtEl>
                                          <p:spTgt spid="4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91A5041-E156-012C-A346-689A58443016}"/>
              </a:ext>
            </a:extLst>
          </p:cNvPr>
          <p:cNvSpPr txBox="1"/>
          <p:nvPr/>
        </p:nvSpPr>
        <p:spPr>
          <a:xfrm>
            <a:off x="350520" y="487025"/>
            <a:ext cx="11277600" cy="581697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0563C1"/>
                </a:solidFill>
                <a:effectLst/>
                <a:uLnTx/>
                <a:uFillTx/>
                <a:latin typeface="Calibri"/>
                <a:ea typeface="+mn-ea"/>
                <a:cs typeface="+mn-cs"/>
              </a:rPr>
              <a:t>Kurtosis</a:t>
            </a:r>
            <a:r>
              <a:rPr kumimoji="0" lang="en-US" sz="4800" b="0" i="1" u="none" strike="noStrike" kern="1200" cap="none" spc="0" normalizeH="0" baseline="0" noProof="0" dirty="0">
                <a:ln>
                  <a:noFill/>
                </a:ln>
                <a:solidFill>
                  <a:srgbClr val="0563C1"/>
                </a:solidFill>
                <a:effectLst/>
                <a:uLnTx/>
                <a:uFillTx/>
                <a:latin typeface="Calibri"/>
                <a:ea typeface="+mn-ea"/>
                <a:cs typeface="+mn-cs"/>
              </a:rPr>
              <a:t> </a:t>
            </a:r>
            <a:r>
              <a:rPr kumimoji="0" lang="tr-TR" sz="4800" b="0" i="1" u="none" strike="noStrike" kern="1200" cap="none" spc="0" normalizeH="0" baseline="0" noProof="0" dirty="0">
                <a:ln>
                  <a:noFill/>
                </a:ln>
                <a:solidFill>
                  <a:srgbClr val="0563C1"/>
                </a:solidFill>
                <a:effectLst/>
                <a:uLnTx/>
                <a:uFillTx/>
                <a:latin typeface="Calibri"/>
                <a:ea typeface="+mn-ea"/>
                <a:cs typeface="+mn-cs"/>
              </a:rPr>
              <a:t>(Basıklık)</a:t>
            </a:r>
            <a:endParaRPr kumimoji="0" lang="en-US" sz="4800" b="0" i="1" u="none" strike="noStrike" kern="1200" cap="none" spc="0" normalizeH="0" baseline="0" noProof="0" dirty="0">
              <a:ln>
                <a:noFill/>
              </a:ln>
              <a:solidFill>
                <a:srgbClr val="0563C1"/>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strike="noStrike" kern="1200" cap="none" spc="0" normalizeH="0" baseline="0" noProof="0" dirty="0">
                <a:ln>
                  <a:noFill/>
                </a:ln>
                <a:solidFill>
                  <a:srgbClr val="0563C1"/>
                </a:solidFill>
                <a:effectLst/>
                <a:uLnTx/>
                <a:uFillTx/>
                <a:latin typeface="Calibri"/>
                <a:ea typeface="+mn-ea"/>
                <a:cs typeface="+mn-cs"/>
              </a:rPr>
              <a:t>is any measure of the "</a:t>
            </a:r>
            <a:r>
              <a:rPr kumimoji="0" lang="en-US" sz="3600" b="0" strike="noStrike" kern="1200" cap="none" spc="0" normalizeH="0" baseline="0" noProof="0" dirty="0" err="1">
                <a:ln>
                  <a:noFill/>
                </a:ln>
                <a:solidFill>
                  <a:srgbClr val="0563C1"/>
                </a:solidFill>
                <a:effectLst/>
                <a:uLnTx/>
                <a:uFillTx/>
                <a:latin typeface="Calibri"/>
                <a:ea typeface="+mn-ea"/>
                <a:cs typeface="+mn-cs"/>
              </a:rPr>
              <a:t>peakedness</a:t>
            </a:r>
            <a:r>
              <a:rPr kumimoji="0" lang="en-US" sz="3600" b="0" strike="noStrike" kern="1200" cap="none" spc="0" normalizeH="0" baseline="0" noProof="0" dirty="0">
                <a:ln>
                  <a:noFill/>
                </a:ln>
                <a:effectLst/>
                <a:uLnTx/>
                <a:uFillTx/>
                <a:latin typeface="Calibri"/>
                <a:ea typeface="+mn-ea"/>
                <a:cs typeface="+mn-cs"/>
              </a:rPr>
              <a:t>" of the probability distribution of a </a:t>
            </a:r>
            <a:r>
              <a:rPr kumimoji="0" lang="en-US" sz="3600" b="0" strike="noStrike" kern="1200" cap="none" spc="0" normalizeH="0" baseline="0" noProof="0" dirty="0">
                <a:ln>
                  <a:noFill/>
                </a:ln>
                <a:effectLst/>
                <a:uLnTx/>
                <a:uFillTx/>
                <a:latin typeface="Calibri"/>
                <a:ea typeface="+mn-ea"/>
                <a:cs typeface="+mn-cs"/>
                <a:hlinkClick r:id="rId2">
                  <a:extLst>
                    <a:ext uri="{A12FA001-AC4F-418D-AE19-62706E023703}">
                      <ahyp:hlinkClr xmlns:ahyp="http://schemas.microsoft.com/office/drawing/2018/hyperlinkcolor" val="tx"/>
                    </a:ext>
                  </a:extLst>
                </a:hlinkClick>
              </a:rPr>
              <a:t>real-valued </a:t>
            </a:r>
            <a:r>
              <a:rPr kumimoji="0" lang="en-US" sz="3600" b="0" strike="noStrike" kern="1200" cap="none" spc="0" normalizeH="0" baseline="0" noProof="0" dirty="0">
                <a:ln>
                  <a:noFill/>
                </a:ln>
                <a:effectLst/>
                <a:uLnTx/>
                <a:uFillTx/>
                <a:latin typeface="Calibri"/>
                <a:ea typeface="+mn-ea"/>
                <a:cs typeface="+mn-cs"/>
                <a:hlinkClick r:id="rId3">
                  <a:extLst>
                    <a:ext uri="{A12FA001-AC4F-418D-AE19-62706E023703}">
                      <ahyp:hlinkClr xmlns:ahyp="http://schemas.microsoft.com/office/drawing/2018/hyperlinkcolor" val="tx"/>
                    </a:ext>
                  </a:extLst>
                </a:hlinkClick>
              </a:rPr>
              <a:t>random variable. </a:t>
            </a:r>
            <a:r>
              <a:rPr lang="tr-TR" sz="3600" dirty="0">
                <a:solidFill>
                  <a:srgbClr val="0563C1"/>
                </a:solidFill>
                <a:latin typeface="Calibri"/>
              </a:rPr>
              <a:t>K</a:t>
            </a:r>
            <a:r>
              <a:rPr kumimoji="0" lang="en-US" sz="3600" b="0" strike="noStrike" kern="1200" cap="none" spc="0" normalizeH="0" baseline="0" noProof="0" dirty="0" err="1">
                <a:ln>
                  <a:noFill/>
                </a:ln>
                <a:solidFill>
                  <a:srgbClr val="0563C1"/>
                </a:solidFill>
                <a:effectLst/>
                <a:uLnTx/>
                <a:uFillTx/>
                <a:latin typeface="Calibri"/>
                <a:ea typeface="+mn-ea"/>
                <a:cs typeface="+mn-cs"/>
              </a:rPr>
              <a:t>urtosis</a:t>
            </a:r>
            <a:r>
              <a:rPr kumimoji="0" lang="en-US" sz="3600" b="0" strike="noStrike" kern="1200" cap="none" spc="0" normalizeH="0" baseline="0" noProof="0" dirty="0">
                <a:ln>
                  <a:noFill/>
                </a:ln>
                <a:solidFill>
                  <a:srgbClr val="0563C1"/>
                </a:solidFill>
                <a:effectLst/>
                <a:uLnTx/>
                <a:uFillTx/>
                <a:latin typeface="Calibri"/>
                <a:ea typeface="+mn-ea"/>
                <a:cs typeface="+mn-cs"/>
              </a:rPr>
              <a:t> is a descriptor of the shape of a probability distribution</a:t>
            </a:r>
            <a:r>
              <a:rPr kumimoji="0" lang="tr-TR" sz="3600" b="0" strike="noStrike" kern="1200" cap="none" spc="0" normalizeH="0" baseline="0" noProof="0" dirty="0">
                <a:ln>
                  <a:noFill/>
                </a:ln>
                <a:solidFill>
                  <a:srgbClr val="0563C1"/>
                </a:solidFill>
                <a:effectLst/>
                <a:uLnTx/>
                <a:uFillTx/>
                <a:latin typeface="Calibri"/>
                <a:ea typeface="+mn-ea"/>
                <a:cs typeface="+mn-cs"/>
              </a:rPr>
              <a:t>.</a:t>
            </a:r>
            <a:endParaRPr kumimoji="0" lang="en-US" sz="3600" b="0" strike="noStrike" kern="1200" cap="none" spc="0" normalizeH="0" baseline="0" noProof="0" dirty="0">
              <a:ln>
                <a:noFill/>
              </a:ln>
              <a:solidFill>
                <a:srgbClr val="0563C1"/>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strike="noStrike" kern="1200" cap="none" spc="0" normalizeH="0" baseline="0" noProof="0" dirty="0">
              <a:ln>
                <a:noFill/>
              </a:ln>
              <a:solidFill>
                <a:srgbClr val="0563C1"/>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strike="noStrike" kern="1200" cap="none" spc="0" normalizeH="0" baseline="0" noProof="0" dirty="0">
                <a:ln>
                  <a:noFill/>
                </a:ln>
                <a:solidFill>
                  <a:srgbClr val="0563C1"/>
                </a:solidFill>
                <a:effectLst/>
                <a:uLnTx/>
                <a:uFillTx/>
                <a:latin typeface="Calibri"/>
                <a:ea typeface="+mn-ea"/>
                <a:cs typeface="+mn-cs"/>
              </a:rPr>
              <a:t> There are various interpretations of kurtosis, and of how particular measures should be interpreted; these are primarily </a:t>
            </a:r>
            <a:r>
              <a:rPr kumimoji="0" lang="en-US" sz="3600" b="0" strike="noStrike" kern="1200" cap="none" spc="0" normalizeH="0" baseline="0" noProof="0" dirty="0" err="1">
                <a:ln>
                  <a:noFill/>
                </a:ln>
                <a:solidFill>
                  <a:srgbClr val="0563C1"/>
                </a:solidFill>
                <a:effectLst/>
                <a:uLnTx/>
                <a:uFillTx/>
                <a:latin typeface="Calibri"/>
                <a:ea typeface="+mn-ea"/>
                <a:cs typeface="+mn-cs"/>
              </a:rPr>
              <a:t>peakedness</a:t>
            </a:r>
            <a:r>
              <a:rPr kumimoji="0" lang="en-US" sz="3600" b="0" strike="noStrike" kern="1200" cap="none" spc="0" normalizeH="0" baseline="0" noProof="0" dirty="0">
                <a:ln>
                  <a:noFill/>
                </a:ln>
                <a:effectLst/>
                <a:uLnTx/>
                <a:uFillTx/>
                <a:latin typeface="Calibri"/>
                <a:ea typeface="+mn-ea"/>
                <a:cs typeface="+mn-cs"/>
              </a:rPr>
              <a:t> (width of peak), tail weight, and lack of shoulders (distribution primarily peak and tails, not in between).</a:t>
            </a:r>
          </a:p>
        </p:txBody>
      </p:sp>
    </p:spTree>
    <p:extLst>
      <p:ext uri="{BB962C8B-B14F-4D97-AF65-F5344CB8AC3E}">
        <p14:creationId xmlns:p14="http://schemas.microsoft.com/office/powerpoint/2010/main" val="1844448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8929" y="917903"/>
            <a:ext cx="11061290" cy="5632311"/>
          </a:xfrm>
          <a:prstGeom prst="rect">
            <a:avLst/>
          </a:prstGeom>
        </p:spPr>
        <p:txBody>
          <a:bodyPr wrap="square">
            <a:spAutoFit/>
          </a:bodyPr>
          <a:lstStyle/>
          <a:p>
            <a:pPr algn="just"/>
            <a:r>
              <a:rPr lang="en-US" sz="4000" dirty="0"/>
              <a:t>Kurtosis is a measure of whether the data are peaked or flat relative to a normal distribution. That is, data sets with high kurtosis tend to have a distinct peak near the mean, decline rather rapidly, and have heavy tails. </a:t>
            </a:r>
          </a:p>
          <a:p>
            <a:pPr algn="just"/>
            <a:endParaRPr lang="en-US" sz="4000" dirty="0"/>
          </a:p>
          <a:p>
            <a:pPr algn="just"/>
            <a:r>
              <a:rPr lang="en-US" sz="4000" dirty="0"/>
              <a:t>Data sets with low kurtosis tend to have a flat top near the mean rather than a sharp peak. A uniform distribution would be the extreme case.	</a:t>
            </a:r>
          </a:p>
        </p:txBody>
      </p:sp>
    </p:spTree>
    <p:extLst>
      <p:ext uri="{BB962C8B-B14F-4D97-AF65-F5344CB8AC3E}">
        <p14:creationId xmlns:p14="http://schemas.microsoft.com/office/powerpoint/2010/main" val="7673006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8E7121E-FD86-F51B-41AE-5BA7DAB6C6F5}"/>
              </a:ext>
            </a:extLst>
          </p:cNvPr>
          <p:cNvPicPr>
            <a:picLocks noChangeAspect="1"/>
          </p:cNvPicPr>
          <p:nvPr/>
        </p:nvPicPr>
        <p:blipFill>
          <a:blip r:embed="rId2"/>
          <a:stretch>
            <a:fillRect/>
          </a:stretch>
        </p:blipFill>
        <p:spPr>
          <a:xfrm>
            <a:off x="3225767" y="864393"/>
            <a:ext cx="4679983" cy="3233738"/>
          </a:xfrm>
          <a:prstGeom prst="rect">
            <a:avLst/>
          </a:prstGeom>
        </p:spPr>
      </p:pic>
      <p:pic>
        <p:nvPicPr>
          <p:cNvPr id="5" name="Resim 4">
            <a:extLst>
              <a:ext uri="{FF2B5EF4-FFF2-40B4-BE49-F238E27FC236}">
                <a16:creationId xmlns:a16="http://schemas.microsoft.com/office/drawing/2014/main" id="{66A688A0-DA33-3959-7EAF-697CD050D1AA}"/>
              </a:ext>
            </a:extLst>
          </p:cNvPr>
          <p:cNvPicPr>
            <a:picLocks noChangeAspect="1"/>
          </p:cNvPicPr>
          <p:nvPr/>
        </p:nvPicPr>
        <p:blipFill>
          <a:blip r:embed="rId3"/>
          <a:stretch>
            <a:fillRect/>
          </a:stretch>
        </p:blipFill>
        <p:spPr>
          <a:xfrm>
            <a:off x="3225767" y="4519612"/>
            <a:ext cx="3787791" cy="2230311"/>
          </a:xfrm>
          <a:prstGeom prst="rect">
            <a:avLst/>
          </a:prstGeom>
        </p:spPr>
      </p:pic>
    </p:spTree>
    <p:extLst>
      <p:ext uri="{BB962C8B-B14F-4D97-AF65-F5344CB8AC3E}">
        <p14:creationId xmlns:p14="http://schemas.microsoft.com/office/powerpoint/2010/main" val="2434420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2798D06-E534-DCBB-B4A2-28B73A516EF2}"/>
              </a:ext>
            </a:extLst>
          </p:cNvPr>
          <p:cNvPicPr>
            <a:picLocks noChangeAspect="1"/>
          </p:cNvPicPr>
          <p:nvPr/>
        </p:nvPicPr>
        <p:blipFill>
          <a:blip r:embed="rId2"/>
          <a:stretch>
            <a:fillRect/>
          </a:stretch>
        </p:blipFill>
        <p:spPr>
          <a:xfrm>
            <a:off x="251089" y="594360"/>
            <a:ext cx="11851281" cy="5593079"/>
          </a:xfrm>
          <a:prstGeom prst="rect">
            <a:avLst/>
          </a:prstGeom>
        </p:spPr>
      </p:pic>
    </p:spTree>
    <p:extLst>
      <p:ext uri="{BB962C8B-B14F-4D97-AF65-F5344CB8AC3E}">
        <p14:creationId xmlns:p14="http://schemas.microsoft.com/office/powerpoint/2010/main" val="761221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2 at 11.45.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491" y="1321840"/>
            <a:ext cx="8868029" cy="3120275"/>
          </a:xfrm>
          <a:prstGeom prst="rect">
            <a:avLst/>
          </a:prstGeom>
        </p:spPr>
      </p:pic>
      <p:sp>
        <p:nvSpPr>
          <p:cNvPr id="3" name="TextBox 2"/>
          <p:cNvSpPr txBox="1"/>
          <p:nvPr/>
        </p:nvSpPr>
        <p:spPr>
          <a:xfrm>
            <a:off x="2862774" y="4359140"/>
            <a:ext cx="226561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Positive Peaked Distribution</a:t>
            </a:r>
          </a:p>
        </p:txBody>
      </p:sp>
      <p:sp>
        <p:nvSpPr>
          <p:cNvPr id="4" name="TextBox 3"/>
          <p:cNvSpPr txBox="1"/>
          <p:nvPr/>
        </p:nvSpPr>
        <p:spPr>
          <a:xfrm>
            <a:off x="6499420" y="4359140"/>
            <a:ext cx="226561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err="1"/>
              <a:t>Negat</a:t>
            </a:r>
            <a:r>
              <a:rPr lang="tr-TR" sz="2400" dirty="0"/>
              <a:t>i</a:t>
            </a:r>
            <a:r>
              <a:rPr lang="en-US" sz="2400" dirty="0" err="1"/>
              <a:t>ve</a:t>
            </a:r>
            <a:r>
              <a:rPr lang="en-US" sz="2400" dirty="0"/>
              <a:t> flat Distribution</a:t>
            </a:r>
          </a:p>
        </p:txBody>
      </p:sp>
      <p:sp>
        <p:nvSpPr>
          <p:cNvPr id="6" name="Metin kutusu 5">
            <a:extLst>
              <a:ext uri="{FF2B5EF4-FFF2-40B4-BE49-F238E27FC236}">
                <a16:creationId xmlns:a16="http://schemas.microsoft.com/office/drawing/2014/main" id="{6E6CF169-EFDC-2DFA-E888-EB9907A760CC}"/>
              </a:ext>
            </a:extLst>
          </p:cNvPr>
          <p:cNvSpPr txBox="1"/>
          <p:nvPr/>
        </p:nvSpPr>
        <p:spPr>
          <a:xfrm>
            <a:off x="5128392" y="721675"/>
            <a:ext cx="6096000" cy="1938992"/>
          </a:xfrm>
          <a:prstGeom prst="rect">
            <a:avLst/>
          </a:prstGeom>
          <a:noFill/>
        </p:spPr>
        <p:txBody>
          <a:bodyPr wrap="square">
            <a:spAutoFit/>
          </a:bodyPr>
          <a:lstStyle/>
          <a:p>
            <a:pPr algn="just"/>
            <a:r>
              <a:rPr lang="en-US" sz="2400" b="0" i="0" dirty="0">
                <a:solidFill>
                  <a:srgbClr val="242424"/>
                </a:solidFill>
                <a:effectLst/>
                <a:latin typeface="source-serif-pro"/>
              </a:rPr>
              <a:t>Kurtosis measures whether your dataset is heavy-tailed or light-tailed compared to a normal distribution.</a:t>
            </a:r>
          </a:p>
          <a:p>
            <a:pPr algn="just"/>
            <a:br>
              <a:rPr lang="en-US" sz="2400" dirty="0">
                <a:effectLst/>
              </a:rPr>
            </a:br>
            <a:endParaRPr lang="tr-TR" sz="2400" dirty="0"/>
          </a:p>
        </p:txBody>
      </p:sp>
    </p:spTree>
    <p:extLst>
      <p:ext uri="{BB962C8B-B14F-4D97-AF65-F5344CB8AC3E}">
        <p14:creationId xmlns:p14="http://schemas.microsoft.com/office/powerpoint/2010/main" val="1016514689"/>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6" name="Picture 2" descr="kurtosis ile ilgili görsel sonuc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27" y="1430267"/>
            <a:ext cx="5659772" cy="35316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urtosis ile ilgili görsel sonucu">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599" y="2151530"/>
            <a:ext cx="5365377" cy="2810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36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2889" y="1710567"/>
            <a:ext cx="10559845" cy="3785652"/>
          </a:xfrm>
          <a:prstGeom prst="rect">
            <a:avLst/>
          </a:prstGeom>
        </p:spPr>
        <p:txBody>
          <a:bodyPr wrap="square">
            <a:spAutoFit/>
          </a:bodyPr>
          <a:lstStyle/>
          <a:p>
            <a:pPr algn="just"/>
            <a:r>
              <a:rPr lang="en-US" sz="4000" dirty="0"/>
              <a:t>The coefficient of variation represents the ratio of the standard deviation to the mean, and it is a useful statistic for comparing the degree of variation from one data series to another, even if the means are drastically (</a:t>
            </a:r>
            <a:r>
              <a:rPr lang="en-US" sz="4000" dirty="0" err="1"/>
              <a:t>şiddetle</a:t>
            </a:r>
            <a:r>
              <a:rPr lang="en-US" sz="4000" dirty="0"/>
              <a:t>) different from each other.</a:t>
            </a:r>
          </a:p>
        </p:txBody>
      </p:sp>
    </p:spTree>
    <p:extLst>
      <p:ext uri="{BB962C8B-B14F-4D97-AF65-F5344CB8AC3E}">
        <p14:creationId xmlns:p14="http://schemas.microsoft.com/office/powerpoint/2010/main" val="2090662108"/>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E256288-6C56-E402-258B-3DE8E713BE2F}"/>
              </a:ext>
            </a:extLst>
          </p:cNvPr>
          <p:cNvSpPr txBox="1"/>
          <p:nvPr/>
        </p:nvSpPr>
        <p:spPr>
          <a:xfrm>
            <a:off x="624840" y="646837"/>
            <a:ext cx="11125200" cy="2308324"/>
          </a:xfrm>
          <a:prstGeom prst="rect">
            <a:avLst/>
          </a:prstGeom>
          <a:noFill/>
        </p:spPr>
        <p:txBody>
          <a:bodyPr wrap="square">
            <a:spAutoFit/>
          </a:bodyPr>
          <a:lstStyle/>
          <a:p>
            <a:pPr algn="l"/>
            <a:r>
              <a:rPr lang="en-US" sz="2400" b="1" i="0" dirty="0">
                <a:solidFill>
                  <a:srgbClr val="242424"/>
                </a:solidFill>
                <a:effectLst/>
                <a:latin typeface="sohne"/>
              </a:rPr>
              <a:t>Types of Kurtosis</a:t>
            </a:r>
            <a:endParaRPr lang="tr-TR" sz="2400" b="1" i="0" dirty="0">
              <a:solidFill>
                <a:srgbClr val="242424"/>
              </a:solidFill>
              <a:effectLst/>
              <a:latin typeface="sohne"/>
            </a:endParaRPr>
          </a:p>
          <a:p>
            <a:pPr algn="l"/>
            <a:endParaRPr lang="en-US" sz="2400" b="1" i="0" dirty="0">
              <a:solidFill>
                <a:srgbClr val="242424"/>
              </a:solidFill>
              <a:effectLst/>
              <a:latin typeface="sohne"/>
            </a:endParaRPr>
          </a:p>
          <a:p>
            <a:pPr algn="l"/>
            <a:r>
              <a:rPr lang="en-US" sz="2400" b="0" i="0" dirty="0">
                <a:solidFill>
                  <a:srgbClr val="242424"/>
                </a:solidFill>
                <a:effectLst/>
                <a:latin typeface="source-serif-pro"/>
              </a:rPr>
              <a:t>There are 3 types of Kurtosis:</a:t>
            </a:r>
          </a:p>
          <a:p>
            <a:pPr algn="l">
              <a:buFont typeface="+mj-lt"/>
              <a:buAutoNum type="arabicPeriod"/>
            </a:pPr>
            <a:r>
              <a:rPr lang="en-US" sz="2400" b="1" i="0" dirty="0">
                <a:solidFill>
                  <a:srgbClr val="242424"/>
                </a:solidFill>
                <a:effectLst/>
                <a:latin typeface="source-serif-pro"/>
              </a:rPr>
              <a:t>Mesokurtic</a:t>
            </a:r>
            <a:r>
              <a:rPr lang="tr-TR" sz="2400" b="1" i="0" dirty="0">
                <a:solidFill>
                  <a:srgbClr val="242424"/>
                </a:solidFill>
                <a:effectLst/>
                <a:latin typeface="source-serif-pro"/>
              </a:rPr>
              <a:t> (Normal)</a:t>
            </a:r>
            <a:r>
              <a:rPr lang="en-US" sz="2400" b="1" i="0" dirty="0">
                <a:solidFill>
                  <a:srgbClr val="242424"/>
                </a:solidFill>
                <a:effectLst/>
                <a:latin typeface="source-serif-pro"/>
              </a:rPr>
              <a:t> — </a:t>
            </a:r>
            <a:r>
              <a:rPr lang="en-US" sz="2400" b="0" i="0" dirty="0">
                <a:solidFill>
                  <a:srgbClr val="242424"/>
                </a:solidFill>
                <a:effectLst/>
                <a:latin typeface="source-serif-pro"/>
              </a:rPr>
              <a:t>For the symmetric type of distribution, </a:t>
            </a:r>
            <a:r>
              <a:rPr lang="en-US" sz="2400" b="1" i="0" dirty="0">
                <a:solidFill>
                  <a:srgbClr val="242424"/>
                </a:solidFill>
                <a:effectLst/>
                <a:latin typeface="source-serif-pro"/>
              </a:rPr>
              <a:t>the Kurtosis value will be close to Three</a:t>
            </a:r>
            <a:r>
              <a:rPr lang="en-US" sz="2400" b="0" i="0" dirty="0">
                <a:solidFill>
                  <a:srgbClr val="242424"/>
                </a:solidFill>
                <a:effectLst/>
                <a:latin typeface="source-serif-pro"/>
              </a:rPr>
              <a:t>. We call such types of distributions as </a:t>
            </a:r>
            <a:r>
              <a:rPr lang="en-US" sz="2400" b="1" i="0" dirty="0">
                <a:solidFill>
                  <a:srgbClr val="242424"/>
                </a:solidFill>
                <a:effectLst/>
                <a:latin typeface="source-serif-pro"/>
              </a:rPr>
              <a:t>Mesokurtic distribution. </a:t>
            </a:r>
            <a:r>
              <a:rPr lang="en-US" sz="2400" b="0" i="0" dirty="0">
                <a:solidFill>
                  <a:srgbClr val="242424"/>
                </a:solidFill>
                <a:effectLst/>
                <a:latin typeface="source-serif-pro"/>
              </a:rPr>
              <a:t>Its tails are similar to Gaussian Distribution.</a:t>
            </a:r>
          </a:p>
        </p:txBody>
      </p:sp>
      <p:pic>
        <p:nvPicPr>
          <p:cNvPr id="5" name="Resim 4">
            <a:extLst>
              <a:ext uri="{FF2B5EF4-FFF2-40B4-BE49-F238E27FC236}">
                <a16:creationId xmlns:a16="http://schemas.microsoft.com/office/drawing/2014/main" id="{791DAEF7-7367-4EF7-DFE9-00F51685E39B}"/>
              </a:ext>
            </a:extLst>
          </p:cNvPr>
          <p:cNvPicPr>
            <a:picLocks noChangeAspect="1"/>
          </p:cNvPicPr>
          <p:nvPr/>
        </p:nvPicPr>
        <p:blipFill>
          <a:blip r:embed="rId2"/>
          <a:stretch>
            <a:fillRect/>
          </a:stretch>
        </p:blipFill>
        <p:spPr>
          <a:xfrm>
            <a:off x="3447226" y="3173730"/>
            <a:ext cx="5297547" cy="3379470"/>
          </a:xfrm>
          <a:prstGeom prst="rect">
            <a:avLst/>
          </a:prstGeom>
        </p:spPr>
      </p:pic>
    </p:spTree>
    <p:extLst>
      <p:ext uri="{BB962C8B-B14F-4D97-AF65-F5344CB8AC3E}">
        <p14:creationId xmlns:p14="http://schemas.microsoft.com/office/powerpoint/2010/main" val="248536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9528F1B-5442-2A65-A2F4-993B43BB8BD7}"/>
              </a:ext>
            </a:extLst>
          </p:cNvPr>
          <p:cNvSpPr txBox="1"/>
          <p:nvPr/>
        </p:nvSpPr>
        <p:spPr>
          <a:xfrm>
            <a:off x="381000" y="692557"/>
            <a:ext cx="10561320" cy="1938992"/>
          </a:xfrm>
          <a:prstGeom prst="rect">
            <a:avLst/>
          </a:prstGeom>
          <a:noFill/>
        </p:spPr>
        <p:txBody>
          <a:bodyPr wrap="square">
            <a:spAutoFit/>
          </a:bodyPr>
          <a:lstStyle/>
          <a:p>
            <a:r>
              <a:rPr lang="en-US" sz="2400" b="1" i="0" dirty="0">
                <a:solidFill>
                  <a:srgbClr val="242424"/>
                </a:solidFill>
                <a:effectLst/>
                <a:latin typeface="source-serif-pro"/>
              </a:rPr>
              <a:t>2. Platykurtic</a:t>
            </a:r>
            <a:r>
              <a:rPr lang="tr-TR" sz="2400" b="1" i="0" dirty="0">
                <a:solidFill>
                  <a:srgbClr val="242424"/>
                </a:solidFill>
                <a:effectLst/>
                <a:latin typeface="source-serif-pro"/>
              </a:rPr>
              <a:t> (</a:t>
            </a:r>
            <a:r>
              <a:rPr lang="tr-TR" sz="2400" b="1" i="0" dirty="0" err="1">
                <a:solidFill>
                  <a:srgbClr val="242424"/>
                </a:solidFill>
                <a:effectLst/>
                <a:latin typeface="source-serif-pro"/>
              </a:rPr>
              <a:t>Negative</a:t>
            </a:r>
            <a:r>
              <a:rPr lang="tr-TR" sz="2400" b="1" i="0" dirty="0">
                <a:solidFill>
                  <a:srgbClr val="242424"/>
                </a:solidFill>
                <a:effectLst/>
                <a:latin typeface="source-serif-pro"/>
              </a:rPr>
              <a:t>)</a:t>
            </a:r>
            <a:r>
              <a:rPr lang="en-US" sz="2400" b="1" i="0" dirty="0">
                <a:solidFill>
                  <a:srgbClr val="242424"/>
                </a:solidFill>
                <a:effectLst/>
                <a:latin typeface="source-serif-pro"/>
              </a:rPr>
              <a:t> — </a:t>
            </a:r>
            <a:r>
              <a:rPr lang="en-US" sz="2400" b="0" i="0" dirty="0">
                <a:solidFill>
                  <a:srgbClr val="242424"/>
                </a:solidFill>
                <a:effectLst/>
                <a:latin typeface="source-serif-pro"/>
              </a:rPr>
              <a:t>If there is a low presence of extreme values compared to Normal Distribution, then lesser data points will lie along the tail. In such cases, </a:t>
            </a:r>
            <a:r>
              <a:rPr lang="en-US" sz="2400" b="1" i="0" dirty="0">
                <a:solidFill>
                  <a:srgbClr val="242424"/>
                </a:solidFill>
                <a:effectLst/>
                <a:latin typeface="source-serif-pro"/>
              </a:rPr>
              <a:t>the Kurtosis value will be less than Three</a:t>
            </a:r>
            <a:r>
              <a:rPr lang="en-US" sz="2400" b="0" i="0" dirty="0">
                <a:solidFill>
                  <a:srgbClr val="242424"/>
                </a:solidFill>
                <a:effectLst/>
                <a:latin typeface="source-serif-pro"/>
              </a:rPr>
              <a:t>. We call such types of distributions as</a:t>
            </a:r>
            <a:r>
              <a:rPr lang="en-US" sz="2400" b="1" i="0" dirty="0">
                <a:solidFill>
                  <a:srgbClr val="242424"/>
                </a:solidFill>
                <a:effectLst/>
                <a:latin typeface="source-serif-pro"/>
              </a:rPr>
              <a:t> Platykurtic Distribution.</a:t>
            </a:r>
            <a:r>
              <a:rPr lang="en-US" sz="2400" b="0" i="0" dirty="0">
                <a:solidFill>
                  <a:srgbClr val="242424"/>
                </a:solidFill>
                <a:effectLst/>
                <a:latin typeface="source-serif-pro"/>
              </a:rPr>
              <a:t> It will have a thinner tail and a shorter distribution in comparison to Normal distribution.</a:t>
            </a:r>
            <a:endParaRPr lang="tr-TR" sz="2400" dirty="0"/>
          </a:p>
        </p:txBody>
      </p:sp>
      <p:pic>
        <p:nvPicPr>
          <p:cNvPr id="7" name="Resim 6">
            <a:extLst>
              <a:ext uri="{FF2B5EF4-FFF2-40B4-BE49-F238E27FC236}">
                <a16:creationId xmlns:a16="http://schemas.microsoft.com/office/drawing/2014/main" id="{71CB0EAE-AE52-ECBD-60B5-8554A80F014C}"/>
              </a:ext>
            </a:extLst>
          </p:cNvPr>
          <p:cNvPicPr>
            <a:picLocks noChangeAspect="1"/>
          </p:cNvPicPr>
          <p:nvPr/>
        </p:nvPicPr>
        <p:blipFill>
          <a:blip r:embed="rId2"/>
          <a:stretch>
            <a:fillRect/>
          </a:stretch>
        </p:blipFill>
        <p:spPr>
          <a:xfrm>
            <a:off x="2857983" y="2973228"/>
            <a:ext cx="5283466" cy="3503772"/>
          </a:xfrm>
          <a:prstGeom prst="rect">
            <a:avLst/>
          </a:prstGeom>
        </p:spPr>
      </p:pic>
    </p:spTree>
    <p:extLst>
      <p:ext uri="{BB962C8B-B14F-4D97-AF65-F5344CB8AC3E}">
        <p14:creationId xmlns:p14="http://schemas.microsoft.com/office/powerpoint/2010/main" val="36549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836435A-432D-434A-2499-FCB01CEDE66D}"/>
              </a:ext>
            </a:extLst>
          </p:cNvPr>
          <p:cNvSpPr txBox="1"/>
          <p:nvPr/>
        </p:nvSpPr>
        <p:spPr>
          <a:xfrm>
            <a:off x="213360" y="754856"/>
            <a:ext cx="11399520" cy="1569660"/>
          </a:xfrm>
          <a:prstGeom prst="rect">
            <a:avLst/>
          </a:prstGeom>
          <a:noFill/>
        </p:spPr>
        <p:txBody>
          <a:bodyPr wrap="square">
            <a:spAutoFit/>
          </a:bodyPr>
          <a:lstStyle/>
          <a:p>
            <a:r>
              <a:rPr lang="en-US" sz="2400" b="1" i="0" dirty="0">
                <a:solidFill>
                  <a:srgbClr val="242424"/>
                </a:solidFill>
                <a:effectLst/>
                <a:latin typeface="source-serif-pro"/>
              </a:rPr>
              <a:t>3. Leptokurtic — </a:t>
            </a:r>
            <a:r>
              <a:rPr lang="en-US" sz="2400" b="0" i="0" dirty="0">
                <a:solidFill>
                  <a:srgbClr val="242424"/>
                </a:solidFill>
                <a:effectLst/>
                <a:latin typeface="source-serif-pro"/>
              </a:rPr>
              <a:t>If there are extreme values present in the data, then it means that more data points will lie along with the tails. In such cases, the </a:t>
            </a:r>
            <a:r>
              <a:rPr lang="en-US" sz="2400" b="1" i="0" dirty="0">
                <a:solidFill>
                  <a:srgbClr val="242424"/>
                </a:solidFill>
                <a:effectLst/>
                <a:latin typeface="source-serif-pro"/>
              </a:rPr>
              <a:t>value of K will be greater than Three</a:t>
            </a:r>
            <a:r>
              <a:rPr lang="en-US" sz="2400" b="0" i="0" dirty="0">
                <a:solidFill>
                  <a:srgbClr val="242424"/>
                </a:solidFill>
                <a:effectLst/>
                <a:latin typeface="source-serif-pro"/>
              </a:rPr>
              <a:t>. Here, Tail will be fatter and will have longer distribution. We call such types of distributions as </a:t>
            </a:r>
            <a:r>
              <a:rPr lang="en-US" sz="2400" b="1" i="0" dirty="0">
                <a:solidFill>
                  <a:srgbClr val="242424"/>
                </a:solidFill>
                <a:effectLst/>
                <a:latin typeface="source-serif-pro"/>
              </a:rPr>
              <a:t>Leptokurtic Distribution</a:t>
            </a:r>
            <a:r>
              <a:rPr lang="en-US" sz="2400" b="0" i="0" dirty="0">
                <a:solidFill>
                  <a:srgbClr val="242424"/>
                </a:solidFill>
                <a:effectLst/>
                <a:latin typeface="source-serif-pro"/>
              </a:rPr>
              <a:t>.</a:t>
            </a:r>
            <a:endParaRPr lang="tr-TR" sz="2400" dirty="0"/>
          </a:p>
        </p:txBody>
      </p:sp>
      <p:pic>
        <p:nvPicPr>
          <p:cNvPr id="5" name="Resim 4">
            <a:extLst>
              <a:ext uri="{FF2B5EF4-FFF2-40B4-BE49-F238E27FC236}">
                <a16:creationId xmlns:a16="http://schemas.microsoft.com/office/drawing/2014/main" id="{9CAA946B-70C2-2B17-11B2-39AE25BD6807}"/>
              </a:ext>
            </a:extLst>
          </p:cNvPr>
          <p:cNvPicPr>
            <a:picLocks noChangeAspect="1"/>
          </p:cNvPicPr>
          <p:nvPr/>
        </p:nvPicPr>
        <p:blipFill>
          <a:blip r:embed="rId2"/>
          <a:stretch>
            <a:fillRect/>
          </a:stretch>
        </p:blipFill>
        <p:spPr>
          <a:xfrm>
            <a:off x="3307081" y="3372440"/>
            <a:ext cx="5034438" cy="3269627"/>
          </a:xfrm>
          <a:prstGeom prst="rect">
            <a:avLst/>
          </a:prstGeom>
        </p:spPr>
      </p:pic>
    </p:spTree>
    <p:extLst>
      <p:ext uri="{BB962C8B-B14F-4D97-AF65-F5344CB8AC3E}">
        <p14:creationId xmlns:p14="http://schemas.microsoft.com/office/powerpoint/2010/main" val="3774446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CAA2F00-5FC1-5D21-4220-4D3F484E5BE0}"/>
              </a:ext>
            </a:extLst>
          </p:cNvPr>
          <p:cNvSpPr txBox="1"/>
          <p:nvPr/>
        </p:nvSpPr>
        <p:spPr>
          <a:xfrm>
            <a:off x="396240" y="464136"/>
            <a:ext cx="11399520" cy="618630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Calibri"/>
                <a:ea typeface="+mn-ea"/>
                <a:cs typeface="+mn-cs"/>
              </a:rPr>
              <a:t>The Skewness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strike="noStrike" kern="1200" cap="none" spc="0" normalizeH="0" baseline="0" noProof="0" dirty="0">
                <a:ln>
                  <a:noFill/>
                </a:ln>
                <a:solidFill>
                  <a:srgbClr val="0563C1"/>
                </a:solidFill>
                <a:effectLst/>
                <a:uLnTx/>
                <a:uFillTx/>
                <a:latin typeface="Calibri"/>
                <a:ea typeface="+mn-ea"/>
                <a:cs typeface="+mn-cs"/>
              </a:rPr>
              <a:t>For a normal distribution is zero, and any symmetric data should have a skewness near zero. Negative values for the skewness indicate data that are skewed left and positive values for the skewness indicate data that are skewed right.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strike="noStrike" kern="1200" cap="none" spc="0" normalizeH="0" baseline="0" noProof="0" dirty="0">
              <a:ln>
                <a:noFill/>
              </a:ln>
              <a:solidFill>
                <a:srgbClr val="0563C1"/>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strike="noStrike" kern="1200" cap="none" spc="0" normalizeH="0" baseline="0" noProof="0" dirty="0">
                <a:ln>
                  <a:noFill/>
                </a:ln>
                <a:effectLst/>
                <a:uLnTx/>
                <a:uFillTx/>
                <a:latin typeface="Calibri"/>
                <a:ea typeface="+mn-ea"/>
                <a:cs typeface="+mn-cs"/>
              </a:rPr>
              <a:t>By skewed left, we mean that the left tail is long relative to the right tail. Similarly, skewed right means that the right tail is long relative to the left tail. Some measurements have a lower bound and are skewed right. For example, in reliability studies, failure times cannot be negative.	</a:t>
            </a:r>
            <a:endParaRPr kumimoji="0" lang="en-US" sz="3600" b="0" i="0" strike="noStrike" kern="1200" cap="none" spc="0" normalizeH="0" baseline="0" noProof="0" dirty="0">
              <a:ln>
                <a:noFill/>
              </a:ln>
              <a:effectLst/>
              <a:uLnTx/>
              <a:uFillTx/>
              <a:latin typeface="Calibri"/>
              <a:ea typeface="+mn-ea"/>
              <a:cs typeface="+mn-cs"/>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468252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A59AEDA-3B1B-E4B7-7482-BFD011A255EC}"/>
              </a:ext>
            </a:extLst>
          </p:cNvPr>
          <p:cNvSpPr txBox="1"/>
          <p:nvPr/>
        </p:nvSpPr>
        <p:spPr>
          <a:xfrm>
            <a:off x="762000" y="612844"/>
            <a:ext cx="11079480" cy="5262979"/>
          </a:xfrm>
          <a:prstGeom prst="rect">
            <a:avLst/>
          </a:prstGeom>
          <a:noFill/>
        </p:spPr>
        <p:txBody>
          <a:bodyPr wrap="square">
            <a:spAutoFit/>
          </a:bodyPr>
          <a:lstStyle/>
          <a:p>
            <a:pPr algn="just"/>
            <a:r>
              <a:rPr lang="en-US" sz="2400" b="0" i="0" dirty="0">
                <a:solidFill>
                  <a:srgbClr val="242424"/>
                </a:solidFill>
                <a:effectLst/>
                <a:latin typeface="source-serif-pro"/>
              </a:rPr>
              <a:t>Skewness measures the asymmetry in the normal distribution graph</a:t>
            </a:r>
            <a:r>
              <a:rPr lang="tr-TR" sz="2400" b="0" i="0" dirty="0">
                <a:solidFill>
                  <a:srgbClr val="242424"/>
                </a:solidFill>
                <a:effectLst/>
                <a:latin typeface="source-serif-pro"/>
              </a:rPr>
              <a:t>. </a:t>
            </a:r>
            <a:r>
              <a:rPr lang="en-US" sz="2400" b="0" i="0" dirty="0">
                <a:solidFill>
                  <a:srgbClr val="242424"/>
                </a:solidFill>
                <a:effectLst/>
                <a:latin typeface="source-serif-pro"/>
              </a:rPr>
              <a:t>Skewness is a statistical number that tells us if a distribution is symmetric or not.</a:t>
            </a:r>
            <a:endParaRPr lang="tr-TR" sz="2400" b="0" i="0" dirty="0">
              <a:solidFill>
                <a:srgbClr val="242424"/>
              </a:solidFill>
              <a:effectLst/>
              <a:latin typeface="source-serif-pro"/>
            </a:endParaRPr>
          </a:p>
          <a:p>
            <a:pPr algn="just"/>
            <a:endParaRPr lang="tr-TR" sz="2400" dirty="0">
              <a:solidFill>
                <a:srgbClr val="242424"/>
              </a:solidFill>
              <a:latin typeface="source-serif-pro"/>
            </a:endParaRPr>
          </a:p>
          <a:p>
            <a:pPr algn="just"/>
            <a:r>
              <a:rPr lang="en-US" sz="2400" b="0" i="0" dirty="0">
                <a:solidFill>
                  <a:srgbClr val="242424"/>
                </a:solidFill>
                <a:effectLst/>
                <a:latin typeface="source-serif-pro"/>
              </a:rPr>
              <a:t>A distribution is symmetric if the right side of the distribution is similar to the left</a:t>
            </a:r>
          </a:p>
          <a:p>
            <a:pPr algn="just"/>
            <a:r>
              <a:rPr lang="en-US" sz="2400" b="0" i="0" dirty="0">
                <a:solidFill>
                  <a:srgbClr val="242424"/>
                </a:solidFill>
                <a:effectLst/>
                <a:latin typeface="source-serif-pro"/>
              </a:rPr>
              <a:t>side of the distribution.</a:t>
            </a:r>
            <a:r>
              <a:rPr lang="tr-TR" sz="2400" b="0" i="0" dirty="0">
                <a:solidFill>
                  <a:srgbClr val="242424"/>
                </a:solidFill>
                <a:effectLst/>
                <a:latin typeface="source-serif-pro"/>
              </a:rPr>
              <a:t> </a:t>
            </a:r>
            <a:r>
              <a:rPr lang="en-US" sz="2400" b="0" i="0" dirty="0">
                <a:solidFill>
                  <a:srgbClr val="242424"/>
                </a:solidFill>
                <a:effectLst/>
                <a:latin typeface="source-serif-pro"/>
              </a:rPr>
              <a:t>If a distribution is symmetric, then the Skewness value is 0.</a:t>
            </a:r>
            <a:endParaRPr lang="tr-TR" sz="2400" b="0" i="0" dirty="0">
              <a:solidFill>
                <a:srgbClr val="242424"/>
              </a:solidFill>
              <a:effectLst/>
              <a:latin typeface="source-serif-pro"/>
            </a:endParaRPr>
          </a:p>
          <a:p>
            <a:pPr algn="just"/>
            <a:endParaRPr lang="en-US" sz="2400" b="0" i="0" dirty="0">
              <a:solidFill>
                <a:srgbClr val="242424"/>
              </a:solidFill>
              <a:effectLst/>
              <a:latin typeface="source-serif-pro"/>
            </a:endParaRPr>
          </a:p>
          <a:p>
            <a:pPr algn="just"/>
            <a:r>
              <a:rPr lang="en-US" sz="2400" b="0" i="0" dirty="0">
                <a:solidFill>
                  <a:srgbClr val="242424"/>
                </a:solidFill>
                <a:effectLst/>
                <a:latin typeface="source-serif-pro"/>
              </a:rPr>
              <a:t>i.e.</a:t>
            </a:r>
            <a:r>
              <a:rPr lang="tr-TR" sz="2400" b="0" i="0" dirty="0">
                <a:solidFill>
                  <a:srgbClr val="242424"/>
                </a:solidFill>
                <a:effectLst/>
                <a:latin typeface="source-serif-pro"/>
              </a:rPr>
              <a:t>,</a:t>
            </a:r>
            <a:r>
              <a:rPr lang="en-US" sz="2400" b="0" i="0" dirty="0">
                <a:solidFill>
                  <a:srgbClr val="242424"/>
                </a:solidFill>
                <a:effectLst/>
                <a:latin typeface="source-serif-pro"/>
              </a:rPr>
              <a:t> If a distribution is Symmetric (normal distribution): median= mean= mode,</a:t>
            </a:r>
          </a:p>
          <a:p>
            <a:pPr algn="just"/>
            <a:r>
              <a:rPr lang="en-US" sz="2400" b="0" i="0" dirty="0">
                <a:solidFill>
                  <a:srgbClr val="242424"/>
                </a:solidFill>
                <a:effectLst/>
                <a:latin typeface="source-serif-pro"/>
              </a:rPr>
              <a:t>(Skewness value is 0)</a:t>
            </a:r>
            <a:endParaRPr lang="tr-TR" sz="2400" b="0" i="0" dirty="0">
              <a:solidFill>
                <a:srgbClr val="242424"/>
              </a:solidFill>
              <a:effectLst/>
              <a:latin typeface="source-serif-pro"/>
            </a:endParaRPr>
          </a:p>
          <a:p>
            <a:pPr algn="just"/>
            <a:endParaRPr lang="en-US" sz="2400" b="0" i="0" dirty="0">
              <a:solidFill>
                <a:srgbClr val="242424"/>
              </a:solidFill>
              <a:effectLst/>
              <a:latin typeface="source-serif-pro"/>
            </a:endParaRPr>
          </a:p>
          <a:p>
            <a:pPr algn="just"/>
            <a:r>
              <a:rPr lang="en-US" sz="2400" b="0" i="0" dirty="0">
                <a:solidFill>
                  <a:srgbClr val="242424"/>
                </a:solidFill>
                <a:effectLst/>
                <a:latin typeface="source-serif-pro"/>
              </a:rPr>
              <a:t>If Skewness is greater than 0, then it is called right-skewed or that the right tail is</a:t>
            </a:r>
          </a:p>
          <a:p>
            <a:pPr algn="just"/>
            <a:r>
              <a:rPr lang="en-US" sz="2400" b="0" i="0" dirty="0">
                <a:solidFill>
                  <a:srgbClr val="242424"/>
                </a:solidFill>
                <a:effectLst/>
                <a:latin typeface="source-serif-pro"/>
              </a:rPr>
              <a:t>longer than the left tail. </a:t>
            </a:r>
            <a:endParaRPr lang="tr-TR" sz="2400" b="0" i="0" dirty="0">
              <a:solidFill>
                <a:srgbClr val="242424"/>
              </a:solidFill>
              <a:effectLst/>
              <a:latin typeface="source-serif-pro"/>
            </a:endParaRPr>
          </a:p>
          <a:p>
            <a:pPr algn="just"/>
            <a:endParaRPr lang="tr-TR" sz="2400" dirty="0">
              <a:solidFill>
                <a:srgbClr val="242424"/>
              </a:solidFill>
              <a:latin typeface="source-serif-pro"/>
            </a:endParaRPr>
          </a:p>
          <a:p>
            <a:pPr algn="just"/>
            <a:r>
              <a:rPr lang="en-US" sz="2400" b="0" i="0" dirty="0">
                <a:solidFill>
                  <a:srgbClr val="242424"/>
                </a:solidFill>
                <a:effectLst/>
                <a:latin typeface="source-serif-pro"/>
              </a:rPr>
              <a:t>If Skewness is less than 0, then it is called left-skewed or</a:t>
            </a:r>
            <a:r>
              <a:rPr lang="tr-TR" sz="2400" b="0" i="0" dirty="0">
                <a:solidFill>
                  <a:srgbClr val="242424"/>
                </a:solidFill>
                <a:effectLst/>
                <a:latin typeface="source-serif-pro"/>
              </a:rPr>
              <a:t> </a:t>
            </a:r>
            <a:r>
              <a:rPr lang="en-US" sz="2400" b="0" i="0" dirty="0">
                <a:solidFill>
                  <a:srgbClr val="242424"/>
                </a:solidFill>
                <a:effectLst/>
                <a:latin typeface="source-serif-pro"/>
              </a:rPr>
              <a:t>that the left tail is longer than the right tail.</a:t>
            </a:r>
            <a:endParaRPr lang="tr-TR" sz="2400" dirty="0"/>
          </a:p>
        </p:txBody>
      </p:sp>
    </p:spTree>
    <p:extLst>
      <p:ext uri="{BB962C8B-B14F-4D97-AF65-F5344CB8AC3E}">
        <p14:creationId xmlns:p14="http://schemas.microsoft.com/office/powerpoint/2010/main" val="2208107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1-12 at 11.54.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851" y="2920685"/>
            <a:ext cx="7145105" cy="194976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2857798" y="4470339"/>
            <a:ext cx="271685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a:solidFill>
                  <a:schemeClr val="bg1"/>
                </a:solidFill>
              </a:rPr>
              <a:t>Positive right skewed  </a:t>
            </a:r>
          </a:p>
        </p:txBody>
      </p:sp>
      <p:sp>
        <p:nvSpPr>
          <p:cNvPr id="6" name="TextBox 5"/>
          <p:cNvSpPr txBox="1"/>
          <p:nvPr/>
        </p:nvSpPr>
        <p:spPr>
          <a:xfrm>
            <a:off x="6597426" y="4504661"/>
            <a:ext cx="271685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a:solidFill>
                  <a:schemeClr val="bg1"/>
                </a:solidFill>
              </a:rPr>
              <a:t>Negative left skewed  </a:t>
            </a:r>
          </a:p>
        </p:txBody>
      </p:sp>
      <p:pic>
        <p:nvPicPr>
          <p:cNvPr id="7" name="Resim 6">
            <a:extLst>
              <a:ext uri="{FF2B5EF4-FFF2-40B4-BE49-F238E27FC236}">
                <a16:creationId xmlns:a16="http://schemas.microsoft.com/office/drawing/2014/main" id="{CD9B4642-5BB2-FF6E-B550-6914B1016922}"/>
              </a:ext>
            </a:extLst>
          </p:cNvPr>
          <p:cNvPicPr>
            <a:picLocks noChangeAspect="1"/>
          </p:cNvPicPr>
          <p:nvPr/>
        </p:nvPicPr>
        <p:blipFill>
          <a:blip r:embed="rId3"/>
          <a:stretch>
            <a:fillRect/>
          </a:stretch>
        </p:blipFill>
        <p:spPr>
          <a:xfrm>
            <a:off x="4216224" y="362239"/>
            <a:ext cx="3924300" cy="2524125"/>
          </a:xfrm>
          <a:prstGeom prst="rect">
            <a:avLst/>
          </a:prstGeom>
        </p:spPr>
      </p:pic>
    </p:spTree>
    <p:extLst>
      <p:ext uri="{BB962C8B-B14F-4D97-AF65-F5344CB8AC3E}">
        <p14:creationId xmlns:p14="http://schemas.microsoft.com/office/powerpoint/2010/main" val="17310833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7B459D9-0269-E683-67F0-D0D323CDC38F}"/>
              </a:ext>
            </a:extLst>
          </p:cNvPr>
          <p:cNvPicPr>
            <a:picLocks noChangeAspect="1"/>
          </p:cNvPicPr>
          <p:nvPr/>
        </p:nvPicPr>
        <p:blipFill>
          <a:blip r:embed="rId2"/>
          <a:stretch>
            <a:fillRect/>
          </a:stretch>
        </p:blipFill>
        <p:spPr>
          <a:xfrm>
            <a:off x="158664" y="716280"/>
            <a:ext cx="11808701" cy="5455919"/>
          </a:xfrm>
          <a:prstGeom prst="rect">
            <a:avLst/>
          </a:prstGeom>
        </p:spPr>
      </p:pic>
    </p:spTree>
    <p:extLst>
      <p:ext uri="{BB962C8B-B14F-4D97-AF65-F5344CB8AC3E}">
        <p14:creationId xmlns:p14="http://schemas.microsoft.com/office/powerpoint/2010/main" val="605389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DFAEBBA-A894-73E1-D0B8-D5729A1F0B41}"/>
              </a:ext>
            </a:extLst>
          </p:cNvPr>
          <p:cNvPicPr>
            <a:picLocks noChangeAspect="1"/>
          </p:cNvPicPr>
          <p:nvPr/>
        </p:nvPicPr>
        <p:blipFill>
          <a:blip r:embed="rId2"/>
          <a:stretch>
            <a:fillRect/>
          </a:stretch>
        </p:blipFill>
        <p:spPr>
          <a:xfrm>
            <a:off x="941486" y="930925"/>
            <a:ext cx="10275153" cy="5012676"/>
          </a:xfrm>
          <a:prstGeom prst="rect">
            <a:avLst/>
          </a:prstGeom>
        </p:spPr>
      </p:pic>
    </p:spTree>
    <p:extLst>
      <p:ext uri="{BB962C8B-B14F-4D97-AF65-F5344CB8AC3E}">
        <p14:creationId xmlns:p14="http://schemas.microsoft.com/office/powerpoint/2010/main" val="2746437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kewness ile ilgili görsel sonuc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298" y="1869139"/>
            <a:ext cx="8325344" cy="381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464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AC19A12-8FA4-837D-75D2-75686DCBC0A8}"/>
              </a:ext>
            </a:extLst>
          </p:cNvPr>
          <p:cNvPicPr>
            <a:picLocks noChangeAspect="1"/>
          </p:cNvPicPr>
          <p:nvPr/>
        </p:nvPicPr>
        <p:blipFill>
          <a:blip r:embed="rId2"/>
          <a:stretch>
            <a:fillRect/>
          </a:stretch>
        </p:blipFill>
        <p:spPr>
          <a:xfrm>
            <a:off x="385533" y="971550"/>
            <a:ext cx="11420933" cy="4019550"/>
          </a:xfrm>
          <a:prstGeom prst="rect">
            <a:avLst/>
          </a:prstGeom>
        </p:spPr>
      </p:pic>
    </p:spTree>
    <p:extLst>
      <p:ext uri="{BB962C8B-B14F-4D97-AF65-F5344CB8AC3E}">
        <p14:creationId xmlns:p14="http://schemas.microsoft.com/office/powerpoint/2010/main" val="3613047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36584" y="1544498"/>
            <a:ext cx="429094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600" dirty="0"/>
              <a:t>Variation Coefficient </a:t>
            </a:r>
          </a:p>
        </p:txBody>
      </p:sp>
      <p:sp>
        <p:nvSpPr>
          <p:cNvPr id="4" name="Rectangle 3"/>
          <p:cNvSpPr/>
          <p:nvPr/>
        </p:nvSpPr>
        <p:spPr>
          <a:xfrm>
            <a:off x="3429179" y="3308077"/>
            <a:ext cx="2214127" cy="1200329"/>
          </a:xfrm>
          <a:prstGeom prst="rect">
            <a:avLst/>
          </a:prstGeom>
        </p:spPr>
        <p:txBody>
          <a:bodyPr wrap="square">
            <a:spAutoFit/>
          </a:bodyPr>
          <a:lstStyle/>
          <a:p>
            <a:r>
              <a:rPr lang="tr-TR" sz="3600" i="1" dirty="0">
                <a:sym typeface="Symbol"/>
              </a:rPr>
              <a:t>(</a:t>
            </a:r>
            <a:r>
              <a:rPr lang="tr-TR" sz="3600" i="1" dirty="0"/>
              <a:t>/</a:t>
            </a:r>
            <a:r>
              <a:rPr lang="tr-TR" sz="3600" i="1" dirty="0">
                <a:sym typeface="Symbol"/>
              </a:rPr>
              <a:t>)x100</a:t>
            </a:r>
            <a:r>
              <a:rPr lang="en-US" sz="3600" dirty="0"/>
              <a:t> </a:t>
            </a:r>
          </a:p>
        </p:txBody>
      </p:sp>
      <p:sp>
        <p:nvSpPr>
          <p:cNvPr id="7" name="TextBox 6"/>
          <p:cNvSpPr txBox="1"/>
          <p:nvPr/>
        </p:nvSpPr>
        <p:spPr>
          <a:xfrm>
            <a:off x="2450845" y="3490555"/>
            <a:ext cx="978335" cy="400110"/>
          </a:xfrm>
          <a:prstGeom prst="rect">
            <a:avLst/>
          </a:prstGeom>
          <a:noFill/>
        </p:spPr>
        <p:txBody>
          <a:bodyPr wrap="square" rtlCol="0">
            <a:spAutoFit/>
          </a:bodyPr>
          <a:lstStyle/>
          <a:p>
            <a:r>
              <a:rPr lang="en-US" sz="2000" b="1" dirty="0"/>
              <a:t>V.C. =</a:t>
            </a:r>
          </a:p>
        </p:txBody>
      </p:sp>
      <p:pic>
        <p:nvPicPr>
          <p:cNvPr id="8" name="Picture 7" descr="Screen Shot 2014-01-19 at 00.54.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398" y="2998690"/>
            <a:ext cx="2476500" cy="1244600"/>
          </a:xfrm>
          <a:prstGeom prst="rect">
            <a:avLst/>
          </a:prstGeom>
        </p:spPr>
      </p:pic>
      <p:sp>
        <p:nvSpPr>
          <p:cNvPr id="9" name="TextBox 8"/>
          <p:cNvSpPr txBox="1"/>
          <p:nvPr/>
        </p:nvSpPr>
        <p:spPr>
          <a:xfrm>
            <a:off x="2742629" y="4530528"/>
            <a:ext cx="2059653"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a:t>From the population</a:t>
            </a:r>
          </a:p>
        </p:txBody>
      </p:sp>
      <p:sp>
        <p:nvSpPr>
          <p:cNvPr id="10" name="TextBox 9"/>
          <p:cNvSpPr txBox="1"/>
          <p:nvPr/>
        </p:nvSpPr>
        <p:spPr>
          <a:xfrm>
            <a:off x="6465094" y="4511317"/>
            <a:ext cx="2059653"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a:t>From the Sample</a:t>
            </a:r>
          </a:p>
        </p:txBody>
      </p:sp>
    </p:spTree>
    <p:extLst>
      <p:ext uri="{BB962C8B-B14F-4D97-AF65-F5344CB8AC3E}">
        <p14:creationId xmlns:p14="http://schemas.microsoft.com/office/powerpoint/2010/main" val="6571340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
                                        <p:tgtEl>
                                          <p:spTgt spid="7"/>
                                        </p:tgtEl>
                                      </p:cBhvr>
                                    </p:animEffect>
                                    <p:anim calcmode="lin" valueType="num">
                                      <p:cBhvr>
                                        <p:cTn id="17" dur="400" fill="hold"/>
                                        <p:tgtEl>
                                          <p:spTgt spid="7"/>
                                        </p:tgtEl>
                                        <p:attrNameLst>
                                          <p:attrName>ppt_x</p:attrName>
                                        </p:attrNameLst>
                                      </p:cBhvr>
                                      <p:tavLst>
                                        <p:tav tm="0">
                                          <p:val>
                                            <p:strVal val="#ppt_x"/>
                                          </p:val>
                                        </p:tav>
                                        <p:tav tm="100000">
                                          <p:val>
                                            <p:strVal val="#ppt_x"/>
                                          </p:val>
                                        </p:tav>
                                      </p:tavLst>
                                    </p:anim>
                                    <p:anim calcmode="lin" valueType="num">
                                      <p:cBhvr>
                                        <p:cTn id="18" dur="400" fill="hold"/>
                                        <p:tgtEl>
                                          <p:spTgt spid="7"/>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
                                        <p:tgtEl>
                                          <p:spTgt spid="4"/>
                                        </p:tgtEl>
                                      </p:cBhvr>
                                    </p:animEffect>
                                    <p:anim calcmode="lin" valueType="num">
                                      <p:cBhvr>
                                        <p:cTn id="24" dur="400" fill="hold"/>
                                        <p:tgtEl>
                                          <p:spTgt spid="4"/>
                                        </p:tgtEl>
                                        <p:attrNameLst>
                                          <p:attrName>ppt_x</p:attrName>
                                        </p:attrNameLst>
                                      </p:cBhvr>
                                      <p:tavLst>
                                        <p:tav tm="0">
                                          <p:val>
                                            <p:strVal val="#ppt_x"/>
                                          </p:val>
                                        </p:tav>
                                        <p:tav tm="100000">
                                          <p:val>
                                            <p:strVal val="#ppt_x"/>
                                          </p:val>
                                        </p:tav>
                                      </p:tavLst>
                                    </p:anim>
                                    <p:anim calcmode="lin" valueType="num">
                                      <p:cBhvr>
                                        <p:cTn id="25" dur="400" fill="hold"/>
                                        <p:tgtEl>
                                          <p:spTgt spid="4"/>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
                                        <p:tgtEl>
                                          <p:spTgt spid="10"/>
                                        </p:tgtEl>
                                      </p:cBhvr>
                                    </p:animEffect>
                                    <p:anim calcmode="lin" valueType="num">
                                      <p:cBhvr>
                                        <p:cTn id="33" dur="400" fill="hold"/>
                                        <p:tgtEl>
                                          <p:spTgt spid="10"/>
                                        </p:tgtEl>
                                        <p:attrNameLst>
                                          <p:attrName>ppt_x</p:attrName>
                                        </p:attrNameLst>
                                      </p:cBhvr>
                                      <p:tavLst>
                                        <p:tav tm="0">
                                          <p:val>
                                            <p:strVal val="#ppt_x"/>
                                          </p:val>
                                        </p:tav>
                                        <p:tav tm="100000">
                                          <p:val>
                                            <p:strVal val="#ppt_x"/>
                                          </p:val>
                                        </p:tav>
                                      </p:tavLst>
                                    </p:anim>
                                    <p:anim calcmode="lin" valueType="num">
                                      <p:cBhvr>
                                        <p:cTn id="34" dur="400" fill="hold"/>
                                        <p:tgtEl>
                                          <p:spTgt spid="10"/>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
                                        <p:tgtEl>
                                          <p:spTgt spid="8"/>
                                        </p:tgtEl>
                                      </p:cBhvr>
                                    </p:animEffect>
                                    <p:anim calcmode="lin" valueType="num">
                                      <p:cBhvr>
                                        <p:cTn id="42" dur="400" fill="hold"/>
                                        <p:tgtEl>
                                          <p:spTgt spid="8"/>
                                        </p:tgtEl>
                                        <p:attrNameLst>
                                          <p:attrName>ppt_x</p:attrName>
                                        </p:attrNameLst>
                                      </p:cBhvr>
                                      <p:tavLst>
                                        <p:tav tm="0">
                                          <p:val>
                                            <p:strVal val="#ppt_x"/>
                                          </p:val>
                                        </p:tav>
                                        <p:tav tm="100000">
                                          <p:val>
                                            <p:strVal val="#ppt_x"/>
                                          </p:val>
                                        </p:tav>
                                      </p:tavLst>
                                    </p:anim>
                                    <p:anim calcmode="lin" valueType="num">
                                      <p:cBhvr>
                                        <p:cTn id="43" dur="400" fill="hold"/>
                                        <p:tgtEl>
                                          <p:spTgt spid="8"/>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AE9A17B-126E-64AF-3ED4-A54D2D8B3FE6}"/>
              </a:ext>
            </a:extLst>
          </p:cNvPr>
          <p:cNvPicPr>
            <a:picLocks noChangeAspect="1"/>
          </p:cNvPicPr>
          <p:nvPr/>
        </p:nvPicPr>
        <p:blipFill>
          <a:blip r:embed="rId2"/>
          <a:stretch>
            <a:fillRect/>
          </a:stretch>
        </p:blipFill>
        <p:spPr>
          <a:xfrm>
            <a:off x="0" y="209550"/>
            <a:ext cx="12192000" cy="4465872"/>
          </a:xfrm>
          <a:prstGeom prst="rect">
            <a:avLst/>
          </a:prstGeom>
        </p:spPr>
      </p:pic>
      <p:pic>
        <p:nvPicPr>
          <p:cNvPr id="5" name="Resim 4">
            <a:extLst>
              <a:ext uri="{FF2B5EF4-FFF2-40B4-BE49-F238E27FC236}">
                <a16:creationId xmlns:a16="http://schemas.microsoft.com/office/drawing/2014/main" id="{2F3C7FC7-C362-90C5-BAEE-3321B3CDFB1C}"/>
              </a:ext>
            </a:extLst>
          </p:cNvPr>
          <p:cNvPicPr>
            <a:picLocks noChangeAspect="1"/>
          </p:cNvPicPr>
          <p:nvPr/>
        </p:nvPicPr>
        <p:blipFill>
          <a:blip r:embed="rId3"/>
          <a:stretch>
            <a:fillRect/>
          </a:stretch>
        </p:blipFill>
        <p:spPr>
          <a:xfrm>
            <a:off x="778548" y="5010151"/>
            <a:ext cx="8997222" cy="1638300"/>
          </a:xfrm>
          <a:prstGeom prst="rect">
            <a:avLst/>
          </a:prstGeom>
        </p:spPr>
      </p:pic>
    </p:spTree>
    <p:extLst>
      <p:ext uri="{BB962C8B-B14F-4D97-AF65-F5344CB8AC3E}">
        <p14:creationId xmlns:p14="http://schemas.microsoft.com/office/powerpoint/2010/main" val="2049181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13A4E0E-CEE3-9717-4D93-274F3F208FAF}"/>
              </a:ext>
            </a:extLst>
          </p:cNvPr>
          <p:cNvPicPr>
            <a:picLocks noChangeAspect="1"/>
          </p:cNvPicPr>
          <p:nvPr/>
        </p:nvPicPr>
        <p:blipFill>
          <a:blip r:embed="rId2"/>
          <a:stretch>
            <a:fillRect/>
          </a:stretch>
        </p:blipFill>
        <p:spPr>
          <a:xfrm>
            <a:off x="1226976" y="1409700"/>
            <a:ext cx="9065091" cy="4362450"/>
          </a:xfrm>
          <a:prstGeom prst="rect">
            <a:avLst/>
          </a:prstGeom>
        </p:spPr>
      </p:pic>
    </p:spTree>
    <p:extLst>
      <p:ext uri="{BB962C8B-B14F-4D97-AF65-F5344CB8AC3E}">
        <p14:creationId xmlns:p14="http://schemas.microsoft.com/office/powerpoint/2010/main" val="1886347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4968EBA-D4BF-620A-C083-64ECCADD51D3}"/>
              </a:ext>
            </a:extLst>
          </p:cNvPr>
          <p:cNvPicPr>
            <a:picLocks noChangeAspect="1"/>
          </p:cNvPicPr>
          <p:nvPr/>
        </p:nvPicPr>
        <p:blipFill>
          <a:blip r:embed="rId2"/>
          <a:stretch>
            <a:fillRect/>
          </a:stretch>
        </p:blipFill>
        <p:spPr>
          <a:xfrm>
            <a:off x="2324099" y="266701"/>
            <a:ext cx="7394041" cy="6455344"/>
          </a:xfrm>
          <a:prstGeom prst="rect">
            <a:avLst/>
          </a:prstGeom>
        </p:spPr>
      </p:pic>
    </p:spTree>
    <p:extLst>
      <p:ext uri="{BB962C8B-B14F-4D97-AF65-F5344CB8AC3E}">
        <p14:creationId xmlns:p14="http://schemas.microsoft.com/office/powerpoint/2010/main" val="3375512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179" y="2659969"/>
            <a:ext cx="5870010"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dirty="0"/>
              <a:t>How to calculate Kurtosis and </a:t>
            </a:r>
            <a:r>
              <a:rPr lang="en-US" sz="3200" dirty="0" err="1"/>
              <a:t>Skewness</a:t>
            </a:r>
            <a:r>
              <a:rPr lang="en-US" sz="3200" dirty="0"/>
              <a:t> by Using SPSS </a:t>
            </a:r>
          </a:p>
        </p:txBody>
      </p:sp>
    </p:spTree>
    <p:extLst>
      <p:ext uri="{BB962C8B-B14F-4D97-AF65-F5344CB8AC3E}">
        <p14:creationId xmlns:p14="http://schemas.microsoft.com/office/powerpoint/2010/main" val="210086174"/>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0045" y="2633671"/>
            <a:ext cx="5562414" cy="1569660"/>
          </a:xfrm>
          <a:prstGeom prst="rect">
            <a:avLst/>
          </a:prstGeom>
          <a:noFill/>
        </p:spPr>
        <p:txBody>
          <a:bodyPr wrap="square" rtlCol="0">
            <a:spAutoFit/>
          </a:bodyPr>
          <a:lstStyle/>
          <a:p>
            <a:pPr algn="ctr"/>
            <a:r>
              <a:rPr lang="en-US" sz="4800" dirty="0"/>
              <a:t>Calculating Positive Peaked Kurtosis</a:t>
            </a:r>
          </a:p>
        </p:txBody>
      </p:sp>
    </p:spTree>
    <p:extLst>
      <p:ext uri="{BB962C8B-B14F-4D97-AF65-F5344CB8AC3E}">
        <p14:creationId xmlns:p14="http://schemas.microsoft.com/office/powerpoint/2010/main" val="455210750"/>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7 at 21.08.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65113"/>
            <a:ext cx="9144000" cy="5414720"/>
          </a:xfrm>
          <a:prstGeom prst="rect">
            <a:avLst/>
          </a:prstGeom>
        </p:spPr>
      </p:pic>
    </p:spTree>
    <p:extLst>
      <p:ext uri="{BB962C8B-B14F-4D97-AF65-F5344CB8AC3E}">
        <p14:creationId xmlns:p14="http://schemas.microsoft.com/office/powerpoint/2010/main" val="1390324636"/>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8 at 21.15.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993" y="0"/>
            <a:ext cx="6639005" cy="6858000"/>
          </a:xfrm>
          <a:prstGeom prst="rect">
            <a:avLst/>
          </a:prstGeom>
        </p:spPr>
      </p:pic>
    </p:spTree>
    <p:extLst>
      <p:ext uri="{BB962C8B-B14F-4D97-AF65-F5344CB8AC3E}">
        <p14:creationId xmlns:p14="http://schemas.microsoft.com/office/powerpoint/2010/main" val="416594245"/>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8 at 21.16.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71590"/>
            <a:ext cx="8331200" cy="5372100"/>
          </a:xfrm>
          <a:prstGeom prst="rect">
            <a:avLst/>
          </a:prstGeom>
        </p:spPr>
      </p:pic>
    </p:spTree>
    <p:extLst>
      <p:ext uri="{BB962C8B-B14F-4D97-AF65-F5344CB8AC3E}">
        <p14:creationId xmlns:p14="http://schemas.microsoft.com/office/powerpoint/2010/main" val="902786495"/>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8 at 21.16.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7120" y="0"/>
            <a:ext cx="8559800" cy="5397500"/>
          </a:xfrm>
          <a:prstGeom prst="rect">
            <a:avLst/>
          </a:prstGeom>
        </p:spPr>
      </p:pic>
    </p:spTree>
    <p:extLst>
      <p:ext uri="{BB962C8B-B14F-4D97-AF65-F5344CB8AC3E}">
        <p14:creationId xmlns:p14="http://schemas.microsoft.com/office/powerpoint/2010/main" val="1160655410"/>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8 at 21.16.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931" y="0"/>
            <a:ext cx="7607300" cy="6223000"/>
          </a:xfrm>
          <a:prstGeom prst="rect">
            <a:avLst/>
          </a:prstGeom>
        </p:spPr>
      </p:pic>
    </p:spTree>
    <p:extLst>
      <p:ext uri="{BB962C8B-B14F-4D97-AF65-F5344CB8AC3E}">
        <p14:creationId xmlns:p14="http://schemas.microsoft.com/office/powerpoint/2010/main" val="154151016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6413" y="885578"/>
            <a:ext cx="10677831" cy="5016758"/>
          </a:xfrm>
          <a:prstGeom prst="rect">
            <a:avLst/>
          </a:prstGeom>
        </p:spPr>
        <p:txBody>
          <a:bodyPr wrap="square">
            <a:spAutoFit/>
          </a:bodyPr>
          <a:lstStyle/>
          <a:p>
            <a:pPr algn="just"/>
            <a:r>
              <a:rPr lang="en-US" sz="4000" dirty="0"/>
              <a:t>The higher the CV, the greater the dispersion in the variable. The CV for a model aims to describe the model fit in terms of the relative sizes of the squared residuals and outcome values.  </a:t>
            </a:r>
          </a:p>
          <a:p>
            <a:pPr algn="just"/>
            <a:endParaRPr lang="en-US" sz="4000" dirty="0"/>
          </a:p>
          <a:p>
            <a:pPr algn="just"/>
            <a:r>
              <a:rPr lang="en-US" sz="4000" dirty="0"/>
              <a:t>The lower the CV, the smaller the residuals relative to the predicted value.  This is suggestive of a good model fit. </a:t>
            </a:r>
          </a:p>
        </p:txBody>
      </p:sp>
    </p:spTree>
    <p:extLst>
      <p:ext uri="{BB962C8B-B14F-4D97-AF65-F5344CB8AC3E}">
        <p14:creationId xmlns:p14="http://schemas.microsoft.com/office/powerpoint/2010/main" val="6306169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8 at 21.1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500" y="838200"/>
            <a:ext cx="7556500" cy="6019800"/>
          </a:xfrm>
          <a:prstGeom prst="rect">
            <a:avLst/>
          </a:prstGeom>
        </p:spPr>
      </p:pic>
    </p:spTree>
    <p:extLst>
      <p:ext uri="{BB962C8B-B14F-4D97-AF65-F5344CB8AC3E}">
        <p14:creationId xmlns:p14="http://schemas.microsoft.com/office/powerpoint/2010/main" val="918692975"/>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8 at 21.16.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41977"/>
            <a:ext cx="9144000" cy="4230050"/>
          </a:xfrm>
          <a:prstGeom prst="rect">
            <a:avLst/>
          </a:prstGeom>
        </p:spPr>
      </p:pic>
      <p:cxnSp>
        <p:nvCxnSpPr>
          <p:cNvPr id="4" name="Straight Connector 3"/>
          <p:cNvCxnSpPr/>
          <p:nvPr/>
        </p:nvCxnSpPr>
        <p:spPr>
          <a:xfrm flipH="1" flipV="1">
            <a:off x="8423837" y="2986030"/>
            <a:ext cx="823862" cy="1"/>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5408895"/>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00.10.16.png"/>
          <p:cNvPicPr>
            <a:picLocks noChangeAspect="1"/>
          </p:cNvPicPr>
          <p:nvPr/>
        </p:nvPicPr>
        <p:blipFill rotWithShape="1">
          <a:blip r:embed="rId2">
            <a:extLst>
              <a:ext uri="{28A0092B-C50C-407E-A947-70E740481C1C}">
                <a14:useLocalDpi xmlns:a14="http://schemas.microsoft.com/office/drawing/2010/main" val="0"/>
              </a:ext>
            </a:extLst>
          </a:blip>
          <a:srcRect t="47734" r="13235" b="2020"/>
          <a:stretch/>
        </p:blipFill>
        <p:spPr>
          <a:xfrm>
            <a:off x="4542448" y="395892"/>
            <a:ext cx="2919483" cy="5938377"/>
          </a:xfrm>
          <a:prstGeom prst="rect">
            <a:avLst/>
          </a:prstGeom>
        </p:spPr>
      </p:pic>
      <p:sp>
        <p:nvSpPr>
          <p:cNvPr id="3" name="TextBox 2"/>
          <p:cNvSpPr txBox="1"/>
          <p:nvPr/>
        </p:nvSpPr>
        <p:spPr>
          <a:xfrm>
            <a:off x="2365208" y="2573296"/>
            <a:ext cx="1797873"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a:t>Distribution of Peaked Positive Kurtosis</a:t>
            </a:r>
          </a:p>
        </p:txBody>
      </p:sp>
    </p:spTree>
    <p:extLst>
      <p:ext uri="{BB962C8B-B14F-4D97-AF65-F5344CB8AC3E}">
        <p14:creationId xmlns:p14="http://schemas.microsoft.com/office/powerpoint/2010/main" val="1963154648"/>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0045" y="2633671"/>
            <a:ext cx="5562414" cy="1569660"/>
          </a:xfrm>
          <a:prstGeom prst="rect">
            <a:avLst/>
          </a:prstGeom>
          <a:noFill/>
        </p:spPr>
        <p:txBody>
          <a:bodyPr wrap="square" rtlCol="0">
            <a:spAutoFit/>
          </a:bodyPr>
          <a:lstStyle/>
          <a:p>
            <a:pPr algn="ctr"/>
            <a:r>
              <a:rPr lang="en-US" sz="4800" dirty="0"/>
              <a:t>Calculating Negative Flat Kurtosis</a:t>
            </a:r>
          </a:p>
        </p:txBody>
      </p:sp>
    </p:spTree>
    <p:extLst>
      <p:ext uri="{BB962C8B-B14F-4D97-AF65-F5344CB8AC3E}">
        <p14:creationId xmlns:p14="http://schemas.microsoft.com/office/powerpoint/2010/main" val="688734604"/>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8 at 23.51.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551" y="560849"/>
            <a:ext cx="3447298" cy="5476503"/>
          </a:xfrm>
          <a:prstGeom prst="rect">
            <a:avLst/>
          </a:prstGeom>
        </p:spPr>
      </p:pic>
    </p:spTree>
    <p:extLst>
      <p:ext uri="{BB962C8B-B14F-4D97-AF65-F5344CB8AC3E}">
        <p14:creationId xmlns:p14="http://schemas.microsoft.com/office/powerpoint/2010/main" val="625632098"/>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8 at 23.52.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664" y="325786"/>
            <a:ext cx="6596624" cy="6218800"/>
          </a:xfrm>
          <a:prstGeom prst="rect">
            <a:avLst/>
          </a:prstGeom>
        </p:spPr>
      </p:pic>
    </p:spTree>
    <p:extLst>
      <p:ext uri="{BB962C8B-B14F-4D97-AF65-F5344CB8AC3E}">
        <p14:creationId xmlns:p14="http://schemas.microsoft.com/office/powerpoint/2010/main" val="918735374"/>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8 at 23.52.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205" y="494865"/>
            <a:ext cx="7848600" cy="5921882"/>
          </a:xfrm>
          <a:prstGeom prst="rect">
            <a:avLst/>
          </a:prstGeom>
        </p:spPr>
      </p:pic>
    </p:spTree>
    <p:extLst>
      <p:ext uri="{BB962C8B-B14F-4D97-AF65-F5344CB8AC3E}">
        <p14:creationId xmlns:p14="http://schemas.microsoft.com/office/powerpoint/2010/main" val="778008888"/>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8 at 23.53.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885" y="1991332"/>
            <a:ext cx="8164654" cy="2648524"/>
          </a:xfrm>
          <a:prstGeom prst="rect">
            <a:avLst/>
          </a:prstGeom>
        </p:spPr>
      </p:pic>
      <p:cxnSp>
        <p:nvCxnSpPr>
          <p:cNvPr id="4" name="Straight Connector 3"/>
          <p:cNvCxnSpPr/>
          <p:nvPr/>
        </p:nvCxnSpPr>
        <p:spPr>
          <a:xfrm>
            <a:off x="7272246" y="4189855"/>
            <a:ext cx="77523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4937680"/>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00.09.42.png"/>
          <p:cNvPicPr>
            <a:picLocks noChangeAspect="1"/>
          </p:cNvPicPr>
          <p:nvPr/>
        </p:nvPicPr>
        <p:blipFill rotWithShape="1">
          <a:blip r:embed="rId2">
            <a:extLst>
              <a:ext uri="{28A0092B-C50C-407E-A947-70E740481C1C}">
                <a14:useLocalDpi xmlns:a14="http://schemas.microsoft.com/office/drawing/2010/main" val="0"/>
              </a:ext>
            </a:extLst>
          </a:blip>
          <a:srcRect l="14372" t="20634" r="23835" b="9540"/>
          <a:stretch/>
        </p:blipFill>
        <p:spPr>
          <a:xfrm>
            <a:off x="2002333" y="2106041"/>
            <a:ext cx="7999712" cy="1924240"/>
          </a:xfrm>
          <a:prstGeom prst="rect">
            <a:avLst/>
          </a:prstGeom>
        </p:spPr>
      </p:pic>
      <p:sp>
        <p:nvSpPr>
          <p:cNvPr id="3" name="TextBox 2"/>
          <p:cNvSpPr txBox="1"/>
          <p:nvPr/>
        </p:nvSpPr>
        <p:spPr>
          <a:xfrm>
            <a:off x="5126869" y="5054363"/>
            <a:ext cx="1797873"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a:t>Distribution of Flat Negative Kurtosis</a:t>
            </a:r>
          </a:p>
        </p:txBody>
      </p:sp>
    </p:spTree>
    <p:extLst>
      <p:ext uri="{BB962C8B-B14F-4D97-AF65-F5344CB8AC3E}">
        <p14:creationId xmlns:p14="http://schemas.microsoft.com/office/powerpoint/2010/main" val="608262616"/>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8330" y="2629843"/>
            <a:ext cx="5759155" cy="769441"/>
          </a:xfrm>
          <a:prstGeom prst="rect">
            <a:avLst/>
          </a:prstGeom>
          <a:noFill/>
        </p:spPr>
        <p:txBody>
          <a:bodyPr wrap="square" rtlCol="0">
            <a:spAutoFit/>
          </a:bodyPr>
          <a:lstStyle/>
          <a:p>
            <a:r>
              <a:rPr lang="en-US" sz="4400" dirty="0"/>
              <a:t>Calculating </a:t>
            </a:r>
            <a:r>
              <a:rPr lang="en-US" sz="4400" dirty="0" err="1"/>
              <a:t>Skewness</a:t>
            </a:r>
            <a:endParaRPr lang="en-US" sz="4400" dirty="0"/>
          </a:p>
        </p:txBody>
      </p:sp>
    </p:spTree>
    <p:extLst>
      <p:ext uri="{BB962C8B-B14F-4D97-AF65-F5344CB8AC3E}">
        <p14:creationId xmlns:p14="http://schemas.microsoft.com/office/powerpoint/2010/main" val="1047627392"/>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1-19 at 01.11.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53780"/>
            <a:ext cx="9144000" cy="3022600"/>
          </a:xfrm>
          <a:prstGeom prst="rect">
            <a:avLst/>
          </a:prstGeom>
        </p:spPr>
      </p:pic>
      <p:sp>
        <p:nvSpPr>
          <p:cNvPr id="4" name="TextBox 3"/>
          <p:cNvSpPr txBox="1"/>
          <p:nvPr/>
        </p:nvSpPr>
        <p:spPr>
          <a:xfrm>
            <a:off x="2200266" y="2177403"/>
            <a:ext cx="2589597"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b="1" dirty="0"/>
              <a:t>Variation Coefficient</a:t>
            </a:r>
          </a:p>
        </p:txBody>
      </p:sp>
      <p:sp>
        <p:nvSpPr>
          <p:cNvPr id="5" name="TextBox 4"/>
          <p:cNvSpPr txBox="1"/>
          <p:nvPr/>
        </p:nvSpPr>
        <p:spPr>
          <a:xfrm>
            <a:off x="7333929" y="2177403"/>
            <a:ext cx="179392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b="1" dirty="0"/>
              <a:t>Interpretation</a:t>
            </a:r>
          </a:p>
        </p:txBody>
      </p:sp>
      <p:sp>
        <p:nvSpPr>
          <p:cNvPr id="6" name="TextBox 5"/>
          <p:cNvSpPr txBox="1"/>
          <p:nvPr/>
        </p:nvSpPr>
        <p:spPr>
          <a:xfrm>
            <a:off x="7333929" y="2610503"/>
            <a:ext cx="179392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t>Homogenous</a:t>
            </a:r>
          </a:p>
        </p:txBody>
      </p:sp>
      <p:sp>
        <p:nvSpPr>
          <p:cNvPr id="7" name="TextBox 6"/>
          <p:cNvSpPr txBox="1"/>
          <p:nvPr/>
        </p:nvSpPr>
        <p:spPr>
          <a:xfrm>
            <a:off x="6789618" y="3051760"/>
            <a:ext cx="2783576"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t>Relatively homogenous</a:t>
            </a:r>
          </a:p>
        </p:txBody>
      </p:sp>
      <p:sp>
        <p:nvSpPr>
          <p:cNvPr id="8" name="TextBox 7"/>
          <p:cNvSpPr txBox="1"/>
          <p:nvPr/>
        </p:nvSpPr>
        <p:spPr>
          <a:xfrm>
            <a:off x="6096860" y="3460027"/>
            <a:ext cx="4103116"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t>No homogenous nor heterogeneous </a:t>
            </a:r>
          </a:p>
        </p:txBody>
      </p:sp>
      <p:sp>
        <p:nvSpPr>
          <p:cNvPr id="9" name="TextBox 8"/>
          <p:cNvSpPr txBox="1"/>
          <p:nvPr/>
        </p:nvSpPr>
        <p:spPr>
          <a:xfrm>
            <a:off x="6661616" y="3884885"/>
            <a:ext cx="304353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t>Relatively Heterogeneous</a:t>
            </a:r>
          </a:p>
        </p:txBody>
      </p:sp>
      <p:sp>
        <p:nvSpPr>
          <p:cNvPr id="10" name="TextBox 9"/>
          <p:cNvSpPr txBox="1"/>
          <p:nvPr/>
        </p:nvSpPr>
        <p:spPr>
          <a:xfrm>
            <a:off x="7260047" y="4309744"/>
            <a:ext cx="186780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t>Heterogeneous</a:t>
            </a:r>
          </a:p>
        </p:txBody>
      </p:sp>
    </p:spTree>
    <p:extLst>
      <p:ext uri="{BB962C8B-B14F-4D97-AF65-F5344CB8AC3E}">
        <p14:creationId xmlns:p14="http://schemas.microsoft.com/office/powerpoint/2010/main" val="947146249"/>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8"/>
          <p:cNvPicPr/>
          <p:nvPr/>
        </p:nvPicPr>
        <p:blipFill rotWithShape="1">
          <a:blip r:embed="rId2"/>
          <a:srcRect l="16034" t="7077" r="11565" b="20855"/>
          <a:stretch/>
        </p:blipFill>
        <p:spPr>
          <a:xfrm>
            <a:off x="2725464" y="875216"/>
            <a:ext cx="6985656" cy="5079682"/>
          </a:xfrm>
          <a:prstGeom prst="rect">
            <a:avLst/>
          </a:prstGeom>
        </p:spPr>
      </p:pic>
    </p:spTree>
    <p:extLst>
      <p:ext uri="{BB962C8B-B14F-4D97-AF65-F5344CB8AC3E}">
        <p14:creationId xmlns:p14="http://schemas.microsoft.com/office/powerpoint/2010/main" val="255155591"/>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rotWithShape="1">
          <a:blip r:embed="rId2"/>
          <a:srcRect l="14545" t="13436" r="14247" b="13436"/>
          <a:stretch/>
        </p:blipFill>
        <p:spPr>
          <a:xfrm>
            <a:off x="2279207" y="720765"/>
            <a:ext cx="7620714" cy="5605390"/>
          </a:xfrm>
          <a:prstGeom prst="rect">
            <a:avLst/>
          </a:prstGeom>
        </p:spPr>
      </p:pic>
    </p:spTree>
    <p:extLst>
      <p:ext uri="{BB962C8B-B14F-4D97-AF65-F5344CB8AC3E}">
        <p14:creationId xmlns:p14="http://schemas.microsoft.com/office/powerpoint/2010/main" val="2022658525"/>
      </p:ext>
    </p:extLst>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p:cNvPicPr/>
          <p:nvPr/>
        </p:nvPicPr>
        <p:blipFill rotWithShape="1">
          <a:blip r:embed="rId2"/>
          <a:srcRect l="14843" t="13436" r="14247" b="3898"/>
          <a:stretch/>
        </p:blipFill>
        <p:spPr>
          <a:xfrm>
            <a:off x="2399352" y="772248"/>
            <a:ext cx="7466242" cy="5182651"/>
          </a:xfrm>
          <a:prstGeom prst="rect">
            <a:avLst/>
          </a:prstGeom>
        </p:spPr>
      </p:pic>
      <p:cxnSp>
        <p:nvCxnSpPr>
          <p:cNvPr id="4" name="Straight Arrow Connector 3"/>
          <p:cNvCxnSpPr/>
          <p:nvPr/>
        </p:nvCxnSpPr>
        <p:spPr>
          <a:xfrm>
            <a:off x="3703799" y="1235598"/>
            <a:ext cx="652224" cy="411866"/>
          </a:xfrm>
          <a:prstGeom prst="straightConnector1">
            <a:avLst/>
          </a:prstGeom>
          <a:ln w="57150" cmpd="sng">
            <a:tailEnd type="arrow"/>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flipH="1">
            <a:off x="6776115" y="1235598"/>
            <a:ext cx="566404" cy="600638"/>
          </a:xfrm>
          <a:prstGeom prst="straightConnector1">
            <a:avLst/>
          </a:prstGeom>
          <a:ln w="57150" cmpd="sng">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56976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
                                        <p:tgtEl>
                                          <p:spTgt spid="6"/>
                                        </p:tgtEl>
                                      </p:cBhvr>
                                    </p:animEffect>
                                    <p:anim calcmode="lin" valueType="num">
                                      <p:cBhvr>
                                        <p:cTn id="17" dur="400" fill="hold"/>
                                        <p:tgtEl>
                                          <p:spTgt spid="6"/>
                                        </p:tgtEl>
                                        <p:attrNameLst>
                                          <p:attrName>ppt_x</p:attrName>
                                        </p:attrNameLst>
                                      </p:cBhvr>
                                      <p:tavLst>
                                        <p:tav tm="0">
                                          <p:val>
                                            <p:strVal val="#ppt_x"/>
                                          </p:val>
                                        </p:tav>
                                        <p:tav tm="100000">
                                          <p:val>
                                            <p:strVal val="#ppt_x"/>
                                          </p:val>
                                        </p:tav>
                                      </p:tavLst>
                                    </p:anim>
                                    <p:anim calcmode="lin" valueType="num">
                                      <p:cBhvr>
                                        <p:cTn id="18" dur="400" fill="hold"/>
                                        <p:tgtEl>
                                          <p:spTgt spid="6"/>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3"/>
          <p:cNvPicPr/>
          <p:nvPr/>
        </p:nvPicPr>
        <p:blipFill>
          <a:blip r:embed="rId2"/>
          <a:stretch>
            <a:fillRect/>
          </a:stretch>
        </p:blipFill>
        <p:spPr>
          <a:xfrm>
            <a:off x="2282360" y="748981"/>
            <a:ext cx="7566070" cy="5394689"/>
          </a:xfrm>
          <a:prstGeom prst="rect">
            <a:avLst/>
          </a:prstGeom>
        </p:spPr>
      </p:pic>
      <p:cxnSp>
        <p:nvCxnSpPr>
          <p:cNvPr id="4" name="Straight Arrow Connector 3"/>
          <p:cNvCxnSpPr/>
          <p:nvPr/>
        </p:nvCxnSpPr>
        <p:spPr>
          <a:xfrm>
            <a:off x="4029911" y="2436874"/>
            <a:ext cx="652224" cy="411866"/>
          </a:xfrm>
          <a:prstGeom prst="straightConnector1">
            <a:avLst/>
          </a:prstGeom>
          <a:ln w="57150" cmpd="sng">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755736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4"/>
          <p:cNvPicPr/>
          <p:nvPr/>
        </p:nvPicPr>
        <p:blipFill rotWithShape="1">
          <a:blip r:embed="rId3"/>
          <a:srcRect l="12209" t="-5155" r="13837" b="19333"/>
          <a:stretch/>
        </p:blipFill>
        <p:spPr>
          <a:xfrm>
            <a:off x="2380112" y="329539"/>
            <a:ext cx="7380424" cy="5343205"/>
          </a:xfrm>
          <a:prstGeom prst="rect">
            <a:avLst/>
          </a:prstGeom>
        </p:spPr>
      </p:pic>
      <p:cxnSp>
        <p:nvCxnSpPr>
          <p:cNvPr id="3" name="Straight Arrow Connector 2"/>
          <p:cNvCxnSpPr/>
          <p:nvPr/>
        </p:nvCxnSpPr>
        <p:spPr>
          <a:xfrm flipH="1">
            <a:off x="6647386" y="2512050"/>
            <a:ext cx="566404" cy="600638"/>
          </a:xfrm>
          <a:prstGeom prst="straightConnector1">
            <a:avLst/>
          </a:prstGeom>
          <a:ln w="57150" cmpd="sng">
            <a:tailEnd type="arrow"/>
          </a:ln>
        </p:spPr>
        <p:style>
          <a:lnRef idx="3">
            <a:schemeClr val="dk1"/>
          </a:lnRef>
          <a:fillRef idx="0">
            <a:schemeClr val="dk1"/>
          </a:fillRef>
          <a:effectRef idx="2">
            <a:schemeClr val="dk1"/>
          </a:effectRef>
          <a:fontRef idx="minor">
            <a:schemeClr val="tx1"/>
          </a:fontRef>
        </p:style>
      </p:cxnSp>
      <p:cxnSp>
        <p:nvCxnSpPr>
          <p:cNvPr id="4" name="Straight Arrow Connector 3"/>
          <p:cNvCxnSpPr/>
          <p:nvPr/>
        </p:nvCxnSpPr>
        <p:spPr>
          <a:xfrm flipH="1">
            <a:off x="7568902" y="2398453"/>
            <a:ext cx="418438" cy="600638"/>
          </a:xfrm>
          <a:prstGeom prst="straightConnector1">
            <a:avLst/>
          </a:prstGeom>
          <a:ln w="57150" cmpd="sng">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029558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
                                        <p:tgtEl>
                                          <p:spTgt spid="4"/>
                                        </p:tgtEl>
                                      </p:cBhvr>
                                    </p:animEffect>
                                    <p:anim calcmode="lin" valueType="num">
                                      <p:cBhvr>
                                        <p:cTn id="17" dur="400" fill="hold"/>
                                        <p:tgtEl>
                                          <p:spTgt spid="4"/>
                                        </p:tgtEl>
                                        <p:attrNameLst>
                                          <p:attrName>ppt_x</p:attrName>
                                        </p:attrNameLst>
                                      </p:cBhvr>
                                      <p:tavLst>
                                        <p:tav tm="0">
                                          <p:val>
                                            <p:strVal val="#ppt_x"/>
                                          </p:val>
                                        </p:tav>
                                        <p:tav tm="100000">
                                          <p:val>
                                            <p:strVal val="#ppt_x"/>
                                          </p:val>
                                        </p:tav>
                                      </p:tavLst>
                                    </p:anim>
                                    <p:anim calcmode="lin" valueType="num">
                                      <p:cBhvr>
                                        <p:cTn id="18" dur="400" fill="hold"/>
                                        <p:tgtEl>
                                          <p:spTgt spid="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5"/>
          <p:cNvPicPr/>
          <p:nvPr/>
        </p:nvPicPr>
        <p:blipFill rotWithShape="1">
          <a:blip r:embed="rId2"/>
          <a:srcRect l="13650" r="12459" b="15026"/>
          <a:stretch/>
        </p:blipFill>
        <p:spPr>
          <a:xfrm>
            <a:off x="2275060" y="748979"/>
            <a:ext cx="7552060" cy="5377529"/>
          </a:xfrm>
          <a:prstGeom prst="rect">
            <a:avLst/>
          </a:prstGeom>
        </p:spPr>
      </p:pic>
      <p:cxnSp>
        <p:nvCxnSpPr>
          <p:cNvPr id="3" name="Straight Arrow Connector 2"/>
          <p:cNvCxnSpPr/>
          <p:nvPr/>
        </p:nvCxnSpPr>
        <p:spPr>
          <a:xfrm>
            <a:off x="5158574" y="3466539"/>
            <a:ext cx="652224" cy="411866"/>
          </a:xfrm>
          <a:prstGeom prst="straightConnector1">
            <a:avLst/>
          </a:prstGeom>
          <a:ln w="57150" cmpd="sng">
            <a:tailEnd type="arrow"/>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a:off x="4506350" y="4854538"/>
            <a:ext cx="652224" cy="411866"/>
          </a:xfrm>
          <a:prstGeom prst="straightConnector1">
            <a:avLst/>
          </a:prstGeom>
          <a:ln w="57150" cmpd="sng">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330391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6"/>
          <p:cNvPicPr/>
          <p:nvPr/>
        </p:nvPicPr>
        <p:blipFill>
          <a:blip r:embed="rId2"/>
          <a:stretch>
            <a:fillRect/>
          </a:stretch>
        </p:blipFill>
        <p:spPr>
          <a:xfrm>
            <a:off x="2282360" y="731820"/>
            <a:ext cx="7703380" cy="5394689"/>
          </a:xfrm>
          <a:prstGeom prst="rect">
            <a:avLst/>
          </a:prstGeom>
        </p:spPr>
      </p:pic>
      <p:cxnSp>
        <p:nvCxnSpPr>
          <p:cNvPr id="4" name="Straight Connector 3"/>
          <p:cNvCxnSpPr/>
          <p:nvPr/>
        </p:nvCxnSpPr>
        <p:spPr>
          <a:xfrm>
            <a:off x="6364185" y="3224235"/>
            <a:ext cx="46342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3000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7"/>
          <p:cNvPicPr/>
          <p:nvPr/>
        </p:nvPicPr>
        <p:blipFill rotWithShape="1">
          <a:blip r:embed="rId2"/>
          <a:srcRect l="18252" r="46574"/>
          <a:stretch/>
        </p:blipFill>
        <p:spPr>
          <a:xfrm>
            <a:off x="1524000" y="340442"/>
            <a:ext cx="9512566" cy="5360367"/>
          </a:xfrm>
          <a:prstGeom prst="rect">
            <a:avLst/>
          </a:prstGeom>
        </p:spPr>
      </p:pic>
      <p:sp>
        <p:nvSpPr>
          <p:cNvPr id="5" name="TextBox 4"/>
          <p:cNvSpPr txBox="1"/>
          <p:nvPr/>
        </p:nvSpPr>
        <p:spPr>
          <a:xfrm>
            <a:off x="5413979" y="5100644"/>
            <a:ext cx="2238341" cy="1200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solidFill>
                  <a:schemeClr val="bg1"/>
                </a:solidFill>
              </a:rPr>
              <a:t>Distribution of Negative left skewed  </a:t>
            </a:r>
          </a:p>
        </p:txBody>
      </p:sp>
    </p:spTree>
    <p:extLst>
      <p:ext uri="{BB962C8B-B14F-4D97-AF65-F5344CB8AC3E}">
        <p14:creationId xmlns:p14="http://schemas.microsoft.com/office/powerpoint/2010/main" val="19228925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
                                        <p:tgtEl>
                                          <p:spTgt spid="5"/>
                                        </p:tgtEl>
                                      </p:cBhvr>
                                    </p:animEffect>
                                    <p:anim calcmode="lin" valueType="num">
                                      <p:cBhvr>
                                        <p:cTn id="15" dur="400" fill="hold"/>
                                        <p:tgtEl>
                                          <p:spTgt spid="5"/>
                                        </p:tgtEl>
                                        <p:attrNameLst>
                                          <p:attrName>ppt_x</p:attrName>
                                        </p:attrNameLst>
                                      </p:cBhvr>
                                      <p:tavLst>
                                        <p:tav tm="0">
                                          <p:val>
                                            <p:strVal val="#ppt_x"/>
                                          </p:val>
                                        </p:tav>
                                        <p:tav tm="100000">
                                          <p:val>
                                            <p:strVal val="#ppt_x"/>
                                          </p:val>
                                        </p:tav>
                                      </p:tavLst>
                                    </p:anim>
                                    <p:anim calcmode="lin" valueType="num">
                                      <p:cBhvr>
                                        <p:cTn id="16" dur="400" fill="hold"/>
                                        <p:tgtEl>
                                          <p:spTgt spid="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nvGraphicFramePr>
            <p:xfrm>
              <a:off x="0" y="0"/>
              <a:ext cx="7385857" cy="4930702"/>
            </p:xfrm>
            <a:graphic>
              <a:graphicData uri="http://schemas.openxmlformats.org/drawingml/2006/table">
                <a:tbl>
                  <a:tblPr firstRow="1" firstCol="1" bandRow="1"/>
                  <a:tblGrid>
                    <a:gridCol w="1616901">
                      <a:extLst>
                        <a:ext uri="{9D8B030D-6E8A-4147-A177-3AD203B41FA5}">
                          <a16:colId xmlns:a16="http://schemas.microsoft.com/office/drawing/2014/main" val="20000"/>
                        </a:ext>
                      </a:extLst>
                    </a:gridCol>
                    <a:gridCol w="1590261">
                      <a:extLst>
                        <a:ext uri="{9D8B030D-6E8A-4147-A177-3AD203B41FA5}">
                          <a16:colId xmlns:a16="http://schemas.microsoft.com/office/drawing/2014/main" val="20001"/>
                        </a:ext>
                      </a:extLst>
                    </a:gridCol>
                    <a:gridCol w="1847067">
                      <a:extLst>
                        <a:ext uri="{9D8B030D-6E8A-4147-A177-3AD203B41FA5}">
                          <a16:colId xmlns:a16="http://schemas.microsoft.com/office/drawing/2014/main" val="20002"/>
                        </a:ext>
                      </a:extLst>
                    </a:gridCol>
                    <a:gridCol w="2331628">
                      <a:extLst>
                        <a:ext uri="{9D8B030D-6E8A-4147-A177-3AD203B41FA5}">
                          <a16:colId xmlns:a16="http://schemas.microsoft.com/office/drawing/2014/main" val="20003"/>
                        </a:ext>
                      </a:extLst>
                    </a:gridCol>
                  </a:tblGrid>
                  <a:tr h="416247">
                    <a:tc>
                      <a:txBody>
                        <a:bodyPr/>
                        <a:lstStyle/>
                        <a:p>
                          <a:pPr algn="ctr">
                            <a:spcAft>
                              <a:spcPts val="0"/>
                            </a:spcAft>
                          </a:pPr>
                          <a:r>
                            <a:rPr lang="tr-TR" sz="2400" dirty="0" err="1">
                              <a:effectLst/>
                              <a:latin typeface="Calibri" charset="0"/>
                              <a:ea typeface="Calibri" charset="0"/>
                              <a:cs typeface="Times New Roman" charset="0"/>
                            </a:rPr>
                            <a:t>Y</a:t>
                          </a:r>
                          <a:r>
                            <a:rPr lang="tr-TR" sz="2400" baseline="-25000" dirty="0" err="1">
                              <a:effectLst/>
                              <a:latin typeface="Calibri" charset="0"/>
                              <a:ea typeface="Calibri" charset="0"/>
                              <a:cs typeface="Times New Roman" charset="0"/>
                            </a:rPr>
                            <a:t>i</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14:m>
                            <m:oMathPara xmlns:m="http://schemas.openxmlformats.org/officeDocument/2006/math">
                              <m:oMathParaPr>
                                <m:jc m:val="centerGroup"/>
                              </m:oMathParaPr>
                              <m:oMath xmlns:m="http://schemas.openxmlformats.org/officeDocument/2006/math">
                                <m:r>
                                  <a:rPr lang="tr-TR" sz="2400" i="1">
                                    <a:effectLst/>
                                    <a:latin typeface="Cambria Math" charset="0"/>
                                    <a:ea typeface="Calibri" charset="0"/>
                                    <a:cs typeface="Times New Roman" charset="0"/>
                                  </a:rPr>
                                  <m:t>𝑌𝑖</m:t>
                                </m:r>
                                <m:r>
                                  <a:rPr lang="tr-TR" sz="2400" i="1">
                                    <a:effectLst/>
                                    <a:latin typeface="Cambria Math" charset="0"/>
                                    <a:ea typeface="Calibri" charset="0"/>
                                    <a:cs typeface="Times New Roman" charset="0"/>
                                  </a:rPr>
                                  <m:t>−</m:t>
                                </m:r>
                                <m:acc>
                                  <m:accPr>
                                    <m:chr m:val="̿"/>
                                    <m:ctrlPr>
                                      <a:rPr lang="en-US" sz="2400" i="1">
                                        <a:effectLst/>
                                        <a:latin typeface="Cambria Math" panose="02040503050406030204" pitchFamily="18" charset="0"/>
                                        <a:ea typeface="Calibri" charset="0"/>
                                        <a:cs typeface="Times New Roman" charset="0"/>
                                      </a:rPr>
                                    </m:ctrlPr>
                                  </m:accPr>
                                  <m:e>
                                    <m:r>
                                      <m:rPr>
                                        <m:sty m:val="p"/>
                                      </m:rPr>
                                      <a:rPr lang="tr-TR" sz="2400">
                                        <a:effectLst/>
                                        <a:latin typeface="Cambria Math" charset="0"/>
                                        <a:ea typeface="Calibri" charset="0"/>
                                        <a:cs typeface="Times New Roman" charset="0"/>
                                      </a:rPr>
                                      <m:t>Y</m:t>
                                    </m:r>
                                  </m:e>
                                </m:acc>
                              </m:oMath>
                            </m:oMathPara>
                          </a14:m>
                          <a:endParaRPr lang="en-US" sz="24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n-US" sz="2400" i="1">
                                        <a:effectLst/>
                                        <a:latin typeface="Cambria Math" panose="02040503050406030204" pitchFamily="18" charset="0"/>
                                        <a:ea typeface="Calibri" charset="0"/>
                                        <a:cs typeface="Times New Roman" charset="0"/>
                                      </a:rPr>
                                    </m:ctrlPr>
                                  </m:sSupPr>
                                  <m:e>
                                    <m:r>
                                      <a:rPr lang="tr-TR" sz="2400" i="1">
                                        <a:effectLst/>
                                        <a:latin typeface="Cambria Math" charset="0"/>
                                        <a:ea typeface="Calibri" charset="0"/>
                                        <a:cs typeface="Times New Roman" charset="0"/>
                                      </a:rPr>
                                      <m:t>(</m:t>
                                    </m:r>
                                    <m:r>
                                      <a:rPr lang="tr-TR" sz="2400" i="1">
                                        <a:effectLst/>
                                        <a:latin typeface="Cambria Math" charset="0"/>
                                        <a:ea typeface="Calibri" charset="0"/>
                                        <a:cs typeface="Times New Roman" charset="0"/>
                                      </a:rPr>
                                      <m:t>𝑌𝑖</m:t>
                                    </m:r>
                                    <m:r>
                                      <a:rPr lang="tr-TR" sz="2400" i="1">
                                        <a:effectLst/>
                                        <a:latin typeface="Cambria Math" charset="0"/>
                                        <a:ea typeface="Calibri" charset="0"/>
                                        <a:cs typeface="Times New Roman" charset="0"/>
                                      </a:rPr>
                                      <m:t>−</m:t>
                                    </m:r>
                                    <m:acc>
                                      <m:accPr>
                                        <m:chr m:val="̅"/>
                                        <m:ctrlPr>
                                          <a:rPr lang="en-US" sz="2400" i="1">
                                            <a:effectLst/>
                                            <a:latin typeface="Cambria Math" panose="02040503050406030204" pitchFamily="18" charset="0"/>
                                            <a:ea typeface="Calibri" charset="0"/>
                                            <a:cs typeface="Times New Roman" charset="0"/>
                                          </a:rPr>
                                        </m:ctrlPr>
                                      </m:accPr>
                                      <m:e>
                                        <m:r>
                                          <m:rPr>
                                            <m:sty m:val="p"/>
                                          </m:rPr>
                                          <a:rPr lang="tr-TR" sz="2400">
                                            <a:effectLst/>
                                            <a:latin typeface="Cambria Math" charset="0"/>
                                            <a:ea typeface="Calibri" charset="0"/>
                                            <a:cs typeface="Times New Roman" charset="0"/>
                                          </a:rPr>
                                          <m:t>Y</m:t>
                                        </m:r>
                                      </m:e>
                                    </m:acc>
                                    <m:r>
                                      <a:rPr lang="tr-TR" sz="2400" i="1">
                                        <a:effectLst/>
                                        <a:latin typeface="Cambria Math" charset="0"/>
                                        <a:ea typeface="Calibri" charset="0"/>
                                        <a:cs typeface="Times New Roman" charset="0"/>
                                      </a:rPr>
                                      <m:t>)</m:t>
                                    </m:r>
                                  </m:e>
                                  <m:sup>
                                    <m:r>
                                      <a:rPr lang="tr-TR" sz="2400" i="1">
                                        <a:effectLst/>
                                        <a:latin typeface="Cambria Math" charset="0"/>
                                        <a:ea typeface="Calibri" charset="0"/>
                                        <a:cs typeface="Times New Roman" charset="0"/>
                                      </a:rPr>
                                      <m:t>2</m:t>
                                    </m:r>
                                  </m:sup>
                                </m:sSup>
                              </m:oMath>
                            </m:oMathPara>
                          </a14:m>
                          <a:endParaRPr lang="en-US" sz="24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n-US" sz="2400" i="1" smtClean="0">
                                        <a:effectLst/>
                                        <a:latin typeface="Cambria Math" panose="02040503050406030204" pitchFamily="18" charset="0"/>
                                        <a:ea typeface="Calibri" charset="0"/>
                                        <a:cs typeface="Times New Roman" charset="0"/>
                                      </a:rPr>
                                    </m:ctrlPr>
                                  </m:sSupPr>
                                  <m:e>
                                    <m:d>
                                      <m:dPr>
                                        <m:ctrlPr>
                                          <a:rPr lang="is-IS" sz="2400" i="1" smtClean="0">
                                            <a:effectLst/>
                                            <a:latin typeface="Cambria Math" panose="02040503050406030204" pitchFamily="18" charset="0"/>
                                            <a:ea typeface="Calibri" charset="0"/>
                                            <a:cs typeface="Times New Roman" charset="0"/>
                                          </a:rPr>
                                        </m:ctrlPr>
                                      </m:dPr>
                                      <m:e>
                                        <m:r>
                                          <a:rPr lang="tr-TR" sz="2400" b="0" i="1" smtClean="0">
                                            <a:effectLst/>
                                            <a:latin typeface="Cambria Math" charset="0"/>
                                            <a:ea typeface="Calibri" charset="0"/>
                                            <a:cs typeface="Times New Roman" charset="0"/>
                                          </a:rPr>
                                          <m:t>𝑌𝑖</m:t>
                                        </m:r>
                                        <m:r>
                                          <a:rPr lang="tr-TR" sz="2400" b="0" i="1" smtClean="0">
                                            <a:effectLst/>
                                            <a:latin typeface="Cambria Math" charset="0"/>
                                            <a:ea typeface="Calibri" charset="0"/>
                                            <a:cs typeface="Times New Roman" charset="0"/>
                                          </a:rPr>
                                          <m:t>−</m:t>
                                        </m:r>
                                        <m:acc>
                                          <m:accPr>
                                            <m:chr m:val="̅"/>
                                            <m:ctrlPr>
                                              <a:rPr lang="tr-TR" sz="2400" b="0" i="1" smtClean="0">
                                                <a:effectLst/>
                                                <a:latin typeface="Cambria Math" panose="02040503050406030204" pitchFamily="18" charset="0"/>
                                                <a:ea typeface="Calibri" charset="0"/>
                                                <a:cs typeface="Times New Roman" charset="0"/>
                                              </a:rPr>
                                            </m:ctrlPr>
                                          </m:accPr>
                                          <m:e>
                                            <m:r>
                                              <a:rPr lang="tr-TR" sz="2400" b="0" i="1" smtClean="0">
                                                <a:effectLst/>
                                                <a:latin typeface="Cambria Math" charset="0"/>
                                                <a:ea typeface="Calibri" charset="0"/>
                                                <a:cs typeface="Times New Roman" charset="0"/>
                                              </a:rPr>
                                              <m:t>𝑌</m:t>
                                            </m:r>
                                          </m:e>
                                        </m:acc>
                                      </m:e>
                                    </m:d>
                                  </m:e>
                                  <m:sup>
                                    <m:r>
                                      <a:rPr lang="tr-TR" sz="2400" b="0" i="1" smtClean="0">
                                        <a:effectLst/>
                                        <a:latin typeface="Cambria Math" charset="0"/>
                                        <a:ea typeface="Calibri" charset="0"/>
                                        <a:cs typeface="Times New Roman" charset="0"/>
                                      </a:rPr>
                                      <m:t>3</m:t>
                                    </m:r>
                                  </m:sup>
                                </m:sSup>
                              </m:oMath>
                            </m:oMathPara>
                          </a14:m>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84174">
                    <a:tc>
                      <a:txBody>
                        <a:bodyPr/>
                        <a:lstStyle/>
                        <a:p>
                          <a:pPr algn="r">
                            <a:spcAft>
                              <a:spcPts val="0"/>
                            </a:spcAft>
                          </a:pPr>
                          <a:r>
                            <a:rPr lang="tr-TR" sz="2400" dirty="0">
                              <a:effectLst/>
                              <a:latin typeface="Calibri" charset="0"/>
                              <a:ea typeface="Calibri" charset="0"/>
                              <a:cs typeface="Times New Roman" charset="0"/>
                            </a:rPr>
                            <a:t>1000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-430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184.900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-79.507.000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84174">
                    <a:tc>
                      <a:txBody>
                        <a:bodyPr/>
                        <a:lstStyle/>
                        <a:p>
                          <a:pPr algn="r">
                            <a:spcAft>
                              <a:spcPts val="0"/>
                            </a:spcAft>
                          </a:pPr>
                          <a:r>
                            <a:rPr lang="tr-TR" sz="2400" dirty="0">
                              <a:effectLst/>
                              <a:latin typeface="Calibri" charset="0"/>
                              <a:ea typeface="Calibri" charset="0"/>
                              <a:cs typeface="Times New Roman" charset="0"/>
                            </a:rPr>
                            <a:t>2000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570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324.900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185.193.000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84174">
                    <a:tc>
                      <a:txBody>
                        <a:bodyPr/>
                        <a:lstStyle/>
                        <a:p>
                          <a:pPr algn="r">
                            <a:spcAft>
                              <a:spcPts val="0"/>
                            </a:spcAft>
                          </a:pPr>
                          <a:r>
                            <a:rPr lang="tr-TR" sz="2400" dirty="0">
                              <a:effectLst/>
                              <a:latin typeface="Calibri" charset="0"/>
                              <a:ea typeface="Calibri" charset="0"/>
                              <a:cs typeface="Times New Roman" charset="0"/>
                            </a:rPr>
                            <a:t>2500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1070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1.144.900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1.225.943.000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84174">
                    <a:tc>
                      <a:txBody>
                        <a:bodyPr/>
                        <a:lstStyle/>
                        <a:p>
                          <a:pPr algn="r">
                            <a:spcAft>
                              <a:spcPts val="0"/>
                            </a:spcAft>
                          </a:pPr>
                          <a:r>
                            <a:rPr lang="tr-TR" sz="2400" dirty="0">
                              <a:effectLst/>
                              <a:latin typeface="Calibri" charset="0"/>
                              <a:ea typeface="Calibri" charset="0"/>
                              <a:cs typeface="Times New Roman" charset="0"/>
                            </a:rPr>
                            <a:t>1500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4.900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343.000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84174">
                    <a:tc>
                      <a:txBody>
                        <a:bodyPr/>
                        <a:lstStyle/>
                        <a:p>
                          <a:pPr algn="r">
                            <a:spcAft>
                              <a:spcPts val="0"/>
                            </a:spcAft>
                          </a:pPr>
                          <a:r>
                            <a:rPr lang="tr-TR" sz="2400" dirty="0">
                              <a:effectLst/>
                              <a:latin typeface="Calibri" charset="0"/>
                              <a:ea typeface="Calibri" charset="0"/>
                              <a:cs typeface="Times New Roman" charset="0"/>
                            </a:rPr>
                            <a:t>2000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570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324.900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185.193.000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84174">
                    <a:tc>
                      <a:txBody>
                        <a:bodyPr/>
                        <a:lstStyle/>
                        <a:p>
                          <a:pPr algn="r">
                            <a:spcAft>
                              <a:spcPts val="0"/>
                            </a:spcAft>
                          </a:pPr>
                          <a:r>
                            <a:rPr lang="tr-TR" sz="2400" dirty="0">
                              <a:effectLst/>
                              <a:latin typeface="Calibri" charset="0"/>
                              <a:ea typeface="Calibri" charset="0"/>
                              <a:cs typeface="Times New Roman" charset="0"/>
                            </a:rPr>
                            <a:t>1500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4.900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343.000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84174">
                    <a:tc>
                      <a:txBody>
                        <a:bodyPr/>
                        <a:lstStyle/>
                        <a:p>
                          <a:pPr algn="r">
                            <a:spcAft>
                              <a:spcPts val="0"/>
                            </a:spcAft>
                          </a:pPr>
                          <a:r>
                            <a:rPr lang="tr-TR" sz="2400" dirty="0">
                              <a:effectLst/>
                              <a:latin typeface="Calibri" charset="0"/>
                              <a:ea typeface="Calibri" charset="0"/>
                              <a:cs typeface="Times New Roman" charset="0"/>
                            </a:rPr>
                            <a:t>2000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570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324.900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185.193.000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84174">
                    <a:tc>
                      <a:txBody>
                        <a:bodyPr/>
                        <a:lstStyle/>
                        <a:p>
                          <a:pPr algn="r">
                            <a:spcAft>
                              <a:spcPts val="0"/>
                            </a:spcAft>
                          </a:pPr>
                          <a:r>
                            <a:rPr lang="tr-TR" sz="2400" dirty="0">
                              <a:effectLst/>
                              <a:latin typeface="Calibri" charset="0"/>
                              <a:ea typeface="Calibri" charset="0"/>
                              <a:cs typeface="Times New Roman" charset="0"/>
                            </a:rPr>
                            <a:t>1500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4.900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343.000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84174">
                    <a:tc>
                      <a:txBody>
                        <a:bodyPr/>
                        <a:lstStyle/>
                        <a:p>
                          <a:pPr algn="r">
                            <a:spcAft>
                              <a:spcPts val="0"/>
                            </a:spcAft>
                          </a:pPr>
                          <a:r>
                            <a:rPr lang="tr-TR" sz="2400" dirty="0">
                              <a:effectLst/>
                              <a:latin typeface="Calibri" charset="0"/>
                              <a:ea typeface="Calibri" charset="0"/>
                              <a:cs typeface="Times New Roman" charset="0"/>
                            </a:rPr>
                            <a:t>100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-1330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1.768.900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-2.352.637.000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84174">
                    <a:tc>
                      <a:txBody>
                        <a:bodyPr/>
                        <a:lstStyle/>
                        <a:p>
                          <a:pPr algn="r">
                            <a:spcAft>
                              <a:spcPts val="0"/>
                            </a:spcAft>
                          </a:pPr>
                          <a:r>
                            <a:rPr lang="tr-TR" sz="2400" dirty="0">
                              <a:effectLst/>
                              <a:latin typeface="Calibri" charset="0"/>
                              <a:ea typeface="Calibri" charset="0"/>
                              <a:cs typeface="Times New Roman" charset="0"/>
                            </a:rPr>
                            <a:t>200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-1230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1.512.900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a:t>-1.860.867.000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672715">
                    <a:tc>
                      <a:txBody>
                        <a:bodyPr/>
                        <a:lstStyle/>
                        <a:p>
                          <a:pPr algn="ctr">
                            <a:spcAft>
                              <a:spcPts val="0"/>
                            </a:spcAft>
                          </a:pPr>
                          <a:r>
                            <a:rPr lang="tr-TR" sz="2400" b="1" dirty="0">
                              <a:effectLst/>
                              <a:latin typeface="Calibri" charset="0"/>
                              <a:ea typeface="Calibri" charset="0"/>
                              <a:cs typeface="Times New Roman" charset="0"/>
                              <a:sym typeface="Symbol" charset="2"/>
                            </a:rPr>
                            <a:t></a:t>
                          </a:r>
                          <a:r>
                            <a:rPr lang="tr-TR" sz="2400" b="1" dirty="0" err="1">
                              <a:effectLst/>
                              <a:latin typeface="Calibri" charset="0"/>
                              <a:ea typeface="Calibri" charset="0"/>
                              <a:cs typeface="Times New Roman" charset="0"/>
                            </a:rPr>
                            <a:t>Y</a:t>
                          </a:r>
                          <a:r>
                            <a:rPr lang="tr-TR" sz="2400" b="1" baseline="-25000" dirty="0" err="1">
                              <a:effectLst/>
                              <a:latin typeface="Calibri" charset="0"/>
                              <a:ea typeface="Calibri" charset="0"/>
                              <a:cs typeface="Times New Roman" charset="0"/>
                            </a:rPr>
                            <a:t>i</a:t>
                          </a:r>
                          <a:r>
                            <a:rPr lang="tr-TR" sz="2400" b="1" dirty="0">
                              <a:effectLst/>
                              <a:latin typeface="Calibri" charset="0"/>
                              <a:ea typeface="Calibri" charset="0"/>
                              <a:cs typeface="Times New Roman" charset="0"/>
                            </a:rPr>
                            <a:t>= 14300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2400" b="1" dirty="0">
                              <a:effectLst/>
                              <a:latin typeface="Calibri" charset="0"/>
                              <a:ea typeface="Calibri" charset="0"/>
                              <a:cs typeface="Times New Roman" charset="0"/>
                            </a:rPr>
                            <a:t>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400" b="1" dirty="0"/>
                            <a:t>5.601.000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b="1" dirty="0"/>
                            <a:t>-913.788.000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mc:Choice>
        <mc:Fallback xmlns="">
          <p:graphicFrame>
            <p:nvGraphicFramePr>
              <p:cNvPr id="2" name="Table 1"/>
              <p:cNvGraphicFramePr>
                <a:graphicFrameLocks noGrp="1"/>
              </p:cNvGraphicFramePr>
              <p:nvPr>
                <p:extLst/>
              </p:nvPr>
            </p:nvGraphicFramePr>
            <p:xfrm>
              <a:off x="0" y="0"/>
              <a:ext cx="7385857" cy="4930702"/>
            </p:xfrm>
            <a:graphic>
              <a:graphicData uri="http://schemas.openxmlformats.org/drawingml/2006/table">
                <a:tbl>
                  <a:tblPr firstRow="1" firstCol="1" bandRow="1"/>
                  <a:tblGrid>
                    <a:gridCol w="1616901"/>
                    <a:gridCol w="1590261"/>
                    <a:gridCol w="1847067"/>
                    <a:gridCol w="2331628"/>
                  </a:tblGrid>
                  <a:tr h="416247">
                    <a:tc>
                      <a:txBody>
                        <a:bodyPr/>
                        <a:lstStyle/>
                        <a:p>
                          <a:pPr algn="ctr">
                            <a:spcAft>
                              <a:spcPts val="0"/>
                            </a:spcAft>
                          </a:pPr>
                          <a:r>
                            <a:rPr lang="tr-TR" sz="2400" dirty="0" err="1">
                              <a:effectLst/>
                              <a:latin typeface="Calibri" charset="0"/>
                              <a:ea typeface="Calibri" charset="0"/>
                              <a:cs typeface="Times New Roman" charset="0"/>
                            </a:rPr>
                            <a:t>Y</a:t>
                          </a:r>
                          <a:r>
                            <a:rPr lang="tr-TR" sz="2400" baseline="-25000" dirty="0" err="1">
                              <a:effectLst/>
                              <a:latin typeface="Calibri" charset="0"/>
                              <a:ea typeface="Calibri" charset="0"/>
                              <a:cs typeface="Times New Roman" charset="0"/>
                            </a:rPr>
                            <a:t>i</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02299" t="-22059" r="-263602" b="-1092647"/>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74257" t="-22059" r="-127063" b="-1092647"/>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216971" t="-22059" r="-522" b="-1092647"/>
                          </a:stretch>
                        </a:blipFill>
                      </a:tcPr>
                    </a:tc>
                  </a:tr>
                  <a:tr h="384174">
                    <a:tc>
                      <a:txBody>
                        <a:bodyPr/>
                        <a:lstStyle/>
                        <a:p>
                          <a:pPr algn="r">
                            <a:spcAft>
                              <a:spcPts val="0"/>
                            </a:spcAft>
                          </a:pPr>
                          <a:r>
                            <a:rPr lang="tr-TR" sz="2400" dirty="0" smtClean="0">
                              <a:effectLst/>
                              <a:latin typeface="Calibri" charset="0"/>
                              <a:ea typeface="Calibri" charset="0"/>
                              <a:cs typeface="Times New Roman" charset="0"/>
                            </a:rPr>
                            <a:t>1000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-430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184.900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-79.507.000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4174">
                    <a:tc>
                      <a:txBody>
                        <a:bodyPr/>
                        <a:lstStyle/>
                        <a:p>
                          <a:pPr algn="r">
                            <a:spcAft>
                              <a:spcPts val="0"/>
                            </a:spcAft>
                          </a:pPr>
                          <a:r>
                            <a:rPr lang="tr-TR" sz="2400" dirty="0" smtClean="0">
                              <a:effectLst/>
                              <a:latin typeface="Calibri" charset="0"/>
                              <a:ea typeface="Calibri" charset="0"/>
                              <a:cs typeface="Times New Roman" charset="0"/>
                            </a:rPr>
                            <a:t>2000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570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324.900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185.193.000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4174">
                    <a:tc>
                      <a:txBody>
                        <a:bodyPr/>
                        <a:lstStyle/>
                        <a:p>
                          <a:pPr algn="r">
                            <a:spcAft>
                              <a:spcPts val="0"/>
                            </a:spcAft>
                          </a:pPr>
                          <a:r>
                            <a:rPr lang="tr-TR" sz="2400" dirty="0" smtClean="0">
                              <a:effectLst/>
                              <a:latin typeface="Calibri" charset="0"/>
                              <a:ea typeface="Calibri" charset="0"/>
                              <a:cs typeface="Times New Roman" charset="0"/>
                            </a:rPr>
                            <a:t>2500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1070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1.144.900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1.225.943.000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4174">
                    <a:tc>
                      <a:txBody>
                        <a:bodyPr/>
                        <a:lstStyle/>
                        <a:p>
                          <a:pPr algn="r">
                            <a:spcAft>
                              <a:spcPts val="0"/>
                            </a:spcAft>
                          </a:pPr>
                          <a:r>
                            <a:rPr lang="tr-TR" sz="2400" dirty="0" smtClean="0">
                              <a:effectLst/>
                              <a:latin typeface="Calibri" charset="0"/>
                              <a:ea typeface="Calibri" charset="0"/>
                              <a:cs typeface="Times New Roman" charset="0"/>
                            </a:rPr>
                            <a:t>1500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70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4.900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343.000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4174">
                    <a:tc>
                      <a:txBody>
                        <a:bodyPr/>
                        <a:lstStyle/>
                        <a:p>
                          <a:pPr algn="r">
                            <a:spcAft>
                              <a:spcPts val="0"/>
                            </a:spcAft>
                          </a:pPr>
                          <a:r>
                            <a:rPr lang="tr-TR" sz="2400" dirty="0" smtClean="0">
                              <a:effectLst/>
                              <a:latin typeface="Calibri" charset="0"/>
                              <a:ea typeface="Calibri" charset="0"/>
                              <a:cs typeface="Times New Roman" charset="0"/>
                            </a:rPr>
                            <a:t>2000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570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324.900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185.193.000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4174">
                    <a:tc>
                      <a:txBody>
                        <a:bodyPr/>
                        <a:lstStyle/>
                        <a:p>
                          <a:pPr algn="r">
                            <a:spcAft>
                              <a:spcPts val="0"/>
                            </a:spcAft>
                          </a:pPr>
                          <a:r>
                            <a:rPr lang="tr-TR" sz="2400" dirty="0" smtClean="0">
                              <a:effectLst/>
                              <a:latin typeface="Calibri" charset="0"/>
                              <a:ea typeface="Calibri" charset="0"/>
                              <a:cs typeface="Times New Roman" charset="0"/>
                            </a:rPr>
                            <a:t>1500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70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4.900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343.000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4174">
                    <a:tc>
                      <a:txBody>
                        <a:bodyPr/>
                        <a:lstStyle/>
                        <a:p>
                          <a:pPr algn="r">
                            <a:spcAft>
                              <a:spcPts val="0"/>
                            </a:spcAft>
                          </a:pPr>
                          <a:r>
                            <a:rPr lang="tr-TR" sz="2400" dirty="0" smtClean="0">
                              <a:effectLst/>
                              <a:latin typeface="Calibri" charset="0"/>
                              <a:ea typeface="Calibri" charset="0"/>
                              <a:cs typeface="Times New Roman" charset="0"/>
                            </a:rPr>
                            <a:t>2000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570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324.900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185.193.000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4174">
                    <a:tc>
                      <a:txBody>
                        <a:bodyPr/>
                        <a:lstStyle/>
                        <a:p>
                          <a:pPr algn="r">
                            <a:spcAft>
                              <a:spcPts val="0"/>
                            </a:spcAft>
                          </a:pPr>
                          <a:r>
                            <a:rPr lang="tr-TR" sz="2400" dirty="0" smtClean="0">
                              <a:effectLst/>
                              <a:latin typeface="Calibri" charset="0"/>
                              <a:ea typeface="Calibri" charset="0"/>
                              <a:cs typeface="Times New Roman" charset="0"/>
                            </a:rPr>
                            <a:t>1500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70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4.900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343.000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4174">
                    <a:tc>
                      <a:txBody>
                        <a:bodyPr/>
                        <a:lstStyle/>
                        <a:p>
                          <a:pPr algn="r">
                            <a:spcAft>
                              <a:spcPts val="0"/>
                            </a:spcAft>
                          </a:pPr>
                          <a:r>
                            <a:rPr lang="tr-TR" sz="2400" dirty="0" smtClean="0">
                              <a:effectLst/>
                              <a:latin typeface="Calibri" charset="0"/>
                              <a:ea typeface="Calibri" charset="0"/>
                              <a:cs typeface="Times New Roman" charset="0"/>
                            </a:rPr>
                            <a:t>100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-1330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1.768.900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-2.352.637.000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4174">
                    <a:tc>
                      <a:txBody>
                        <a:bodyPr/>
                        <a:lstStyle/>
                        <a:p>
                          <a:pPr algn="r">
                            <a:spcAft>
                              <a:spcPts val="0"/>
                            </a:spcAft>
                          </a:pPr>
                          <a:r>
                            <a:rPr lang="tr-TR" sz="2400" dirty="0" smtClean="0">
                              <a:effectLst/>
                              <a:latin typeface="Calibri" charset="0"/>
                              <a:ea typeface="Calibri" charset="0"/>
                              <a:cs typeface="Times New Roman" charset="0"/>
                            </a:rPr>
                            <a:t>200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-1230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1.512.900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dirty="0" smtClean="0"/>
                            <a:t>-1.860.867.000</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72715">
                    <a:tc>
                      <a:txBody>
                        <a:bodyPr/>
                        <a:lstStyle/>
                        <a:p>
                          <a:pPr algn="ctr">
                            <a:spcAft>
                              <a:spcPts val="0"/>
                            </a:spcAft>
                          </a:pPr>
                          <a:r>
                            <a:rPr lang="tr-TR" sz="2400" b="1" dirty="0">
                              <a:effectLst/>
                              <a:latin typeface="Calibri" charset="0"/>
                              <a:ea typeface="Calibri" charset="0"/>
                              <a:cs typeface="Times New Roman" charset="0"/>
                              <a:sym typeface="Symbol" charset="2"/>
                            </a:rPr>
                            <a:t></a:t>
                          </a:r>
                          <a:r>
                            <a:rPr lang="tr-TR" sz="2400" b="1" dirty="0" err="1">
                              <a:effectLst/>
                              <a:latin typeface="Calibri" charset="0"/>
                              <a:ea typeface="Calibri" charset="0"/>
                              <a:cs typeface="Times New Roman" charset="0"/>
                            </a:rPr>
                            <a:t>Y</a:t>
                          </a:r>
                          <a:r>
                            <a:rPr lang="tr-TR" sz="2400" b="1" baseline="-25000" dirty="0" err="1">
                              <a:effectLst/>
                              <a:latin typeface="Calibri" charset="0"/>
                              <a:ea typeface="Calibri" charset="0"/>
                              <a:cs typeface="Times New Roman" charset="0"/>
                            </a:rPr>
                            <a:t>i</a:t>
                          </a:r>
                          <a:r>
                            <a:rPr lang="tr-TR" sz="2400" b="1" dirty="0">
                              <a:effectLst/>
                              <a:latin typeface="Calibri" charset="0"/>
                              <a:ea typeface="Calibri" charset="0"/>
                              <a:cs typeface="Times New Roman" charset="0"/>
                            </a:rPr>
                            <a:t>= </a:t>
                          </a:r>
                          <a:r>
                            <a:rPr lang="tr-TR" sz="2400" b="1" dirty="0" smtClean="0">
                              <a:effectLst/>
                              <a:latin typeface="Calibri" charset="0"/>
                              <a:ea typeface="Calibri" charset="0"/>
                              <a:cs typeface="Times New Roman" charset="0"/>
                            </a:rPr>
                            <a:t>14300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2400" b="1" dirty="0">
                              <a:effectLst/>
                              <a:latin typeface="Calibri" charset="0"/>
                              <a:ea typeface="Calibri" charset="0"/>
                              <a:cs typeface="Times New Roman" charset="0"/>
                            </a:rPr>
                            <a:t>0</a:t>
                          </a:r>
                          <a:endParaRPr lang="en-US" sz="24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400" b="1" dirty="0" smtClean="0"/>
                            <a:t>5.601.000</a:t>
                          </a:r>
                          <a:endParaRPr lang="en-US" sz="2400"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2400" b="1" dirty="0" smtClean="0"/>
                            <a:t>-913.788.000</a:t>
                          </a:r>
                          <a:endParaRPr lang="en-US" sz="2400"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8065668" y="443276"/>
                <a:ext cx="3331028" cy="699487"/>
              </a:xfrm>
              <a:prstGeom prst="rect">
                <a:avLst/>
              </a:prstGeom>
              <a:noFill/>
            </p:spPr>
            <p:txBody>
              <a:bodyPr wrap="square" lIns="0" tIns="0" rIns="0" bIns="0" rtlCol="0">
                <a:spAutoFit/>
              </a:bodyPr>
              <a:lstStyle/>
              <a:p>
                <a14:m>
                  <m:oMath xmlns:m="http://schemas.openxmlformats.org/officeDocument/2006/math">
                    <m:acc>
                      <m:accPr>
                        <m:chr m:val="̅"/>
                        <m:ctrlPr>
                          <a:rPr lang="en-US" sz="3200" i="1" dirty="0" smtClean="0">
                            <a:latin typeface="Cambria Math" panose="02040503050406030204" pitchFamily="18" charset="0"/>
                          </a:rPr>
                        </m:ctrlPr>
                      </m:accPr>
                      <m:e>
                        <m:r>
                          <a:rPr lang="tr-TR" sz="3200" b="0" i="1" dirty="0" smtClean="0">
                            <a:latin typeface="Cambria Math" charset="0"/>
                          </a:rPr>
                          <m:t>𝑌</m:t>
                        </m:r>
                      </m:e>
                    </m:acc>
                    <m:r>
                      <a:rPr lang="en-US" sz="3200" i="1" dirty="0" smtClean="0">
                        <a:latin typeface="Cambria Math" charset="0"/>
                      </a:rPr>
                      <m:t>= </m:t>
                    </m:r>
                    <m:f>
                      <m:fPr>
                        <m:ctrlPr>
                          <a:rPr lang="bg-BG" sz="3200" i="1" smtClean="0">
                            <a:latin typeface="Cambria Math" panose="02040503050406030204" pitchFamily="18" charset="0"/>
                          </a:rPr>
                        </m:ctrlPr>
                      </m:fPr>
                      <m:num>
                        <m:r>
                          <a:rPr lang="tr-TR" sz="3200" b="0" i="1" smtClean="0">
                            <a:latin typeface="Cambria Math" charset="0"/>
                          </a:rPr>
                          <m:t>14300</m:t>
                        </m:r>
                      </m:num>
                      <m:den>
                        <m:r>
                          <a:rPr lang="tr-TR" sz="3200" b="0" i="1" smtClean="0">
                            <a:latin typeface="Cambria Math" charset="0"/>
                          </a:rPr>
                          <m:t>10</m:t>
                        </m:r>
                      </m:den>
                    </m:f>
                  </m:oMath>
                </a14:m>
                <a:r>
                  <a:rPr lang="en-US" sz="3200" dirty="0"/>
                  <a:t>=1430</a:t>
                </a:r>
              </a:p>
            </p:txBody>
          </p:sp>
        </mc:Choice>
        <mc:Fallback xmlns="">
          <p:sp>
            <p:nvSpPr>
              <p:cNvPr id="6" name="TextBox 5"/>
              <p:cNvSpPr txBox="1">
                <a:spLocks noRot="1" noChangeAspect="1" noMove="1" noResize="1" noEditPoints="1" noAdjustHandles="1" noChangeArrowheads="1" noChangeShapeType="1" noTextEdit="1"/>
              </p:cNvSpPr>
              <p:nvPr/>
            </p:nvSpPr>
            <p:spPr>
              <a:xfrm>
                <a:off x="8065668" y="443276"/>
                <a:ext cx="3331028" cy="699487"/>
              </a:xfrm>
              <a:prstGeom prst="rect">
                <a:avLst/>
              </a:prstGeom>
              <a:blipFill rotWithShape="0">
                <a:blip r:embed="rId3"/>
                <a:stretch>
                  <a:fillRect t="-2632" b="-21053"/>
                </a:stretch>
              </a:blipFill>
            </p:spPr>
            <p:txBody>
              <a:bodyPr/>
              <a:lstStyle/>
              <a:p>
                <a:r>
                  <a:rPr lang="en-US">
                    <a:noFill/>
                  </a:rPr>
                  <a:t> </a:t>
                </a:r>
              </a:p>
            </p:txBody>
          </p:sp>
        </mc:Fallback>
      </mc:AlternateContent>
      <p:pic>
        <p:nvPicPr>
          <p:cNvPr id="7" name="Picture 6" descr="Screen Shot 2014-01-12 at 11.53.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946" y="5077807"/>
            <a:ext cx="4330247" cy="1606993"/>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7385857" y="2081656"/>
                <a:ext cx="4690651" cy="897169"/>
              </a:xfrm>
              <a:prstGeom prst="rect">
                <a:avLst/>
              </a:prstGeom>
              <a:noFill/>
            </p:spPr>
            <p:txBody>
              <a:bodyPr wrap="square" lIns="0" tIns="0" rIns="0" bIns="0" rtlCol="0">
                <a:spAutoFit/>
              </a:bodyPr>
              <a:lstStyle/>
              <a:p>
                <a14:m>
                  <m:oMath xmlns:m="http://schemas.openxmlformats.org/officeDocument/2006/math">
                    <m:r>
                      <a:rPr lang="tr-TR" sz="2800" b="1" i="1" smtClean="0">
                        <a:latin typeface="Cambria Math" charset="0"/>
                      </a:rPr>
                      <m:t>𝑺</m:t>
                    </m:r>
                    <m:r>
                      <a:rPr lang="tr-TR" sz="2800" b="1" i="1" smtClean="0">
                        <a:latin typeface="Cambria Math" charset="0"/>
                      </a:rPr>
                      <m:t>=</m:t>
                    </m:r>
                    <m:rad>
                      <m:radPr>
                        <m:degHide m:val="on"/>
                        <m:ctrlPr>
                          <a:rPr lang="tr-TR" sz="2800" b="1" i="1" smtClean="0">
                            <a:latin typeface="Cambria Math" panose="02040503050406030204" pitchFamily="18" charset="0"/>
                          </a:rPr>
                        </m:ctrlPr>
                      </m:radPr>
                      <m:deg/>
                      <m:e>
                        <m:f>
                          <m:fPr>
                            <m:ctrlPr>
                              <a:rPr lang="bg-BG" sz="2800" b="1" i="1" smtClean="0">
                                <a:latin typeface="Cambria Math" panose="02040503050406030204" pitchFamily="18" charset="0"/>
                              </a:rPr>
                            </m:ctrlPr>
                          </m:fPr>
                          <m:num>
                            <m:sSup>
                              <m:sSupPr>
                                <m:ctrlPr>
                                  <a:rPr lang="bg-BG" sz="2800" b="1" i="1" smtClean="0">
                                    <a:latin typeface="Cambria Math" panose="02040503050406030204" pitchFamily="18" charset="0"/>
                                  </a:rPr>
                                </m:ctrlPr>
                              </m:sSupPr>
                              <m:e>
                                <m:d>
                                  <m:dPr>
                                    <m:ctrlPr>
                                      <a:rPr lang="is-IS" sz="2800" b="1" i="1" smtClean="0">
                                        <a:latin typeface="Cambria Math" panose="02040503050406030204" pitchFamily="18" charset="0"/>
                                      </a:rPr>
                                    </m:ctrlPr>
                                  </m:dPr>
                                  <m:e>
                                    <m:r>
                                      <a:rPr lang="tr-TR" sz="2800" b="1" i="1" smtClean="0">
                                        <a:latin typeface="Cambria Math" charset="0"/>
                                      </a:rPr>
                                      <m:t>𝒀𝒊</m:t>
                                    </m:r>
                                    <m:r>
                                      <a:rPr lang="tr-TR" sz="2800" b="1" i="1" smtClean="0">
                                        <a:latin typeface="Cambria Math" charset="0"/>
                                      </a:rPr>
                                      <m:t>−</m:t>
                                    </m:r>
                                    <m:acc>
                                      <m:accPr>
                                        <m:chr m:val="̅"/>
                                        <m:ctrlPr>
                                          <a:rPr lang="tr-TR" sz="2800" b="1" i="1" smtClean="0">
                                            <a:latin typeface="Cambria Math" panose="02040503050406030204" pitchFamily="18" charset="0"/>
                                          </a:rPr>
                                        </m:ctrlPr>
                                      </m:accPr>
                                      <m:e>
                                        <m:r>
                                          <a:rPr lang="tr-TR" sz="2800" b="1" i="1" smtClean="0">
                                            <a:latin typeface="Cambria Math" charset="0"/>
                                          </a:rPr>
                                          <m:t>𝒀</m:t>
                                        </m:r>
                                      </m:e>
                                    </m:acc>
                                  </m:e>
                                </m:d>
                              </m:e>
                              <m:sup>
                                <m:r>
                                  <a:rPr lang="tr-TR" sz="2800" b="1" i="1" smtClean="0">
                                    <a:latin typeface="Cambria Math" charset="0"/>
                                  </a:rPr>
                                  <m:t>𝟐</m:t>
                                </m:r>
                              </m:sup>
                            </m:sSup>
                          </m:num>
                          <m:den>
                            <m:r>
                              <a:rPr lang="tr-TR" sz="2800" b="1" i="1" smtClean="0">
                                <a:latin typeface="Cambria Math" charset="0"/>
                              </a:rPr>
                              <m:t>𝒏</m:t>
                            </m:r>
                            <m:r>
                              <a:rPr lang="tr-TR" sz="2800" b="1" i="1" smtClean="0">
                                <a:latin typeface="Cambria Math" charset="0"/>
                              </a:rPr>
                              <m:t>−</m:t>
                            </m:r>
                            <m:r>
                              <a:rPr lang="tr-TR" sz="2800" b="1" i="1" smtClean="0">
                                <a:latin typeface="Cambria Math" charset="0"/>
                              </a:rPr>
                              <m:t>𝟏</m:t>
                            </m:r>
                          </m:den>
                        </m:f>
                      </m:e>
                    </m:rad>
                    <m:r>
                      <a:rPr lang="tr-TR" sz="2800" b="1" i="0" smtClean="0">
                        <a:latin typeface="Cambria Math" charset="0"/>
                      </a:rPr>
                      <m:t>=</m:t>
                    </m:r>
                    <m:rad>
                      <m:radPr>
                        <m:degHide m:val="on"/>
                        <m:ctrlPr>
                          <a:rPr lang="tr-TR" sz="2800" b="1" i="1" smtClean="0">
                            <a:latin typeface="Cambria Math" panose="02040503050406030204" pitchFamily="18" charset="0"/>
                          </a:rPr>
                        </m:ctrlPr>
                      </m:radPr>
                      <m:deg/>
                      <m:e>
                        <m:f>
                          <m:fPr>
                            <m:ctrlPr>
                              <a:rPr lang="bg-BG" sz="2800" b="1" i="1" smtClean="0">
                                <a:latin typeface="Cambria Math" panose="02040503050406030204" pitchFamily="18" charset="0"/>
                              </a:rPr>
                            </m:ctrlPr>
                          </m:fPr>
                          <m:num>
                            <m:r>
                              <a:rPr lang="tr-TR" sz="2800" b="1" i="1" smtClean="0">
                                <a:latin typeface="Cambria Math" charset="0"/>
                              </a:rPr>
                              <m:t>𝟓</m:t>
                            </m:r>
                            <m:r>
                              <a:rPr lang="tr-TR" sz="2800" b="1" i="1" smtClean="0">
                                <a:latin typeface="Cambria Math" charset="0"/>
                              </a:rPr>
                              <m:t>.</m:t>
                            </m:r>
                            <m:r>
                              <a:rPr lang="tr-TR" sz="2800" b="1" i="1" smtClean="0">
                                <a:latin typeface="Cambria Math" charset="0"/>
                              </a:rPr>
                              <m:t>𝟔𝟎𝟏</m:t>
                            </m:r>
                            <m:r>
                              <a:rPr lang="tr-TR" sz="2800" b="1" i="1" smtClean="0">
                                <a:latin typeface="Cambria Math" charset="0"/>
                              </a:rPr>
                              <m:t>.</m:t>
                            </m:r>
                            <m:r>
                              <a:rPr lang="tr-TR" sz="2800" b="1" i="1" smtClean="0">
                                <a:latin typeface="Cambria Math" charset="0"/>
                              </a:rPr>
                              <m:t>𝟎𝟎𝟎</m:t>
                            </m:r>
                          </m:num>
                          <m:den>
                            <m:r>
                              <a:rPr lang="tr-TR" sz="2800" b="1" i="1" smtClean="0">
                                <a:latin typeface="Cambria Math" charset="0"/>
                              </a:rPr>
                              <m:t>𝟗</m:t>
                            </m:r>
                          </m:den>
                        </m:f>
                      </m:e>
                    </m:rad>
                  </m:oMath>
                </a14:m>
                <a:r>
                  <a:rPr lang="en-US" sz="2800" b="1" dirty="0"/>
                  <a:t>=788</a:t>
                </a:r>
              </a:p>
            </p:txBody>
          </p:sp>
        </mc:Choice>
        <mc:Fallback xmlns="">
          <p:sp>
            <p:nvSpPr>
              <p:cNvPr id="9" name="TextBox 8"/>
              <p:cNvSpPr txBox="1">
                <a:spLocks noRot="1" noChangeAspect="1" noMove="1" noResize="1" noEditPoints="1" noAdjustHandles="1" noChangeArrowheads="1" noChangeShapeType="1" noTextEdit="1"/>
              </p:cNvSpPr>
              <p:nvPr/>
            </p:nvSpPr>
            <p:spPr>
              <a:xfrm>
                <a:off x="7385857" y="2081656"/>
                <a:ext cx="4690651" cy="897169"/>
              </a:xfrm>
              <a:prstGeom prst="rect">
                <a:avLst/>
              </a:prstGeom>
              <a:blipFill rotWithShape="0">
                <a:blip r:embed="rId5"/>
                <a:stretch>
                  <a:fillRect r="-1300" b="-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410193" y="5556099"/>
                <a:ext cx="3404507" cy="7461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bg-BG" sz="2400" b="1" i="1" smtClean="0">
                              <a:latin typeface="Cambria Math" panose="02040503050406030204" pitchFamily="18" charset="0"/>
                            </a:rPr>
                          </m:ctrlPr>
                        </m:fPr>
                        <m:num>
                          <m:r>
                            <a:rPr lang="tr-TR" sz="2400" b="1" i="1" smtClean="0">
                              <a:latin typeface="Cambria Math" charset="0"/>
                            </a:rPr>
                            <m:t>−</m:t>
                          </m:r>
                          <m:r>
                            <a:rPr lang="tr-TR" sz="2400" b="1" i="1" smtClean="0">
                              <a:latin typeface="Cambria Math" charset="0"/>
                            </a:rPr>
                            <m:t>𝟗𝟏𝟑</m:t>
                          </m:r>
                          <m:r>
                            <a:rPr lang="tr-TR" sz="2400" b="1" i="1" smtClean="0">
                              <a:latin typeface="Cambria Math" charset="0"/>
                            </a:rPr>
                            <m:t>.</m:t>
                          </m:r>
                          <m:r>
                            <a:rPr lang="tr-TR" sz="2400" b="1" i="1" smtClean="0">
                              <a:latin typeface="Cambria Math" charset="0"/>
                            </a:rPr>
                            <m:t>𝟕𝟖𝟖</m:t>
                          </m:r>
                          <m:r>
                            <a:rPr lang="tr-TR" sz="2400" b="1" i="1" smtClean="0">
                              <a:latin typeface="Cambria Math" charset="0"/>
                            </a:rPr>
                            <m:t>.</m:t>
                          </m:r>
                          <m:r>
                            <a:rPr lang="tr-TR" sz="2400" b="1" i="1" smtClean="0">
                              <a:latin typeface="Cambria Math" charset="0"/>
                            </a:rPr>
                            <m:t>𝟎𝟎𝟎</m:t>
                          </m:r>
                        </m:num>
                        <m:den>
                          <m:d>
                            <m:dPr>
                              <m:ctrlPr>
                                <a:rPr lang="is-IS" sz="2400" b="1" i="1" smtClean="0">
                                  <a:latin typeface="Cambria Math" panose="02040503050406030204" pitchFamily="18" charset="0"/>
                                </a:rPr>
                              </m:ctrlPr>
                            </m:dPr>
                            <m:e>
                              <m:r>
                                <a:rPr lang="tr-TR" sz="2400" b="1" i="1" smtClean="0">
                                  <a:latin typeface="Cambria Math" charset="0"/>
                                </a:rPr>
                                <m:t>𝟗</m:t>
                              </m:r>
                            </m:e>
                          </m:d>
                          <m:sSup>
                            <m:sSupPr>
                              <m:ctrlPr>
                                <a:rPr lang="is-IS" sz="2400" b="1" i="1" smtClean="0">
                                  <a:latin typeface="Cambria Math" panose="02040503050406030204" pitchFamily="18" charset="0"/>
                                </a:rPr>
                              </m:ctrlPr>
                            </m:sSupPr>
                            <m:e>
                              <m:r>
                                <a:rPr lang="tr-TR" sz="2400" b="1" i="1" smtClean="0">
                                  <a:latin typeface="Cambria Math" charset="0"/>
                                </a:rPr>
                                <m:t>𝟕𝟖𝟖</m:t>
                              </m:r>
                            </m:e>
                            <m:sup>
                              <m:r>
                                <a:rPr lang="tr-TR" sz="2400" b="1" i="1" smtClean="0">
                                  <a:latin typeface="Cambria Math" charset="0"/>
                                </a:rPr>
                                <m:t>𝟑</m:t>
                              </m:r>
                            </m:sup>
                          </m:sSup>
                        </m:den>
                      </m:f>
                      <m:r>
                        <a:rPr lang="tr-TR" sz="2400" b="1" i="0" smtClean="0">
                          <a:latin typeface="Cambria Math" charset="0"/>
                        </a:rPr>
                        <m:t>=−</m:t>
                      </m:r>
                      <m:r>
                        <a:rPr lang="tr-TR" sz="2400" b="1" i="0" smtClean="0">
                          <a:latin typeface="Cambria Math" charset="0"/>
                        </a:rPr>
                        <m:t>𝟎</m:t>
                      </m:r>
                      <m:r>
                        <a:rPr lang="tr-TR" sz="2400" b="1" i="0" smtClean="0">
                          <a:latin typeface="Cambria Math" charset="0"/>
                        </a:rPr>
                        <m:t>.</m:t>
                      </m:r>
                      <m:r>
                        <a:rPr lang="tr-TR" sz="2400" b="1" i="0" smtClean="0">
                          <a:latin typeface="Cambria Math" charset="0"/>
                        </a:rPr>
                        <m:t>𝟕𝟏</m:t>
                      </m:r>
                    </m:oMath>
                  </m:oMathPara>
                </a14:m>
                <a:endParaRPr lang="en-US"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5410193" y="5556099"/>
                <a:ext cx="3404507" cy="746102"/>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73986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7"/>
          <p:cNvPicPr/>
          <p:nvPr/>
        </p:nvPicPr>
        <p:blipFill>
          <a:blip r:embed="rId2"/>
          <a:stretch>
            <a:fillRect/>
          </a:stretch>
        </p:blipFill>
        <p:spPr>
          <a:xfrm>
            <a:off x="2282360" y="731819"/>
            <a:ext cx="7634725" cy="5411851"/>
          </a:xfrm>
          <a:prstGeom prst="rect">
            <a:avLst/>
          </a:prstGeom>
        </p:spPr>
      </p:pic>
      <p:cxnSp>
        <p:nvCxnSpPr>
          <p:cNvPr id="4" name="Straight Arrow Connector 3"/>
          <p:cNvCxnSpPr/>
          <p:nvPr/>
        </p:nvCxnSpPr>
        <p:spPr>
          <a:xfrm>
            <a:off x="3154559" y="1922043"/>
            <a:ext cx="858189" cy="65212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974707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51" y="560439"/>
            <a:ext cx="11090787" cy="4735461"/>
          </a:xfrm>
          <a:prstGeom prst="rect">
            <a:avLst/>
          </a:prstGeom>
        </p:spPr>
      </p:pic>
      <p:sp>
        <p:nvSpPr>
          <p:cNvPr id="3" name="TextBox 2"/>
          <p:cNvSpPr txBox="1"/>
          <p:nvPr/>
        </p:nvSpPr>
        <p:spPr>
          <a:xfrm>
            <a:off x="5467738" y="2741355"/>
            <a:ext cx="6724262" cy="2554545"/>
          </a:xfrm>
          <a:prstGeom prst="rect">
            <a:avLst/>
          </a:prstGeom>
          <a:noFill/>
        </p:spPr>
        <p:txBody>
          <a:bodyPr wrap="square" rtlCol="0">
            <a:spAutoFit/>
          </a:bodyPr>
          <a:lstStyle/>
          <a:p>
            <a:r>
              <a:rPr lang="en-US" sz="4000" dirty="0"/>
              <a:t>Both are relatively homogenous. But Clerical salary is more homogenous than salesman salary.</a:t>
            </a:r>
          </a:p>
        </p:txBody>
      </p:sp>
    </p:spTree>
    <p:extLst>
      <p:ext uri="{BB962C8B-B14F-4D97-AF65-F5344CB8AC3E}">
        <p14:creationId xmlns:p14="http://schemas.microsoft.com/office/powerpoint/2010/main" val="15382153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9"/>
          <p:cNvPicPr/>
          <p:nvPr/>
        </p:nvPicPr>
        <p:blipFill>
          <a:blip r:embed="rId2"/>
          <a:stretch>
            <a:fillRect/>
          </a:stretch>
        </p:blipFill>
        <p:spPr>
          <a:xfrm>
            <a:off x="2368179" y="731819"/>
            <a:ext cx="7566070" cy="5360367"/>
          </a:xfrm>
          <a:prstGeom prst="rect">
            <a:avLst/>
          </a:prstGeom>
        </p:spPr>
      </p:pic>
      <p:cxnSp>
        <p:nvCxnSpPr>
          <p:cNvPr id="3" name="Straight Arrow Connector 2"/>
          <p:cNvCxnSpPr/>
          <p:nvPr/>
        </p:nvCxnSpPr>
        <p:spPr>
          <a:xfrm>
            <a:off x="4012748" y="1750432"/>
            <a:ext cx="858189" cy="65212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376793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0"/>
          <p:cNvPicPr/>
          <p:nvPr/>
        </p:nvPicPr>
        <p:blipFill>
          <a:blip r:embed="rId2"/>
          <a:stretch>
            <a:fillRect/>
          </a:stretch>
        </p:blipFill>
        <p:spPr>
          <a:xfrm>
            <a:off x="2333851" y="714658"/>
            <a:ext cx="7497415" cy="5274562"/>
          </a:xfrm>
          <a:prstGeom prst="rect">
            <a:avLst/>
          </a:prstGeom>
        </p:spPr>
      </p:pic>
    </p:spTree>
    <p:extLst>
      <p:ext uri="{BB962C8B-B14F-4D97-AF65-F5344CB8AC3E}">
        <p14:creationId xmlns:p14="http://schemas.microsoft.com/office/powerpoint/2010/main" val="21213276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1"/>
          <p:cNvPicPr/>
          <p:nvPr/>
        </p:nvPicPr>
        <p:blipFill>
          <a:blip r:embed="rId2"/>
          <a:stretch>
            <a:fillRect/>
          </a:stretch>
        </p:blipFill>
        <p:spPr>
          <a:xfrm>
            <a:off x="2265196" y="697497"/>
            <a:ext cx="7600398" cy="5360367"/>
          </a:xfrm>
          <a:prstGeom prst="rect">
            <a:avLst/>
          </a:prstGeom>
        </p:spPr>
      </p:pic>
    </p:spTree>
    <p:extLst>
      <p:ext uri="{BB962C8B-B14F-4D97-AF65-F5344CB8AC3E}">
        <p14:creationId xmlns:p14="http://schemas.microsoft.com/office/powerpoint/2010/main" val="6308270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2"/>
          <p:cNvPicPr/>
          <p:nvPr/>
        </p:nvPicPr>
        <p:blipFill>
          <a:blip r:embed="rId2"/>
          <a:stretch>
            <a:fillRect/>
          </a:stretch>
        </p:blipFill>
        <p:spPr>
          <a:xfrm>
            <a:off x="2333851" y="766142"/>
            <a:ext cx="7566070" cy="5257400"/>
          </a:xfrm>
          <a:prstGeom prst="rect">
            <a:avLst/>
          </a:prstGeom>
        </p:spPr>
      </p:pic>
    </p:spTree>
    <p:extLst>
      <p:ext uri="{BB962C8B-B14F-4D97-AF65-F5344CB8AC3E}">
        <p14:creationId xmlns:p14="http://schemas.microsoft.com/office/powerpoint/2010/main" val="1838506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3"/>
          <p:cNvPicPr/>
          <p:nvPr/>
        </p:nvPicPr>
        <p:blipFill rotWithShape="1">
          <a:blip r:embed="rId2"/>
          <a:srcRect l="10007" r="7948" b="15859"/>
          <a:stretch/>
        </p:blipFill>
        <p:spPr>
          <a:xfrm>
            <a:off x="2468007" y="783303"/>
            <a:ext cx="7277440" cy="5154435"/>
          </a:xfrm>
          <a:prstGeom prst="rect">
            <a:avLst/>
          </a:prstGeom>
        </p:spPr>
      </p:pic>
    </p:spTree>
    <p:extLst>
      <p:ext uri="{BB962C8B-B14F-4D97-AF65-F5344CB8AC3E}">
        <p14:creationId xmlns:p14="http://schemas.microsoft.com/office/powerpoint/2010/main" val="18967599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4"/>
          <p:cNvPicPr/>
          <p:nvPr/>
        </p:nvPicPr>
        <p:blipFill>
          <a:blip r:embed="rId2"/>
          <a:stretch>
            <a:fillRect/>
          </a:stretch>
        </p:blipFill>
        <p:spPr>
          <a:xfrm>
            <a:off x="2213705" y="680337"/>
            <a:ext cx="7772035" cy="5463333"/>
          </a:xfrm>
          <a:prstGeom prst="rect">
            <a:avLst/>
          </a:prstGeom>
        </p:spPr>
      </p:pic>
      <p:cxnSp>
        <p:nvCxnSpPr>
          <p:cNvPr id="4" name="Straight Connector 3"/>
          <p:cNvCxnSpPr/>
          <p:nvPr/>
        </p:nvCxnSpPr>
        <p:spPr>
          <a:xfrm>
            <a:off x="6364185" y="5435965"/>
            <a:ext cx="46342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66857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9"/>
          <p:cNvPicPr/>
          <p:nvPr/>
        </p:nvPicPr>
        <p:blipFill>
          <a:blip r:embed="rId2"/>
          <a:stretch>
            <a:fillRect/>
          </a:stretch>
        </p:blipFill>
        <p:spPr>
          <a:xfrm>
            <a:off x="2351015" y="611691"/>
            <a:ext cx="7514579" cy="5257401"/>
          </a:xfrm>
          <a:prstGeom prst="rect">
            <a:avLst/>
          </a:prstGeom>
        </p:spPr>
      </p:pic>
      <p:sp>
        <p:nvSpPr>
          <p:cNvPr id="4" name="TextBox 3"/>
          <p:cNvSpPr txBox="1"/>
          <p:nvPr/>
        </p:nvSpPr>
        <p:spPr>
          <a:xfrm>
            <a:off x="6499420" y="4230085"/>
            <a:ext cx="226561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solidFill>
                  <a:schemeClr val="bg1"/>
                </a:solidFill>
              </a:rPr>
              <a:t>Positive right skewed  </a:t>
            </a:r>
          </a:p>
        </p:txBody>
      </p:sp>
    </p:spTree>
    <p:extLst>
      <p:ext uri="{BB962C8B-B14F-4D97-AF65-F5344CB8AC3E}">
        <p14:creationId xmlns:p14="http://schemas.microsoft.com/office/powerpoint/2010/main" val="541881794"/>
      </p:ext>
    </p:extLst>
  </p:cSld>
  <p:clrMapOvr>
    <a:masterClrMapping/>
  </p:clrMapOvr>
  <p:transition spd="slow">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7541" y="2557004"/>
            <a:ext cx="5870010" cy="1323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4000" dirty="0"/>
              <a:t>How to graph Kurtosis &amp; </a:t>
            </a:r>
            <a:r>
              <a:rPr lang="en-US" sz="4000" dirty="0" err="1"/>
              <a:t>Skewness</a:t>
            </a:r>
            <a:endParaRPr lang="en-US" sz="4000" dirty="0"/>
          </a:p>
        </p:txBody>
      </p:sp>
    </p:spTree>
    <p:extLst>
      <p:ext uri="{BB962C8B-B14F-4D97-AF65-F5344CB8AC3E}">
        <p14:creationId xmlns:p14="http://schemas.microsoft.com/office/powerpoint/2010/main" val="2076648478"/>
      </p:ext>
    </p:extLst>
  </p:cSld>
  <p:clrMapOvr>
    <a:masterClrMapping/>
  </p:clrMapOvr>
  <p:transition spd="slow">
    <p:cov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5"/>
          <p:cNvPicPr/>
          <p:nvPr/>
        </p:nvPicPr>
        <p:blipFill>
          <a:blip r:embed="rId2"/>
          <a:stretch>
            <a:fillRect/>
          </a:stretch>
        </p:blipFill>
        <p:spPr>
          <a:xfrm>
            <a:off x="2299524" y="783303"/>
            <a:ext cx="7583233" cy="5102950"/>
          </a:xfrm>
          <a:prstGeom prst="rect">
            <a:avLst/>
          </a:prstGeom>
        </p:spPr>
      </p:pic>
    </p:spTree>
    <p:extLst>
      <p:ext uri="{BB962C8B-B14F-4D97-AF65-F5344CB8AC3E}">
        <p14:creationId xmlns:p14="http://schemas.microsoft.com/office/powerpoint/2010/main" val="1326738702"/>
      </p:ext>
    </p:extLst>
  </p:cSld>
  <p:clrMapOvr>
    <a:masterClrMapping/>
  </p:clrMapOvr>
  <p:transition spd="slow">
    <p:cov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6"/>
          <p:cNvPicPr/>
          <p:nvPr/>
        </p:nvPicPr>
        <p:blipFill>
          <a:blip r:embed="rId2"/>
          <a:stretch>
            <a:fillRect/>
          </a:stretch>
        </p:blipFill>
        <p:spPr>
          <a:xfrm>
            <a:off x="2316687" y="748981"/>
            <a:ext cx="7600398" cy="5205917"/>
          </a:xfrm>
          <a:prstGeom prst="rect">
            <a:avLst/>
          </a:prstGeom>
        </p:spPr>
      </p:pic>
    </p:spTree>
    <p:extLst>
      <p:ext uri="{BB962C8B-B14F-4D97-AF65-F5344CB8AC3E}">
        <p14:creationId xmlns:p14="http://schemas.microsoft.com/office/powerpoint/2010/main" val="1174657713"/>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935" y="855406"/>
            <a:ext cx="10884310" cy="5250426"/>
          </a:xfrm>
          <a:prstGeom prst="rect">
            <a:avLst/>
          </a:prstGeom>
        </p:spPr>
      </p:pic>
    </p:spTree>
    <p:extLst>
      <p:ext uri="{BB962C8B-B14F-4D97-AF65-F5344CB8AC3E}">
        <p14:creationId xmlns:p14="http://schemas.microsoft.com/office/powerpoint/2010/main" val="1377732267"/>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7"/>
          <p:cNvPicPr/>
          <p:nvPr/>
        </p:nvPicPr>
        <p:blipFill>
          <a:blip r:embed="rId2"/>
          <a:stretch>
            <a:fillRect/>
          </a:stretch>
        </p:blipFill>
        <p:spPr>
          <a:xfrm>
            <a:off x="2316687" y="663175"/>
            <a:ext cx="7548907" cy="5360367"/>
          </a:xfrm>
          <a:prstGeom prst="rect">
            <a:avLst/>
          </a:prstGeom>
        </p:spPr>
      </p:pic>
      <p:sp>
        <p:nvSpPr>
          <p:cNvPr id="4" name="TextBox 3"/>
          <p:cNvSpPr txBox="1"/>
          <p:nvPr/>
        </p:nvSpPr>
        <p:spPr>
          <a:xfrm>
            <a:off x="6597427" y="4089163"/>
            <a:ext cx="2238341"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solidFill>
                  <a:schemeClr val="bg1"/>
                </a:solidFill>
              </a:rPr>
              <a:t>Negative left skewed  </a:t>
            </a:r>
          </a:p>
        </p:txBody>
      </p:sp>
    </p:spTree>
    <p:extLst>
      <p:ext uri="{BB962C8B-B14F-4D97-AF65-F5344CB8AC3E}">
        <p14:creationId xmlns:p14="http://schemas.microsoft.com/office/powerpoint/2010/main" val="6550155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8"/>
          <p:cNvPicPr/>
          <p:nvPr/>
        </p:nvPicPr>
        <p:blipFill>
          <a:blip r:embed="rId2"/>
          <a:stretch>
            <a:fillRect/>
          </a:stretch>
        </p:blipFill>
        <p:spPr>
          <a:xfrm>
            <a:off x="2316688" y="680335"/>
            <a:ext cx="7514578" cy="5360368"/>
          </a:xfrm>
          <a:prstGeom prst="rect">
            <a:avLst/>
          </a:prstGeom>
        </p:spPr>
      </p:pic>
    </p:spTree>
    <p:extLst>
      <p:ext uri="{BB962C8B-B14F-4D97-AF65-F5344CB8AC3E}">
        <p14:creationId xmlns:p14="http://schemas.microsoft.com/office/powerpoint/2010/main" val="844670118"/>
      </p:ext>
    </p:extLst>
  </p:cSld>
  <p:clrMapOvr>
    <a:masterClrMapping/>
  </p:clrMapOvr>
  <p:transition spd="slow">
    <p:cov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9"/>
          <p:cNvPicPr/>
          <p:nvPr/>
        </p:nvPicPr>
        <p:blipFill>
          <a:blip r:embed="rId2"/>
          <a:stretch>
            <a:fillRect/>
          </a:stretch>
        </p:blipFill>
        <p:spPr>
          <a:xfrm>
            <a:off x="2351015" y="611691"/>
            <a:ext cx="7514579" cy="5257401"/>
          </a:xfrm>
          <a:prstGeom prst="rect">
            <a:avLst/>
          </a:prstGeom>
        </p:spPr>
      </p:pic>
      <p:sp>
        <p:nvSpPr>
          <p:cNvPr id="3" name="TextBox 2"/>
          <p:cNvSpPr txBox="1"/>
          <p:nvPr/>
        </p:nvSpPr>
        <p:spPr>
          <a:xfrm>
            <a:off x="6499420" y="2745998"/>
            <a:ext cx="226561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flat Kurtosis Distribution</a:t>
            </a:r>
          </a:p>
        </p:txBody>
      </p:sp>
      <p:sp>
        <p:nvSpPr>
          <p:cNvPr id="4" name="TextBox 3"/>
          <p:cNvSpPr txBox="1"/>
          <p:nvPr/>
        </p:nvSpPr>
        <p:spPr>
          <a:xfrm>
            <a:off x="6499420" y="4230085"/>
            <a:ext cx="226561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solidFill>
                  <a:schemeClr val="bg1"/>
                </a:solidFill>
              </a:rPr>
              <a:t>Positive right skewed  </a:t>
            </a:r>
          </a:p>
        </p:txBody>
      </p:sp>
    </p:spTree>
    <p:extLst>
      <p:ext uri="{BB962C8B-B14F-4D97-AF65-F5344CB8AC3E}">
        <p14:creationId xmlns:p14="http://schemas.microsoft.com/office/powerpoint/2010/main" val="1503766556"/>
      </p:ext>
    </p:extLst>
  </p:cSld>
  <p:clrMapOvr>
    <a:masterClrMapping/>
  </p:clrMapOvr>
  <p:transition spd="slow">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1-19 at 01.11.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53780"/>
            <a:ext cx="9144000" cy="3022600"/>
          </a:xfrm>
          <a:prstGeom prst="rect">
            <a:avLst/>
          </a:prstGeom>
        </p:spPr>
      </p:pic>
      <p:sp>
        <p:nvSpPr>
          <p:cNvPr id="4" name="TextBox 3"/>
          <p:cNvSpPr txBox="1"/>
          <p:nvPr/>
        </p:nvSpPr>
        <p:spPr>
          <a:xfrm>
            <a:off x="2200266" y="2177403"/>
            <a:ext cx="2589597"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b="1" dirty="0"/>
              <a:t>Variation Coefficient</a:t>
            </a:r>
          </a:p>
        </p:txBody>
      </p:sp>
      <p:sp>
        <p:nvSpPr>
          <p:cNvPr id="5" name="TextBox 4"/>
          <p:cNvSpPr txBox="1"/>
          <p:nvPr/>
        </p:nvSpPr>
        <p:spPr>
          <a:xfrm>
            <a:off x="7333929" y="2177403"/>
            <a:ext cx="179392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b="1" dirty="0"/>
              <a:t>Interpretation</a:t>
            </a:r>
          </a:p>
        </p:txBody>
      </p:sp>
      <p:sp>
        <p:nvSpPr>
          <p:cNvPr id="6" name="TextBox 5"/>
          <p:cNvSpPr txBox="1"/>
          <p:nvPr/>
        </p:nvSpPr>
        <p:spPr>
          <a:xfrm>
            <a:off x="7333929" y="2610503"/>
            <a:ext cx="179392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t>Homogenous</a:t>
            </a:r>
          </a:p>
        </p:txBody>
      </p:sp>
      <p:sp>
        <p:nvSpPr>
          <p:cNvPr id="7" name="TextBox 6"/>
          <p:cNvSpPr txBox="1"/>
          <p:nvPr/>
        </p:nvSpPr>
        <p:spPr>
          <a:xfrm>
            <a:off x="6789618" y="3051760"/>
            <a:ext cx="2783576"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t>Relatively homogenous</a:t>
            </a:r>
          </a:p>
        </p:txBody>
      </p:sp>
      <p:sp>
        <p:nvSpPr>
          <p:cNvPr id="8" name="TextBox 7"/>
          <p:cNvSpPr txBox="1"/>
          <p:nvPr/>
        </p:nvSpPr>
        <p:spPr>
          <a:xfrm>
            <a:off x="6096860" y="3460027"/>
            <a:ext cx="4103116"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t>No homogenous nor heterogeneous </a:t>
            </a:r>
          </a:p>
        </p:txBody>
      </p:sp>
      <p:sp>
        <p:nvSpPr>
          <p:cNvPr id="9" name="TextBox 8"/>
          <p:cNvSpPr txBox="1"/>
          <p:nvPr/>
        </p:nvSpPr>
        <p:spPr>
          <a:xfrm>
            <a:off x="6661616" y="3884885"/>
            <a:ext cx="304353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t>Relatively Heterogeneous</a:t>
            </a:r>
          </a:p>
        </p:txBody>
      </p:sp>
      <p:sp>
        <p:nvSpPr>
          <p:cNvPr id="10" name="TextBox 9"/>
          <p:cNvSpPr txBox="1"/>
          <p:nvPr/>
        </p:nvSpPr>
        <p:spPr>
          <a:xfrm>
            <a:off x="7260047" y="4309744"/>
            <a:ext cx="186780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t>Heterogeneous</a:t>
            </a:r>
          </a:p>
        </p:txBody>
      </p:sp>
    </p:spTree>
    <p:extLst>
      <p:ext uri="{BB962C8B-B14F-4D97-AF65-F5344CB8AC3E}">
        <p14:creationId xmlns:p14="http://schemas.microsoft.com/office/powerpoint/2010/main" val="625929185"/>
      </p:ext>
    </p:extLst>
  </p:cSld>
  <p:clrMapOvr>
    <a:masterClrMapping/>
  </p:clrMapOvr>
  <p:transition spd="slow">
    <p:cove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8 at 21.16.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41977"/>
            <a:ext cx="9144000" cy="4230050"/>
          </a:xfrm>
          <a:prstGeom prst="rect">
            <a:avLst/>
          </a:prstGeom>
        </p:spPr>
      </p:pic>
      <p:cxnSp>
        <p:nvCxnSpPr>
          <p:cNvPr id="4" name="Straight Connector 3"/>
          <p:cNvCxnSpPr/>
          <p:nvPr/>
        </p:nvCxnSpPr>
        <p:spPr>
          <a:xfrm flipH="1" flipV="1">
            <a:off x="8423837" y="2986030"/>
            <a:ext cx="823862" cy="1"/>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3" name="TextBox 2"/>
          <p:cNvSpPr txBox="1"/>
          <p:nvPr/>
        </p:nvSpPr>
        <p:spPr>
          <a:xfrm>
            <a:off x="6507060" y="612651"/>
            <a:ext cx="416094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dirty="0"/>
              <a:t>Positive Peaked Kurtosis</a:t>
            </a:r>
          </a:p>
        </p:txBody>
      </p:sp>
      <p:sp>
        <p:nvSpPr>
          <p:cNvPr id="5" name="TextBox 4"/>
          <p:cNvSpPr txBox="1"/>
          <p:nvPr/>
        </p:nvSpPr>
        <p:spPr>
          <a:xfrm>
            <a:off x="2431183" y="3777467"/>
            <a:ext cx="5509080" cy="584776"/>
          </a:xfrm>
          <a:prstGeom prst="rect">
            <a:avLst/>
          </a:prstGeom>
          <a:noFill/>
        </p:spPr>
        <p:txBody>
          <a:bodyPr wrap="square" rtlCol="0">
            <a:spAutoFit/>
          </a:bodyPr>
          <a:lstStyle/>
          <a:p>
            <a:r>
              <a:rPr lang="en-US" sz="3200" b="1" dirty="0"/>
              <a:t>V.C.= (2,10442/5)x100=42 </a:t>
            </a:r>
          </a:p>
        </p:txBody>
      </p:sp>
      <p:sp>
        <p:nvSpPr>
          <p:cNvPr id="6" name="TextBox 5"/>
          <p:cNvSpPr txBox="1"/>
          <p:nvPr/>
        </p:nvSpPr>
        <p:spPr>
          <a:xfrm>
            <a:off x="4130093" y="4895134"/>
            <a:ext cx="606988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b="1" dirty="0"/>
              <a:t>No homogenous nor heterogeneous </a:t>
            </a:r>
          </a:p>
        </p:txBody>
      </p:sp>
    </p:spTree>
    <p:extLst>
      <p:ext uri="{BB962C8B-B14F-4D97-AF65-F5344CB8AC3E}">
        <p14:creationId xmlns:p14="http://schemas.microsoft.com/office/powerpoint/2010/main" val="16169092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
                                        <p:tgtEl>
                                          <p:spTgt spid="2"/>
                                        </p:tgtEl>
                                      </p:cBhvr>
                                    </p:animEffect>
                                    <p:anim calcmode="lin" valueType="num">
                                      <p:cBhvr>
                                        <p:cTn id="17" dur="400" fill="hold"/>
                                        <p:tgtEl>
                                          <p:spTgt spid="2"/>
                                        </p:tgtEl>
                                        <p:attrNameLst>
                                          <p:attrName>ppt_x</p:attrName>
                                        </p:attrNameLst>
                                      </p:cBhvr>
                                      <p:tavLst>
                                        <p:tav tm="0">
                                          <p:val>
                                            <p:strVal val="#ppt_x"/>
                                          </p:val>
                                        </p:tav>
                                        <p:tav tm="100000">
                                          <p:val>
                                            <p:strVal val="#ppt_x"/>
                                          </p:val>
                                        </p:tav>
                                      </p:tavLst>
                                    </p:anim>
                                    <p:anim calcmode="lin" valueType="num">
                                      <p:cBhvr>
                                        <p:cTn id="18" dur="400" fill="hold"/>
                                        <p:tgtEl>
                                          <p:spTgt spid="2"/>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
                                        <p:tgtEl>
                                          <p:spTgt spid="5"/>
                                        </p:tgtEl>
                                      </p:cBhvr>
                                    </p:animEffect>
                                    <p:anim calcmode="lin" valueType="num">
                                      <p:cBhvr>
                                        <p:cTn id="26" dur="400" fill="hold"/>
                                        <p:tgtEl>
                                          <p:spTgt spid="5"/>
                                        </p:tgtEl>
                                        <p:attrNameLst>
                                          <p:attrName>ppt_x</p:attrName>
                                        </p:attrNameLst>
                                      </p:cBhvr>
                                      <p:tavLst>
                                        <p:tav tm="0">
                                          <p:val>
                                            <p:strVal val="#ppt_x"/>
                                          </p:val>
                                        </p:tav>
                                        <p:tav tm="100000">
                                          <p:val>
                                            <p:strVal val="#ppt_x"/>
                                          </p:val>
                                        </p:tav>
                                      </p:tavLst>
                                    </p:anim>
                                    <p:anim calcmode="lin" valueType="num">
                                      <p:cBhvr>
                                        <p:cTn id="27" dur="400" fill="hold"/>
                                        <p:tgtEl>
                                          <p:spTgt spid="5"/>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8 at 23.53.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816" y="1463477"/>
            <a:ext cx="8164654" cy="2648524"/>
          </a:xfrm>
          <a:prstGeom prst="rect">
            <a:avLst/>
          </a:prstGeom>
        </p:spPr>
      </p:pic>
      <p:cxnSp>
        <p:nvCxnSpPr>
          <p:cNvPr id="4" name="Straight Connector 3"/>
          <p:cNvCxnSpPr/>
          <p:nvPr/>
        </p:nvCxnSpPr>
        <p:spPr>
          <a:xfrm>
            <a:off x="7437189" y="3612513"/>
            <a:ext cx="77523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835148" y="874261"/>
            <a:ext cx="3249368"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a:t>Negative Flat Kurtosis </a:t>
            </a:r>
          </a:p>
        </p:txBody>
      </p:sp>
      <p:sp>
        <p:nvSpPr>
          <p:cNvPr id="5" name="TextBox 4"/>
          <p:cNvSpPr txBox="1"/>
          <p:nvPr/>
        </p:nvSpPr>
        <p:spPr>
          <a:xfrm>
            <a:off x="2431183" y="3777467"/>
            <a:ext cx="5509080" cy="584776"/>
          </a:xfrm>
          <a:prstGeom prst="rect">
            <a:avLst/>
          </a:prstGeom>
          <a:noFill/>
        </p:spPr>
        <p:txBody>
          <a:bodyPr wrap="square" rtlCol="0">
            <a:spAutoFit/>
          </a:bodyPr>
          <a:lstStyle/>
          <a:p>
            <a:r>
              <a:rPr lang="en-US" sz="3200" b="1" dirty="0"/>
              <a:t>V.C.= (0,61237/3)x100=20 </a:t>
            </a:r>
          </a:p>
        </p:txBody>
      </p:sp>
      <p:sp>
        <p:nvSpPr>
          <p:cNvPr id="6" name="TextBox 5"/>
          <p:cNvSpPr txBox="1"/>
          <p:nvPr/>
        </p:nvSpPr>
        <p:spPr>
          <a:xfrm>
            <a:off x="7315458" y="4820898"/>
            <a:ext cx="2488656"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b="1" dirty="0"/>
              <a:t>Homogenous</a:t>
            </a:r>
          </a:p>
        </p:txBody>
      </p:sp>
    </p:spTree>
    <p:extLst>
      <p:ext uri="{BB962C8B-B14F-4D97-AF65-F5344CB8AC3E}">
        <p14:creationId xmlns:p14="http://schemas.microsoft.com/office/powerpoint/2010/main" val="11363510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
                                        <p:tgtEl>
                                          <p:spTgt spid="2"/>
                                        </p:tgtEl>
                                      </p:cBhvr>
                                    </p:animEffect>
                                    <p:anim calcmode="lin" valueType="num">
                                      <p:cBhvr>
                                        <p:cTn id="17" dur="400" fill="hold"/>
                                        <p:tgtEl>
                                          <p:spTgt spid="2"/>
                                        </p:tgtEl>
                                        <p:attrNameLst>
                                          <p:attrName>ppt_x</p:attrName>
                                        </p:attrNameLst>
                                      </p:cBhvr>
                                      <p:tavLst>
                                        <p:tav tm="0">
                                          <p:val>
                                            <p:strVal val="#ppt_x"/>
                                          </p:val>
                                        </p:tav>
                                        <p:tav tm="100000">
                                          <p:val>
                                            <p:strVal val="#ppt_x"/>
                                          </p:val>
                                        </p:tav>
                                      </p:tavLst>
                                    </p:anim>
                                    <p:anim calcmode="lin" valueType="num">
                                      <p:cBhvr>
                                        <p:cTn id="18" dur="400" fill="hold"/>
                                        <p:tgtEl>
                                          <p:spTgt spid="2"/>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
                                        <p:tgtEl>
                                          <p:spTgt spid="5"/>
                                        </p:tgtEl>
                                      </p:cBhvr>
                                    </p:animEffect>
                                    <p:anim calcmode="lin" valueType="num">
                                      <p:cBhvr>
                                        <p:cTn id="26" dur="400" fill="hold"/>
                                        <p:tgtEl>
                                          <p:spTgt spid="5"/>
                                        </p:tgtEl>
                                        <p:attrNameLst>
                                          <p:attrName>ppt_x</p:attrName>
                                        </p:attrNameLst>
                                      </p:cBhvr>
                                      <p:tavLst>
                                        <p:tav tm="0">
                                          <p:val>
                                            <p:strVal val="#ppt_x"/>
                                          </p:val>
                                        </p:tav>
                                        <p:tav tm="100000">
                                          <p:val>
                                            <p:strVal val="#ppt_x"/>
                                          </p:val>
                                        </p:tav>
                                      </p:tavLst>
                                    </p:anim>
                                    <p:anim calcmode="lin" valueType="num">
                                      <p:cBhvr>
                                        <p:cTn id="27" dur="400" fill="hold"/>
                                        <p:tgtEl>
                                          <p:spTgt spid="5"/>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
                                        <p:tgtEl>
                                          <p:spTgt spid="6"/>
                                        </p:tgtEl>
                                      </p:cBhvr>
                                    </p:animEffect>
                                    <p:anim calcmode="lin" valueType="num">
                                      <p:cBhvr>
                                        <p:cTn id="35" dur="400" fill="hold"/>
                                        <p:tgtEl>
                                          <p:spTgt spid="6"/>
                                        </p:tgtEl>
                                        <p:attrNameLst>
                                          <p:attrName>ppt_x</p:attrName>
                                        </p:attrNameLst>
                                      </p:cBhvr>
                                      <p:tavLst>
                                        <p:tav tm="0">
                                          <p:val>
                                            <p:strVal val="#ppt_x"/>
                                          </p:val>
                                        </p:tav>
                                        <p:tav tm="100000">
                                          <p:val>
                                            <p:strVal val="#ppt_x"/>
                                          </p:val>
                                        </p:tav>
                                      </p:tavLst>
                                    </p:anim>
                                    <p:anim calcmode="lin" valueType="num">
                                      <p:cBhvr>
                                        <p:cTn id="36" dur="400" fill="hold"/>
                                        <p:tgtEl>
                                          <p:spTgt spid="6"/>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6"/>
          <p:cNvPicPr/>
          <p:nvPr/>
        </p:nvPicPr>
        <p:blipFill>
          <a:blip r:embed="rId2"/>
          <a:stretch>
            <a:fillRect/>
          </a:stretch>
        </p:blipFill>
        <p:spPr>
          <a:xfrm>
            <a:off x="2282360" y="731820"/>
            <a:ext cx="7703380" cy="5394689"/>
          </a:xfrm>
          <a:prstGeom prst="rect">
            <a:avLst/>
          </a:prstGeom>
        </p:spPr>
      </p:pic>
      <p:cxnSp>
        <p:nvCxnSpPr>
          <p:cNvPr id="4" name="Straight Connector 3"/>
          <p:cNvCxnSpPr/>
          <p:nvPr/>
        </p:nvCxnSpPr>
        <p:spPr>
          <a:xfrm>
            <a:off x="6364185" y="3224235"/>
            <a:ext cx="46342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652320" y="1273691"/>
            <a:ext cx="2238341"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solidFill>
                  <a:schemeClr val="bg1"/>
                </a:solidFill>
              </a:rPr>
              <a:t> Negative left skewed  </a:t>
            </a:r>
          </a:p>
        </p:txBody>
      </p:sp>
      <p:sp>
        <p:nvSpPr>
          <p:cNvPr id="6" name="TextBox 5"/>
          <p:cNvSpPr txBox="1"/>
          <p:nvPr/>
        </p:nvSpPr>
        <p:spPr>
          <a:xfrm>
            <a:off x="2431183" y="3777467"/>
            <a:ext cx="5509080" cy="584776"/>
          </a:xfrm>
          <a:prstGeom prst="rect">
            <a:avLst/>
          </a:prstGeom>
          <a:noFill/>
        </p:spPr>
        <p:txBody>
          <a:bodyPr wrap="square" rtlCol="0">
            <a:spAutoFit/>
          </a:bodyPr>
          <a:lstStyle/>
          <a:p>
            <a:r>
              <a:rPr lang="en-US" sz="3200" b="1" dirty="0"/>
              <a:t>V.C.= (788,88/1430)x100=55 </a:t>
            </a:r>
          </a:p>
        </p:txBody>
      </p:sp>
      <p:sp>
        <p:nvSpPr>
          <p:cNvPr id="7" name="TextBox 6"/>
          <p:cNvSpPr txBox="1"/>
          <p:nvPr/>
        </p:nvSpPr>
        <p:spPr>
          <a:xfrm>
            <a:off x="4130093" y="4895134"/>
            <a:ext cx="606988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b="1" dirty="0"/>
              <a:t>No homogenous nor heterogeneous </a:t>
            </a:r>
          </a:p>
        </p:txBody>
      </p:sp>
    </p:spTree>
    <p:extLst>
      <p:ext uri="{BB962C8B-B14F-4D97-AF65-F5344CB8AC3E}">
        <p14:creationId xmlns:p14="http://schemas.microsoft.com/office/powerpoint/2010/main" val="10806128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
                                        <p:tgtEl>
                                          <p:spTgt spid="5"/>
                                        </p:tgtEl>
                                      </p:cBhvr>
                                    </p:animEffect>
                                    <p:anim calcmode="lin" valueType="num">
                                      <p:cBhvr>
                                        <p:cTn id="31" dur="400" fill="hold"/>
                                        <p:tgtEl>
                                          <p:spTgt spid="5"/>
                                        </p:tgtEl>
                                        <p:attrNameLst>
                                          <p:attrName>ppt_x</p:attrName>
                                        </p:attrNameLst>
                                      </p:cBhvr>
                                      <p:tavLst>
                                        <p:tav tm="0">
                                          <p:val>
                                            <p:strVal val="#ppt_x"/>
                                          </p:val>
                                        </p:tav>
                                        <p:tav tm="100000">
                                          <p:val>
                                            <p:strVal val="#ppt_x"/>
                                          </p:val>
                                        </p:tav>
                                      </p:tavLst>
                                    </p:anim>
                                    <p:anim calcmode="lin" valueType="num">
                                      <p:cBhvr>
                                        <p:cTn id="32" dur="400" fill="hold"/>
                                        <p:tgtEl>
                                          <p:spTgt spid="5"/>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
                                        <p:tgtEl>
                                          <p:spTgt spid="6"/>
                                        </p:tgtEl>
                                      </p:cBhvr>
                                    </p:animEffect>
                                    <p:anim calcmode="lin" valueType="num">
                                      <p:cBhvr>
                                        <p:cTn id="40" dur="400" fill="hold"/>
                                        <p:tgtEl>
                                          <p:spTgt spid="6"/>
                                        </p:tgtEl>
                                        <p:attrNameLst>
                                          <p:attrName>ppt_x</p:attrName>
                                        </p:attrNameLst>
                                      </p:cBhvr>
                                      <p:tavLst>
                                        <p:tav tm="0">
                                          <p:val>
                                            <p:strVal val="#ppt_x"/>
                                          </p:val>
                                        </p:tav>
                                        <p:tav tm="100000">
                                          <p:val>
                                            <p:strVal val="#ppt_x"/>
                                          </p:val>
                                        </p:tav>
                                      </p:tavLst>
                                    </p:anim>
                                    <p:anim calcmode="lin" valueType="num">
                                      <p:cBhvr>
                                        <p:cTn id="41" dur="400" fill="hold"/>
                                        <p:tgtEl>
                                          <p:spTgt spid="6"/>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
                                        <p:tgtEl>
                                          <p:spTgt spid="7"/>
                                        </p:tgtEl>
                                      </p:cBhvr>
                                    </p:animEffect>
                                    <p:anim calcmode="lin" valueType="num">
                                      <p:cBhvr>
                                        <p:cTn id="49" dur="400" fill="hold"/>
                                        <p:tgtEl>
                                          <p:spTgt spid="7"/>
                                        </p:tgtEl>
                                        <p:attrNameLst>
                                          <p:attrName>ppt_x</p:attrName>
                                        </p:attrNameLst>
                                      </p:cBhvr>
                                      <p:tavLst>
                                        <p:tav tm="0">
                                          <p:val>
                                            <p:strVal val="#ppt_x"/>
                                          </p:val>
                                        </p:tav>
                                        <p:tav tm="100000">
                                          <p:val>
                                            <p:strVal val="#ppt_x"/>
                                          </p:val>
                                        </p:tav>
                                      </p:tavLst>
                                    </p:anim>
                                    <p:anim calcmode="lin" valueType="num">
                                      <p:cBhvr>
                                        <p:cTn id="50" dur="400" fill="hold"/>
                                        <p:tgtEl>
                                          <p:spTgt spid="7"/>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4"/>
          <p:cNvPicPr/>
          <p:nvPr/>
        </p:nvPicPr>
        <p:blipFill>
          <a:blip r:embed="rId2"/>
          <a:stretch>
            <a:fillRect/>
          </a:stretch>
        </p:blipFill>
        <p:spPr>
          <a:xfrm>
            <a:off x="2213705" y="680337"/>
            <a:ext cx="7772035" cy="5463333"/>
          </a:xfrm>
          <a:prstGeom prst="rect">
            <a:avLst/>
          </a:prstGeom>
        </p:spPr>
      </p:pic>
      <p:sp>
        <p:nvSpPr>
          <p:cNvPr id="3" name="TextBox 2"/>
          <p:cNvSpPr txBox="1"/>
          <p:nvPr/>
        </p:nvSpPr>
        <p:spPr>
          <a:xfrm>
            <a:off x="7256458" y="1736231"/>
            <a:ext cx="226561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solidFill>
                  <a:schemeClr val="bg1"/>
                </a:solidFill>
              </a:rPr>
              <a:t>Positive right skewed  </a:t>
            </a:r>
          </a:p>
        </p:txBody>
      </p:sp>
      <p:cxnSp>
        <p:nvCxnSpPr>
          <p:cNvPr id="4" name="Straight Connector 3"/>
          <p:cNvCxnSpPr/>
          <p:nvPr/>
        </p:nvCxnSpPr>
        <p:spPr>
          <a:xfrm>
            <a:off x="6331197" y="5451126"/>
            <a:ext cx="46342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345182" y="4136322"/>
            <a:ext cx="5509080" cy="584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200" b="1" dirty="0"/>
              <a:t>V.C.= (991,79/676)x100=100 </a:t>
            </a:r>
          </a:p>
        </p:txBody>
      </p:sp>
      <p:sp>
        <p:nvSpPr>
          <p:cNvPr id="7" name="TextBox 6"/>
          <p:cNvSpPr txBox="1"/>
          <p:nvPr/>
        </p:nvSpPr>
        <p:spPr>
          <a:xfrm>
            <a:off x="7369235" y="3649924"/>
            <a:ext cx="186780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t>Heterogeneous</a:t>
            </a:r>
          </a:p>
        </p:txBody>
      </p:sp>
    </p:spTree>
    <p:extLst>
      <p:ext uri="{BB962C8B-B14F-4D97-AF65-F5344CB8AC3E}">
        <p14:creationId xmlns:p14="http://schemas.microsoft.com/office/powerpoint/2010/main" val="5905302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
                                        <p:tgtEl>
                                          <p:spTgt spid="2"/>
                                        </p:tgtEl>
                                      </p:cBhvr>
                                    </p:animEffect>
                                    <p:anim calcmode="lin" valueType="num">
                                      <p:cBhvr>
                                        <p:cTn id="26" dur="400" fill="hold"/>
                                        <p:tgtEl>
                                          <p:spTgt spid="2"/>
                                        </p:tgtEl>
                                        <p:attrNameLst>
                                          <p:attrName>ppt_x</p:attrName>
                                        </p:attrNameLst>
                                      </p:cBhvr>
                                      <p:tavLst>
                                        <p:tav tm="0">
                                          <p:val>
                                            <p:strVal val="#ppt_x"/>
                                          </p:val>
                                        </p:tav>
                                        <p:tav tm="100000">
                                          <p:val>
                                            <p:strVal val="#ppt_x"/>
                                          </p:val>
                                        </p:tav>
                                      </p:tavLst>
                                    </p:anim>
                                    <p:anim calcmode="lin" valueType="num">
                                      <p:cBhvr>
                                        <p:cTn id="27" dur="400" fill="hold"/>
                                        <p:tgtEl>
                                          <p:spTgt spid="2"/>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
                                        <p:tgtEl>
                                          <p:spTgt spid="6"/>
                                        </p:tgtEl>
                                      </p:cBhvr>
                                    </p:animEffect>
                                    <p:anim calcmode="lin" valueType="num">
                                      <p:cBhvr>
                                        <p:cTn id="35" dur="400" fill="hold"/>
                                        <p:tgtEl>
                                          <p:spTgt spid="6"/>
                                        </p:tgtEl>
                                        <p:attrNameLst>
                                          <p:attrName>ppt_x</p:attrName>
                                        </p:attrNameLst>
                                      </p:cBhvr>
                                      <p:tavLst>
                                        <p:tav tm="0">
                                          <p:val>
                                            <p:strVal val="#ppt_x"/>
                                          </p:val>
                                        </p:tav>
                                        <p:tav tm="100000">
                                          <p:val>
                                            <p:strVal val="#ppt_x"/>
                                          </p:val>
                                        </p:tav>
                                      </p:tavLst>
                                    </p:anim>
                                    <p:anim calcmode="lin" valueType="num">
                                      <p:cBhvr>
                                        <p:cTn id="36" dur="400" fill="hold"/>
                                        <p:tgtEl>
                                          <p:spTgt spid="6"/>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
                                        <p:tgtEl>
                                          <p:spTgt spid="7"/>
                                        </p:tgtEl>
                                      </p:cBhvr>
                                    </p:animEffect>
                                    <p:anim calcmode="lin" valueType="num">
                                      <p:cBhvr>
                                        <p:cTn id="44" dur="400" fill="hold"/>
                                        <p:tgtEl>
                                          <p:spTgt spid="7"/>
                                        </p:tgtEl>
                                        <p:attrNameLst>
                                          <p:attrName>ppt_x</p:attrName>
                                        </p:attrNameLst>
                                      </p:cBhvr>
                                      <p:tavLst>
                                        <p:tav tm="0">
                                          <p:val>
                                            <p:strVal val="#ppt_x"/>
                                          </p:val>
                                        </p:tav>
                                        <p:tav tm="100000">
                                          <p:val>
                                            <p:strVal val="#ppt_x"/>
                                          </p:val>
                                        </p:tav>
                                      </p:tavLst>
                                    </p:anim>
                                    <p:anim calcmode="lin" valueType="num">
                                      <p:cBhvr>
                                        <p:cTn id="45" dur="400" fill="hold"/>
                                        <p:tgtEl>
                                          <p:spTgt spid="7"/>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381" y="766916"/>
            <a:ext cx="10058399" cy="5191432"/>
          </a:xfrm>
          <a:prstGeom prst="rect">
            <a:avLst/>
          </a:prstGeom>
        </p:spPr>
      </p:pic>
    </p:spTree>
    <p:extLst>
      <p:ext uri="{BB962C8B-B14F-4D97-AF65-F5344CB8AC3E}">
        <p14:creationId xmlns:p14="http://schemas.microsoft.com/office/powerpoint/2010/main" val="137752951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923" y="648929"/>
            <a:ext cx="10884309" cy="5781367"/>
          </a:xfrm>
          <a:prstGeom prst="rect">
            <a:avLst/>
          </a:prstGeom>
        </p:spPr>
      </p:pic>
    </p:spTree>
    <p:extLst>
      <p:ext uri="{BB962C8B-B14F-4D97-AF65-F5344CB8AC3E}">
        <p14:creationId xmlns:p14="http://schemas.microsoft.com/office/powerpoint/2010/main" val="117360298"/>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1013</Words>
  <Application>Microsoft Office PowerPoint</Application>
  <PresentationFormat>Geniş ekran</PresentationFormat>
  <Paragraphs>150</Paragraphs>
  <Slides>77</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77</vt:i4>
      </vt:variant>
    </vt:vector>
  </HeadingPairs>
  <TitlesOfParts>
    <vt:vector size="84" baseType="lpstr">
      <vt:lpstr>Arial</vt:lpstr>
      <vt:lpstr>Calibri</vt:lpstr>
      <vt:lpstr>Calibri Light</vt:lpstr>
      <vt:lpstr>Cambria Math</vt:lpstr>
      <vt:lpstr>sohne</vt:lpstr>
      <vt:lpstr>source-serif-pro</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Dilek Temiz</cp:lastModifiedBy>
  <cp:revision>33</cp:revision>
  <dcterms:created xsi:type="dcterms:W3CDTF">2017-08-18T11:28:07Z</dcterms:created>
  <dcterms:modified xsi:type="dcterms:W3CDTF">2023-09-28T19:06:36Z</dcterms:modified>
</cp:coreProperties>
</file>