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0"/>
  </p:notesMasterIdLst>
  <p:sldIdLst>
    <p:sldId id="320"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321" r:id="rId17"/>
    <p:sldId id="270" r:id="rId18"/>
    <p:sldId id="354" r:id="rId19"/>
    <p:sldId id="355" r:id="rId20"/>
    <p:sldId id="271" r:id="rId21"/>
    <p:sldId id="272" r:id="rId22"/>
    <p:sldId id="273" r:id="rId23"/>
    <p:sldId id="274"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356" r:id="rId40"/>
    <p:sldId id="291" r:id="rId41"/>
    <p:sldId id="292" r:id="rId42"/>
    <p:sldId id="293" r:id="rId43"/>
    <p:sldId id="294" r:id="rId44"/>
    <p:sldId id="295" r:id="rId45"/>
    <p:sldId id="296" r:id="rId46"/>
    <p:sldId id="297" r:id="rId47"/>
    <p:sldId id="298" r:id="rId48"/>
    <p:sldId id="299" r:id="rId49"/>
    <p:sldId id="300" r:id="rId50"/>
    <p:sldId id="357" r:id="rId51"/>
    <p:sldId id="358" r:id="rId52"/>
    <p:sldId id="359" r:id="rId53"/>
    <p:sldId id="360" r:id="rId54"/>
    <p:sldId id="301" r:id="rId55"/>
    <p:sldId id="302" r:id="rId56"/>
    <p:sldId id="303" r:id="rId57"/>
    <p:sldId id="304" r:id="rId58"/>
    <p:sldId id="305" r:id="rId59"/>
    <p:sldId id="306" r:id="rId60"/>
    <p:sldId id="307" r:id="rId61"/>
    <p:sldId id="308" r:id="rId62"/>
    <p:sldId id="309" r:id="rId63"/>
    <p:sldId id="310" r:id="rId64"/>
    <p:sldId id="311" r:id="rId65"/>
    <p:sldId id="312" r:id="rId66"/>
    <p:sldId id="313" r:id="rId67"/>
    <p:sldId id="316" r:id="rId68"/>
    <p:sldId id="317" r:id="rId69"/>
    <p:sldId id="318" r:id="rId70"/>
    <p:sldId id="314" r:id="rId71"/>
    <p:sldId id="315" r:id="rId72"/>
    <p:sldId id="322" r:id="rId73"/>
    <p:sldId id="323" r:id="rId74"/>
    <p:sldId id="325" r:id="rId75"/>
    <p:sldId id="340" r:id="rId76"/>
    <p:sldId id="339" r:id="rId77"/>
    <p:sldId id="338" r:id="rId78"/>
    <p:sldId id="326" r:id="rId7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300"/>
    <p:restoredTop sz="99538" autoAdjust="0"/>
  </p:normalViewPr>
  <p:slideViewPr>
    <p:cSldViewPr snapToGrid="0" snapToObjects="1">
      <p:cViewPr varScale="1">
        <p:scale>
          <a:sx n="66" d="100"/>
          <a:sy n="66" d="100"/>
        </p:scale>
        <p:origin x="72" y="12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E5A4C3-4E17-B64B-8382-021D17DF45F2}" type="datetimeFigureOut">
              <a:rPr lang="en-US" smtClean="0"/>
              <a:t>9/28/2023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7B7C3A-3F32-4C43-81B1-F1E6270634D9}" type="slidenum">
              <a:rPr lang="en-US" smtClean="0"/>
              <a:t>‹#›</a:t>
            </a:fld>
            <a:endParaRPr lang="en-US"/>
          </a:p>
        </p:txBody>
      </p:sp>
    </p:spTree>
    <p:extLst>
      <p:ext uri="{BB962C8B-B14F-4D97-AF65-F5344CB8AC3E}">
        <p14:creationId xmlns:p14="http://schemas.microsoft.com/office/powerpoint/2010/main" val="187308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F7B7C3A-3F32-4C43-81B1-F1E6270634D9}" type="slidenum">
              <a:rPr lang="en-US" smtClean="0"/>
              <a:t>1</a:t>
            </a:fld>
            <a:endParaRPr lang="en-US"/>
          </a:p>
        </p:txBody>
      </p:sp>
    </p:spTree>
    <p:extLst>
      <p:ext uri="{BB962C8B-B14F-4D97-AF65-F5344CB8AC3E}">
        <p14:creationId xmlns:p14="http://schemas.microsoft.com/office/powerpoint/2010/main" val="2487158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7B7C3A-3F32-4C43-81B1-F1E6270634D9}" type="slidenum">
              <a:rPr lang="en-US" smtClean="0"/>
              <a:t>27</a:t>
            </a:fld>
            <a:endParaRPr lang="en-US"/>
          </a:p>
        </p:txBody>
      </p:sp>
    </p:spTree>
    <p:extLst>
      <p:ext uri="{BB962C8B-B14F-4D97-AF65-F5344CB8AC3E}">
        <p14:creationId xmlns:p14="http://schemas.microsoft.com/office/powerpoint/2010/main" val="2024853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7B7C3A-3F32-4C43-81B1-F1E6270634D9}" type="slidenum">
              <a:rPr lang="en-US" smtClean="0"/>
              <a:t>48</a:t>
            </a:fld>
            <a:endParaRPr lang="en-US"/>
          </a:p>
        </p:txBody>
      </p:sp>
    </p:spTree>
    <p:extLst>
      <p:ext uri="{BB962C8B-B14F-4D97-AF65-F5344CB8AC3E}">
        <p14:creationId xmlns:p14="http://schemas.microsoft.com/office/powerpoint/2010/main" val="14031497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tr-TR"/>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tr-TR"/>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Drag picture to placeholder or click icon to add</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tr-TR"/>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tr-TR"/>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tr-TR"/>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tr-TR"/>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9/28/2023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tr-TR"/>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Drag picture to placeholder or click icon to add</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Drag picture to placeholder or click icon to add</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Drag picture to placeholder or click icon to add</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9/28/2023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tr-TR"/>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tr-TR"/>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tr-TR"/>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tr-TR"/>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9/28/2023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tr-TR"/>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tr-TR"/>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9/28/2023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tr-TR"/>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9/28/2023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9/28/2023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tr-TR"/>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tr-TR"/>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Drag picture to placeholder or click icon to add</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tr-TR"/>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9/28/2023</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35.png"/></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xml"/><Relationship Id="rId5" Type="http://schemas.openxmlformats.org/officeDocument/2006/relationships/image" Target="../media/image48.png"/><Relationship Id="rId4" Type="http://schemas.openxmlformats.org/officeDocument/2006/relationships/image" Target="../media/image47.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1.png"/><Relationship Id="rId1" Type="http://schemas.openxmlformats.org/officeDocument/2006/relationships/slideLayout" Target="../slideLayouts/slideLayout1.xml"/><Relationship Id="rId4" Type="http://schemas.openxmlformats.org/officeDocument/2006/relationships/image" Target="../media/image54.png"/></Relationships>
</file>

<file path=ppt/slides/_rels/slide6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83435" y="2368446"/>
            <a:ext cx="7674964" cy="132343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4000" dirty="0"/>
              <a:t>Using Descriptive Statistics in Business and Economics </a:t>
            </a:r>
          </a:p>
        </p:txBody>
      </p:sp>
      <p:sp>
        <p:nvSpPr>
          <p:cNvPr id="4" name="Metin kutusu 3">
            <a:extLst>
              <a:ext uri="{FF2B5EF4-FFF2-40B4-BE49-F238E27FC236}">
                <a16:creationId xmlns:a16="http://schemas.microsoft.com/office/drawing/2014/main" id="{75D2B3EA-6C43-E21F-9B19-316AADABB1D5}"/>
              </a:ext>
            </a:extLst>
          </p:cNvPr>
          <p:cNvSpPr txBox="1"/>
          <p:nvPr/>
        </p:nvSpPr>
        <p:spPr>
          <a:xfrm>
            <a:off x="3048000" y="1491734"/>
            <a:ext cx="6096000" cy="707886"/>
          </a:xfrm>
          <a:prstGeom prst="rect">
            <a:avLst/>
          </a:prstGeom>
          <a:noFill/>
        </p:spPr>
        <p:txBody>
          <a:bodyPr wrap="square">
            <a:spAutoFit/>
          </a:bodyPr>
          <a:lstStyle/>
          <a:p>
            <a:pPr algn="ctr"/>
            <a:r>
              <a:rPr lang="tr-TR" sz="4000" b="1">
                <a:solidFill>
                  <a:srgbClr val="7030A0"/>
                </a:solidFill>
              </a:rPr>
              <a:t>CHAPTER 6</a:t>
            </a:r>
            <a:endParaRPr lang="en-US" sz="4000" b="1" dirty="0">
              <a:solidFill>
                <a:srgbClr val="7030A0"/>
              </a:solidFill>
            </a:endParaRPr>
          </a:p>
        </p:txBody>
      </p:sp>
    </p:spTree>
    <p:extLst>
      <p:ext uri="{BB962C8B-B14F-4D97-AF65-F5344CB8AC3E}">
        <p14:creationId xmlns:p14="http://schemas.microsoft.com/office/powerpoint/2010/main" val="1998116550"/>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273" y="581891"/>
            <a:ext cx="10751127" cy="5680364"/>
          </a:xfrm>
          <a:prstGeom prst="rect">
            <a:avLst/>
          </a:prstGeom>
        </p:spPr>
      </p:pic>
    </p:spTree>
    <p:extLst>
      <p:ext uri="{BB962C8B-B14F-4D97-AF65-F5344CB8AC3E}">
        <p14:creationId xmlns:p14="http://schemas.microsoft.com/office/powerpoint/2010/main" val="1103395188"/>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7700" y="330200"/>
            <a:ext cx="8356600" cy="6184900"/>
          </a:xfrm>
          <a:prstGeom prst="rect">
            <a:avLst/>
          </a:prstGeom>
        </p:spPr>
      </p:pic>
      <p:sp>
        <p:nvSpPr>
          <p:cNvPr id="3" name="TextBox 2"/>
          <p:cNvSpPr txBox="1"/>
          <p:nvPr/>
        </p:nvSpPr>
        <p:spPr>
          <a:xfrm>
            <a:off x="10274300" y="4017817"/>
            <a:ext cx="1662545" cy="646331"/>
          </a:xfrm>
          <a:prstGeom prst="rect">
            <a:avLst/>
          </a:prstGeom>
          <a:noFill/>
        </p:spPr>
        <p:txBody>
          <a:bodyPr wrap="square" rtlCol="0">
            <a:spAutoFit/>
          </a:bodyPr>
          <a:lstStyle/>
          <a:p>
            <a:r>
              <a:rPr lang="is-IS" sz="3600" dirty="0"/>
              <a:t>…....</a:t>
            </a:r>
            <a:endParaRPr lang="en-US" sz="3600" dirty="0"/>
          </a:p>
        </p:txBody>
      </p:sp>
    </p:spTree>
    <p:extLst>
      <p:ext uri="{BB962C8B-B14F-4D97-AF65-F5344CB8AC3E}">
        <p14:creationId xmlns:p14="http://schemas.microsoft.com/office/powerpoint/2010/main" val="1241632871"/>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799" y="554182"/>
            <a:ext cx="11360727" cy="5846618"/>
          </a:xfrm>
          <a:prstGeom prst="rect">
            <a:avLst/>
          </a:prstGeom>
        </p:spPr>
      </p:pic>
    </p:spTree>
    <p:extLst>
      <p:ext uri="{BB962C8B-B14F-4D97-AF65-F5344CB8AC3E}">
        <p14:creationId xmlns:p14="http://schemas.microsoft.com/office/powerpoint/2010/main" val="1025064998"/>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727" y="637309"/>
            <a:ext cx="10723418" cy="5597236"/>
          </a:xfrm>
          <a:prstGeom prst="rect">
            <a:avLst/>
          </a:prstGeom>
        </p:spPr>
      </p:pic>
    </p:spTree>
    <p:extLst>
      <p:ext uri="{BB962C8B-B14F-4D97-AF65-F5344CB8AC3E}">
        <p14:creationId xmlns:p14="http://schemas.microsoft.com/office/powerpoint/2010/main" val="1153605152"/>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309" y="720436"/>
            <a:ext cx="10945091" cy="5070764"/>
          </a:xfrm>
          <a:prstGeom prst="rect">
            <a:avLst/>
          </a:prstGeom>
        </p:spPr>
      </p:pic>
    </p:spTree>
    <p:extLst>
      <p:ext uri="{BB962C8B-B14F-4D97-AF65-F5344CB8AC3E}">
        <p14:creationId xmlns:p14="http://schemas.microsoft.com/office/powerpoint/2010/main" val="1159424548"/>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891" y="498765"/>
            <a:ext cx="11055927" cy="5735780"/>
          </a:xfrm>
          <a:prstGeom prst="rect">
            <a:avLst/>
          </a:prstGeom>
        </p:spPr>
      </p:pic>
    </p:spTree>
    <p:extLst>
      <p:ext uri="{BB962C8B-B14F-4D97-AF65-F5344CB8AC3E}">
        <p14:creationId xmlns:p14="http://schemas.microsoft.com/office/powerpoint/2010/main" val="181765358"/>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512618"/>
            <a:ext cx="12192000" cy="7370618"/>
          </a:xfrm>
          <a:prstGeom prst="rect">
            <a:avLst/>
          </a:prstGeom>
        </p:spPr>
      </p:pic>
      <p:sp>
        <p:nvSpPr>
          <p:cNvPr id="4" name="Metin kutusu 3">
            <a:extLst>
              <a:ext uri="{FF2B5EF4-FFF2-40B4-BE49-F238E27FC236}">
                <a16:creationId xmlns:a16="http://schemas.microsoft.com/office/drawing/2014/main" id="{19219253-31DD-EF22-2C10-77B0ECA467DE}"/>
              </a:ext>
            </a:extLst>
          </p:cNvPr>
          <p:cNvSpPr txBox="1"/>
          <p:nvPr/>
        </p:nvSpPr>
        <p:spPr>
          <a:xfrm>
            <a:off x="7024915" y="25177"/>
            <a:ext cx="4151086" cy="3985706"/>
          </a:xfrm>
          <a:prstGeom prst="rect">
            <a:avLst/>
          </a:prstGeom>
          <a:noFill/>
        </p:spPr>
        <p:txBody>
          <a:bodyPr wrap="square">
            <a:spAutoFit/>
          </a:bodyPr>
          <a:lstStyle/>
          <a:p>
            <a:pPr algn="just"/>
            <a:r>
              <a:rPr lang="en-US" sz="2300" b="0" i="0" dirty="0">
                <a:solidFill>
                  <a:srgbClr val="666666"/>
                </a:solidFill>
                <a:effectLst/>
                <a:latin typeface="Tahoma" panose="020B0604030504040204" pitchFamily="34" charset="0"/>
                <a:ea typeface="Tahoma" panose="020B0604030504040204" pitchFamily="34" charset="0"/>
                <a:cs typeface="Tahoma" panose="020B0604030504040204" pitchFamily="34" charset="0"/>
              </a:rPr>
              <a:t>Bell curves are visual representations of normal distribution, also called Gaussian distribution. </a:t>
            </a:r>
            <a:endParaRPr lang="tr-TR" sz="2300" b="0" i="0" dirty="0">
              <a:solidFill>
                <a:srgbClr val="666666"/>
              </a:solidFill>
              <a:effectLst/>
              <a:latin typeface="Tahoma" panose="020B0604030504040204" pitchFamily="34" charset="0"/>
              <a:ea typeface="Tahoma" panose="020B0604030504040204" pitchFamily="34" charset="0"/>
              <a:cs typeface="Tahoma" panose="020B0604030504040204" pitchFamily="34" charset="0"/>
            </a:endParaRPr>
          </a:p>
          <a:p>
            <a:pPr algn="just"/>
            <a:endParaRPr lang="tr-TR" sz="2300" dirty="0">
              <a:solidFill>
                <a:srgbClr val="666666"/>
              </a:solidFill>
              <a:latin typeface="Tahoma" panose="020B0604030504040204" pitchFamily="34" charset="0"/>
              <a:ea typeface="Tahoma" panose="020B0604030504040204" pitchFamily="34" charset="0"/>
              <a:cs typeface="Tahoma" panose="020B0604030504040204" pitchFamily="34" charset="0"/>
            </a:endParaRPr>
          </a:p>
          <a:p>
            <a:pPr algn="just"/>
            <a:r>
              <a:rPr lang="en-US" sz="2300" b="0" i="0" dirty="0">
                <a:solidFill>
                  <a:srgbClr val="666666"/>
                </a:solidFill>
                <a:effectLst/>
                <a:latin typeface="Tahoma" panose="020B0604030504040204" pitchFamily="34" charset="0"/>
                <a:ea typeface="Tahoma" panose="020B0604030504040204" pitchFamily="34" charset="0"/>
                <a:cs typeface="Tahoma" panose="020B0604030504040204" pitchFamily="34" charset="0"/>
              </a:rPr>
              <a:t>Bell curves are useful for quickly visualizing a data set's mean, mode and median because when the distribution is normal, the mean, median and mode are all the same.</a:t>
            </a:r>
            <a:endParaRPr lang="tr-TR" sz="23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46087194"/>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1" y="972419"/>
            <a:ext cx="11166763" cy="4524315"/>
          </a:xfrm>
          <a:prstGeom prst="rect">
            <a:avLst/>
          </a:prstGeom>
        </p:spPr>
        <p:txBody>
          <a:bodyPr wrap="square">
            <a:spAutoFit/>
          </a:bodyPr>
          <a:lstStyle/>
          <a:p>
            <a:pPr algn="just"/>
            <a:r>
              <a:rPr lang="en-US" sz="3600" dirty="0">
                <a:solidFill>
                  <a:srgbClr val="333333"/>
                </a:solidFill>
                <a:latin typeface="GentiumBookBasic" charset="0"/>
              </a:rPr>
              <a:t>The mean of two numbers is the number that is halfway between them. For example, the average of the numbers 5 and 17 is (5 + 17) </a:t>
            </a:r>
            <a:r>
              <a:rPr lang="en-US" sz="3600" dirty="0">
                <a:solidFill>
                  <a:srgbClr val="333333"/>
                </a:solidFill>
                <a:latin typeface="Georgia" charset="0"/>
              </a:rPr>
              <a:t>∕ </a:t>
            </a:r>
            <a:r>
              <a:rPr lang="en-US" sz="3600" dirty="0">
                <a:solidFill>
                  <a:srgbClr val="333333"/>
                </a:solidFill>
                <a:latin typeface="GentiumBookBasic" charset="0"/>
              </a:rPr>
              <a:t>2 = 11, which is 6 units above 5 and 6 units below 17. </a:t>
            </a:r>
          </a:p>
          <a:p>
            <a:pPr algn="just"/>
            <a:endParaRPr lang="en-US" sz="3600" dirty="0">
              <a:solidFill>
                <a:srgbClr val="333333"/>
              </a:solidFill>
              <a:latin typeface="GentiumBookBasic" charset="0"/>
            </a:endParaRPr>
          </a:p>
          <a:p>
            <a:pPr algn="just"/>
            <a:r>
              <a:rPr lang="en-US" sz="3600" dirty="0">
                <a:solidFill>
                  <a:srgbClr val="333333"/>
                </a:solidFill>
                <a:latin typeface="GentiumBookBasic" charset="0"/>
              </a:rPr>
              <a:t>In this sense the average 11 is the “center” of the data set {5,17}. For larger data sets the mean can similarly be regarded as the “center” of the data. </a:t>
            </a:r>
            <a:endParaRPr lang="en-US" sz="3600" dirty="0"/>
          </a:p>
        </p:txBody>
      </p:sp>
    </p:spTree>
    <p:extLst>
      <p:ext uri="{BB962C8B-B14F-4D97-AF65-F5344CB8AC3E}">
        <p14:creationId xmlns:p14="http://schemas.microsoft.com/office/powerpoint/2010/main" val="120862587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6240" y="1224825"/>
            <a:ext cx="11399520" cy="3970318"/>
          </a:xfrm>
          <a:prstGeom prst="rect">
            <a:avLst/>
          </a:prstGeom>
        </p:spPr>
        <p:txBody>
          <a:bodyPr wrap="square">
            <a:spAutoFit/>
          </a:bodyPr>
          <a:lstStyle/>
          <a:p>
            <a:r>
              <a:rPr lang="en-US" sz="2800" b="1" i="1" dirty="0">
                <a:solidFill>
                  <a:srgbClr val="3399FF"/>
                </a:solidFill>
                <a:latin typeface="SolexMediumItalic" charset="0"/>
              </a:rPr>
              <a:t>Finding a Weighted Mean </a:t>
            </a:r>
            <a:endParaRPr lang="en-US" sz="2800" b="1" i="1" dirty="0"/>
          </a:p>
          <a:p>
            <a:r>
              <a:rPr lang="en-US" sz="2800" dirty="0">
                <a:latin typeface="TimesTen" charset="0"/>
              </a:rPr>
              <a:t>You are taking a class in which your grade is determined from five sources: 50% from your test mean, 15% from your midterm, 20% from your final exam, 10% from your computer lab work, and 5% from your homework. </a:t>
            </a:r>
          </a:p>
          <a:p>
            <a:endParaRPr lang="en-US" sz="2800" dirty="0">
              <a:latin typeface="TimesTen" charset="0"/>
            </a:endParaRPr>
          </a:p>
          <a:p>
            <a:r>
              <a:rPr lang="en-US" sz="2800" dirty="0">
                <a:latin typeface="TimesTen" charset="0"/>
              </a:rPr>
              <a:t>Your scores are 86 (test mean), 96 (midterm), 82 (final exam), 98 (computer lab), and 100 (homework). What is the weighted mean of your scores? </a:t>
            </a:r>
            <a:endParaRPr lang="en-US" sz="2800" dirty="0"/>
          </a:p>
        </p:txBody>
      </p:sp>
    </p:spTree>
    <p:extLst>
      <p:ext uri="{BB962C8B-B14F-4D97-AF65-F5344CB8AC3E}">
        <p14:creationId xmlns:p14="http://schemas.microsoft.com/office/powerpoint/2010/main" val="11373552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6480" y="-274320"/>
            <a:ext cx="10153717" cy="6858000"/>
          </a:xfrm>
          <a:prstGeom prst="rect">
            <a:avLst/>
          </a:prstGeom>
        </p:spPr>
      </p:pic>
    </p:spTree>
    <p:extLst>
      <p:ext uri="{BB962C8B-B14F-4D97-AF65-F5344CB8AC3E}">
        <p14:creationId xmlns:p14="http://schemas.microsoft.com/office/powerpoint/2010/main" val="778131364"/>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4447" y="942994"/>
            <a:ext cx="11152094" cy="5386090"/>
          </a:xfrm>
          <a:prstGeom prst="rect">
            <a:avLst/>
          </a:prstGeom>
        </p:spPr>
        <p:txBody>
          <a:bodyPr wrap="square">
            <a:spAutoFit/>
          </a:bodyPr>
          <a:lstStyle/>
          <a:p>
            <a:pPr algn="just"/>
            <a:r>
              <a:rPr lang="en-US" sz="2800" dirty="0">
                <a:latin typeface="Source Sans Pro" charset="0"/>
              </a:rPr>
              <a:t>Descriptive statistics are brief descriptive coefficients that summarize a given data set, which can be either a representation of the entire population or a sample of it. </a:t>
            </a:r>
          </a:p>
          <a:p>
            <a:pPr algn="just"/>
            <a:endParaRPr lang="en-US" sz="2800" dirty="0">
              <a:latin typeface="Source Sans Pro" charset="0"/>
            </a:endParaRPr>
          </a:p>
          <a:p>
            <a:pPr algn="just"/>
            <a:r>
              <a:rPr lang="en-US" sz="2800" dirty="0">
                <a:latin typeface="Source Sans Pro" charset="0"/>
              </a:rPr>
              <a:t>Descriptive statistics are broken down into measures of central tendency and measures of variability or spread. Measures of central tendency </a:t>
            </a:r>
            <a:r>
              <a:rPr lang="en-US" sz="2800" b="1" dirty="0">
                <a:solidFill>
                  <a:srgbClr val="FF0000"/>
                </a:solidFill>
                <a:latin typeface="Source Sans Pro" charset="0"/>
              </a:rPr>
              <a:t>(</a:t>
            </a:r>
            <a:r>
              <a:rPr lang="en-US" sz="2800" b="1" dirty="0" err="1">
                <a:solidFill>
                  <a:srgbClr val="FF0000"/>
                </a:solidFill>
                <a:latin typeface="Source Sans Pro" charset="0"/>
              </a:rPr>
              <a:t>merkez</a:t>
            </a:r>
            <a:r>
              <a:rPr lang="tr-TR" sz="2800" b="1" dirty="0" err="1">
                <a:solidFill>
                  <a:srgbClr val="FF0000"/>
                </a:solidFill>
                <a:latin typeface="Source Sans Pro" charset="0"/>
              </a:rPr>
              <a:t>î</a:t>
            </a:r>
            <a:r>
              <a:rPr lang="tr-TR" sz="2800" b="1" dirty="0">
                <a:solidFill>
                  <a:srgbClr val="FF0000"/>
                </a:solidFill>
                <a:latin typeface="Source Sans Pro" charset="0"/>
              </a:rPr>
              <a:t> eğilim)</a:t>
            </a:r>
            <a:r>
              <a:rPr lang="en-US" sz="2800" b="1" dirty="0">
                <a:solidFill>
                  <a:srgbClr val="FF0000"/>
                </a:solidFill>
                <a:latin typeface="Source Sans Pro" charset="0"/>
              </a:rPr>
              <a:t> </a:t>
            </a:r>
            <a:r>
              <a:rPr lang="en-US" sz="2800" dirty="0">
                <a:latin typeface="Source Sans Pro" charset="0"/>
              </a:rPr>
              <a:t>include the mean, median and mode, while measures of variability include the standard deviation or variance, the minimum and maximum variables, and the kurtosis and skewness</a:t>
            </a:r>
            <a:r>
              <a:rPr lang="tr-TR" sz="2800" dirty="0">
                <a:latin typeface="Source Sans Pro" charset="0"/>
              </a:rPr>
              <a:t>.</a:t>
            </a:r>
          </a:p>
          <a:p>
            <a:pPr algn="just"/>
            <a:br>
              <a:rPr lang="en-US" sz="2800" dirty="0">
                <a:latin typeface="Source Sans Pro" charset="0"/>
              </a:rPr>
            </a:br>
            <a:br>
              <a:rPr lang="en-US" sz="3200" dirty="0">
                <a:latin typeface="Source Sans Pro" charset="0"/>
              </a:rPr>
            </a:br>
            <a:endParaRPr lang="en-US" sz="3200" dirty="0"/>
          </a:p>
        </p:txBody>
      </p:sp>
    </p:spTree>
    <p:extLst>
      <p:ext uri="{BB962C8B-B14F-4D97-AF65-F5344CB8AC3E}">
        <p14:creationId xmlns:p14="http://schemas.microsoft.com/office/powerpoint/2010/main" val="12797360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0089" y="445716"/>
            <a:ext cx="2977097" cy="707886"/>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r>
              <a:rPr lang="en-US" sz="4000" b="1" dirty="0">
                <a:solidFill>
                  <a:srgbClr val="333333"/>
                </a:solidFill>
                <a:latin typeface="GentiumBookBasic,Bold" charset="0"/>
              </a:rPr>
              <a:t>The Median </a:t>
            </a:r>
            <a:endParaRPr lang="en-US" sz="4000" b="1" dirty="0"/>
          </a:p>
        </p:txBody>
      </p:sp>
      <p:sp>
        <p:nvSpPr>
          <p:cNvPr id="3" name="Rectangle 2"/>
          <p:cNvSpPr/>
          <p:nvPr/>
        </p:nvSpPr>
        <p:spPr>
          <a:xfrm>
            <a:off x="304800" y="1720564"/>
            <a:ext cx="11305309" cy="3108543"/>
          </a:xfrm>
          <a:prstGeom prst="rect">
            <a:avLst/>
          </a:prstGeom>
        </p:spPr>
        <p:txBody>
          <a:bodyPr wrap="square">
            <a:spAutoFit/>
          </a:bodyPr>
          <a:lstStyle/>
          <a:p>
            <a:pPr algn="just"/>
            <a:r>
              <a:rPr lang="en-US" sz="2800" dirty="0">
                <a:solidFill>
                  <a:srgbClr val="333333"/>
                </a:solidFill>
                <a:latin typeface="GentiumBookBasic" charset="0"/>
              </a:rPr>
              <a:t>To see why another concept of average is needed, consider the following situation. Suppose we are interested in the average yearly income of employees at a large corporation. </a:t>
            </a:r>
          </a:p>
          <a:p>
            <a:pPr algn="just"/>
            <a:endParaRPr lang="en-US" sz="2800" dirty="0">
              <a:solidFill>
                <a:srgbClr val="333333"/>
              </a:solidFill>
              <a:latin typeface="GentiumBookBasic" charset="0"/>
            </a:endParaRPr>
          </a:p>
          <a:p>
            <a:pPr algn="just"/>
            <a:r>
              <a:rPr lang="en-US" sz="2800" dirty="0">
                <a:solidFill>
                  <a:srgbClr val="333333"/>
                </a:solidFill>
                <a:latin typeface="GentiumBookBasic" charset="0"/>
              </a:rPr>
              <a:t>We take a random sample of seven employees, obtaining the sample data (rounded to the nearest hundred dollars, and expressed in thousands of dollars). </a:t>
            </a:r>
            <a:endParaRPr lang="en-US" sz="2800" dirty="0"/>
          </a:p>
        </p:txBody>
      </p:sp>
    </p:spTree>
    <p:extLst>
      <p:ext uri="{BB962C8B-B14F-4D97-AF65-F5344CB8AC3E}">
        <p14:creationId xmlns:p14="http://schemas.microsoft.com/office/powerpoint/2010/main" val="32721373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92968" y="584262"/>
            <a:ext cx="9161482" cy="707886"/>
          </a:xfrm>
          <a:prstGeom prst="rect">
            <a:avLst/>
          </a:prstGeom>
        </p:spPr>
        <p:txBody>
          <a:bodyPr wrap="none">
            <a:spAutoFit/>
          </a:bodyPr>
          <a:lstStyle/>
          <a:p>
            <a:r>
              <a:rPr lang="hr-HR" sz="4000">
                <a:latin typeface="STIXMathJax_Main" charset="0"/>
              </a:rPr>
              <a:t>24.8   22.8   24.6   192.5   25.2   18.5   </a:t>
            </a:r>
            <a:r>
              <a:rPr lang="hr-HR" sz="4000" dirty="0">
                <a:latin typeface="STIXMathJax_Main" charset="0"/>
              </a:rPr>
              <a:t>23.7 </a:t>
            </a:r>
            <a:endParaRPr lang="hr-HR" sz="4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055" y="2355273"/>
            <a:ext cx="11720945" cy="2290618"/>
          </a:xfrm>
          <a:prstGeom prst="rect">
            <a:avLst/>
          </a:prstGeom>
        </p:spPr>
      </p:pic>
      <p:sp>
        <p:nvSpPr>
          <p:cNvPr id="5" name="Rectangle 4"/>
          <p:cNvSpPr/>
          <p:nvPr/>
        </p:nvSpPr>
        <p:spPr>
          <a:xfrm>
            <a:off x="10720705" y="4073236"/>
            <a:ext cx="1138786" cy="5449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304059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7927" y="363003"/>
            <a:ext cx="11499273" cy="5509200"/>
          </a:xfrm>
          <a:prstGeom prst="rect">
            <a:avLst/>
          </a:prstGeom>
        </p:spPr>
        <p:txBody>
          <a:bodyPr wrap="square">
            <a:spAutoFit/>
          </a:bodyPr>
          <a:lstStyle/>
          <a:p>
            <a:pPr algn="just"/>
            <a:r>
              <a:rPr lang="en-US" sz="3200" dirty="0">
                <a:solidFill>
                  <a:srgbClr val="333333"/>
                </a:solidFill>
                <a:latin typeface="GentiumBookBasic" charset="0"/>
              </a:rPr>
              <a:t>The presence of the one executive in the sample, whose salary is so large compared to everyone else’s, caused the numerator in the formula for the sample mean to be far too large, pulling the mean far to the right of where we think that the average “ought” to be, namely around $24,000 or $25,000. </a:t>
            </a:r>
          </a:p>
          <a:p>
            <a:pPr algn="just"/>
            <a:endParaRPr lang="en-US" sz="3200" dirty="0">
              <a:solidFill>
                <a:srgbClr val="333333"/>
              </a:solidFill>
              <a:latin typeface="GentiumBookBasic" charset="0"/>
            </a:endParaRPr>
          </a:p>
          <a:p>
            <a:pPr algn="just"/>
            <a:r>
              <a:rPr lang="en-US" sz="3200" dirty="0">
                <a:solidFill>
                  <a:srgbClr val="333333"/>
                </a:solidFill>
                <a:latin typeface="GentiumBookBasic" charset="0"/>
              </a:rPr>
              <a:t>The number 192.5 in our data set is called an </a:t>
            </a:r>
            <a:r>
              <a:rPr lang="en-US" sz="3200" dirty="0">
                <a:solidFill>
                  <a:srgbClr val="333333"/>
                </a:solidFill>
                <a:latin typeface="GentiumBookBasic,Bold" charset="0"/>
              </a:rPr>
              <a:t>outlier(</a:t>
            </a:r>
            <a:r>
              <a:rPr lang="en-US" sz="2400" b="1" dirty="0" err="1">
                <a:solidFill>
                  <a:srgbClr val="333333"/>
                </a:solidFill>
                <a:latin typeface="GentiumBookBasic,Bold" charset="0"/>
              </a:rPr>
              <a:t>aykırı</a:t>
            </a:r>
            <a:r>
              <a:rPr lang="en-US" sz="3200" dirty="0">
                <a:solidFill>
                  <a:srgbClr val="333333"/>
                </a:solidFill>
                <a:latin typeface="GentiumBookBasic,Bold" charset="0"/>
              </a:rPr>
              <a:t>)</a:t>
            </a:r>
            <a:r>
              <a:rPr lang="en-US" sz="3200" dirty="0">
                <a:solidFill>
                  <a:srgbClr val="333333"/>
                </a:solidFill>
                <a:latin typeface="GentiumBookBasic" charset="0"/>
              </a:rPr>
              <a:t>, a number that is far removed from most or all of the remaining measurements. Many times an outlier is the result of some sort of error, but not always, as is the case here. We would get a better measure of the “center” of the data if we were to arrange the data in numerical order, </a:t>
            </a:r>
            <a:endParaRPr lang="en-US" sz="3200" dirty="0"/>
          </a:p>
        </p:txBody>
      </p:sp>
    </p:spTree>
    <p:extLst>
      <p:ext uri="{BB962C8B-B14F-4D97-AF65-F5344CB8AC3E}">
        <p14:creationId xmlns:p14="http://schemas.microsoft.com/office/powerpoint/2010/main" val="91442642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08845" y="390299"/>
            <a:ext cx="9161482" cy="707886"/>
          </a:xfrm>
          <a:prstGeom prst="rect">
            <a:avLst/>
          </a:prstGeom>
        </p:spPr>
        <p:txBody>
          <a:bodyPr wrap="none">
            <a:spAutoFit/>
          </a:bodyPr>
          <a:lstStyle/>
          <a:p>
            <a:r>
              <a:rPr lang="hr-HR" sz="4000" dirty="0">
                <a:latin typeface="STIXMathJax_Main" charset="0"/>
              </a:rPr>
              <a:t>24.8   22.8   24.6   192.5   25.2   18.5   23.7 </a:t>
            </a:r>
            <a:endParaRPr lang="hr-HR" sz="4000" dirty="0"/>
          </a:p>
        </p:txBody>
      </p:sp>
      <p:sp>
        <p:nvSpPr>
          <p:cNvPr id="4" name="Rectangle 3"/>
          <p:cNvSpPr/>
          <p:nvPr/>
        </p:nvSpPr>
        <p:spPr>
          <a:xfrm>
            <a:off x="1508845" y="1554081"/>
            <a:ext cx="9161482" cy="707886"/>
          </a:xfrm>
          <a:prstGeom prst="rect">
            <a:avLst/>
          </a:prstGeom>
        </p:spPr>
        <p:txBody>
          <a:bodyPr wrap="none">
            <a:spAutoFit/>
          </a:bodyPr>
          <a:lstStyle/>
          <a:p>
            <a:r>
              <a:rPr lang="hr-HR" sz="4000" dirty="0">
                <a:latin typeface="STIXMathJax_Main" charset="0"/>
              </a:rPr>
              <a:t>18.5   22.8   23.7   24.6   24.8   25.2   192.5 </a:t>
            </a:r>
            <a:endParaRPr lang="hr-HR" sz="4000" dirty="0"/>
          </a:p>
        </p:txBody>
      </p:sp>
      <p:sp>
        <p:nvSpPr>
          <p:cNvPr id="5" name="Rectangle 4"/>
          <p:cNvSpPr/>
          <p:nvPr/>
        </p:nvSpPr>
        <p:spPr>
          <a:xfrm>
            <a:off x="339949" y="2496191"/>
            <a:ext cx="11499273" cy="3970318"/>
          </a:xfrm>
          <a:prstGeom prst="rect">
            <a:avLst/>
          </a:prstGeom>
        </p:spPr>
        <p:txBody>
          <a:bodyPr wrap="square">
            <a:spAutoFit/>
          </a:bodyPr>
          <a:lstStyle/>
          <a:p>
            <a:pPr algn="just"/>
            <a:r>
              <a:rPr lang="en-US" sz="2800" dirty="0">
                <a:solidFill>
                  <a:srgbClr val="333333"/>
                </a:solidFill>
                <a:latin typeface="GentiumBookBasic" charset="0"/>
              </a:rPr>
              <a:t>Let’s select the middle number in the list, in this case 24.6. The result is called the </a:t>
            </a:r>
            <a:r>
              <a:rPr lang="en-US" sz="2800" dirty="0">
                <a:solidFill>
                  <a:srgbClr val="333333"/>
                </a:solidFill>
                <a:latin typeface="GentiumBookBasic,Italic" charset="0"/>
              </a:rPr>
              <a:t>median </a:t>
            </a:r>
            <a:r>
              <a:rPr lang="en-US" sz="2800" dirty="0">
                <a:solidFill>
                  <a:srgbClr val="333333"/>
                </a:solidFill>
                <a:latin typeface="GentiumBookBasic" charset="0"/>
              </a:rPr>
              <a:t>of the data set, and has the property that roughly half of the measurements are larger than it is, and roughly half are smaller. In this sense it locates the center of the data. </a:t>
            </a:r>
          </a:p>
          <a:p>
            <a:pPr algn="just"/>
            <a:endParaRPr lang="en-US" sz="2800" dirty="0">
              <a:solidFill>
                <a:srgbClr val="333333"/>
              </a:solidFill>
              <a:latin typeface="GentiumBookBasic" charset="0"/>
            </a:endParaRPr>
          </a:p>
          <a:p>
            <a:pPr algn="just"/>
            <a:r>
              <a:rPr lang="en-US" sz="2800" dirty="0">
                <a:solidFill>
                  <a:srgbClr val="333333"/>
                </a:solidFill>
                <a:latin typeface="GentiumBookBasic" charset="0"/>
              </a:rPr>
              <a:t>If there are an even number of measurements in the data set, then there will be two middle elements when all are lined up in order, so we take the mean of the middle two as the median. Thus we have the following definition. </a:t>
            </a:r>
            <a:endParaRPr lang="en-US" sz="2800" dirty="0"/>
          </a:p>
        </p:txBody>
      </p:sp>
    </p:spTree>
    <p:extLst>
      <p:ext uri="{BB962C8B-B14F-4D97-AF65-F5344CB8AC3E}">
        <p14:creationId xmlns:p14="http://schemas.microsoft.com/office/powerpoint/2010/main" val="13720142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 calcmode="lin" valueType="num">
                                      <p:cBhvr additive="base">
                                        <p:cTn id="16"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 calcmode="lin" valueType="num">
                                      <p:cBhvr additive="base">
                                        <p:cTn id="2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7700" y="203200"/>
            <a:ext cx="8356600" cy="6451600"/>
          </a:xfrm>
          <a:prstGeom prst="rect">
            <a:avLst/>
          </a:prstGeom>
        </p:spPr>
      </p:pic>
    </p:spTree>
    <p:extLst>
      <p:ext uri="{BB962C8B-B14F-4D97-AF65-F5344CB8AC3E}">
        <p14:creationId xmlns:p14="http://schemas.microsoft.com/office/powerpoint/2010/main" val="1091348345"/>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436" y="443345"/>
            <a:ext cx="10861964" cy="6012873"/>
          </a:xfrm>
          <a:prstGeom prst="rect">
            <a:avLst/>
          </a:prstGeom>
        </p:spPr>
      </p:pic>
    </p:spTree>
    <p:extLst>
      <p:ext uri="{BB962C8B-B14F-4D97-AF65-F5344CB8AC3E}">
        <p14:creationId xmlns:p14="http://schemas.microsoft.com/office/powerpoint/2010/main" val="633805388"/>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38207"/>
          <a:stretch/>
        </p:blipFill>
        <p:spPr>
          <a:xfrm>
            <a:off x="769772" y="1037993"/>
            <a:ext cx="10418618" cy="4002359"/>
          </a:xfrm>
          <a:prstGeom prst="rect">
            <a:avLst/>
          </a:prstGeom>
        </p:spPr>
      </p:pic>
    </p:spTree>
    <p:extLst>
      <p:ext uri="{BB962C8B-B14F-4D97-AF65-F5344CB8AC3E}">
        <p14:creationId xmlns:p14="http://schemas.microsoft.com/office/powerpoint/2010/main" val="848266996"/>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5018" y="658614"/>
            <a:ext cx="11083637" cy="1384995"/>
          </a:xfrm>
          <a:prstGeom prst="rect">
            <a:avLst/>
          </a:prstGeom>
        </p:spPr>
        <p:txBody>
          <a:bodyPr wrap="square">
            <a:spAutoFit/>
          </a:bodyPr>
          <a:lstStyle/>
          <a:p>
            <a:pPr algn="just">
              <a:buFont typeface="+mj-lt"/>
              <a:buAutoNum type="arabicPeriod"/>
            </a:pPr>
            <a:r>
              <a:rPr lang="en-US" sz="2800" dirty="0">
                <a:solidFill>
                  <a:srgbClr val="333333"/>
                </a:solidFill>
                <a:latin typeface="GentiumBookBasic" charset="0"/>
              </a:rPr>
              <a:t>When the distribution is symmetric, as in panels (a) and (b) of Figure 2.8 "</a:t>
            </a:r>
            <a:r>
              <a:rPr lang="en-US" sz="2800" dirty="0" err="1">
                <a:solidFill>
                  <a:srgbClr val="333333"/>
                </a:solidFill>
                <a:latin typeface="GentiumBookBasic" charset="0"/>
              </a:rPr>
              <a:t>Skewness</a:t>
            </a:r>
            <a:r>
              <a:rPr lang="en-US" sz="2800" dirty="0">
                <a:solidFill>
                  <a:srgbClr val="333333"/>
                </a:solidFill>
                <a:latin typeface="GentiumBookBasic" charset="0"/>
              </a:rPr>
              <a:t> of Relative Frequency Histograms", the mean and the median are equal. </a:t>
            </a:r>
            <a:endParaRPr lang="en-US" sz="2800" dirty="0">
              <a:solidFill>
                <a:srgbClr val="333333"/>
              </a:solidFill>
              <a:effectLst/>
              <a:latin typeface="GentiumBookBasic"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0181" y="2033879"/>
            <a:ext cx="6733310" cy="465628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2101" y="5859318"/>
            <a:ext cx="544735" cy="998682"/>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93644" y="6006673"/>
            <a:ext cx="713205" cy="683488"/>
          </a:xfrm>
          <a:prstGeom prst="rect">
            <a:avLst/>
          </a:prstGeom>
        </p:spPr>
      </p:pic>
    </p:spTree>
    <p:extLst>
      <p:ext uri="{BB962C8B-B14F-4D97-AF65-F5344CB8AC3E}">
        <p14:creationId xmlns:p14="http://schemas.microsoft.com/office/powerpoint/2010/main" val="18269529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2617" y="344774"/>
            <a:ext cx="11166763" cy="2246769"/>
          </a:xfrm>
          <a:prstGeom prst="rect">
            <a:avLst/>
          </a:prstGeom>
        </p:spPr>
        <p:txBody>
          <a:bodyPr wrap="square">
            <a:spAutoFit/>
          </a:bodyPr>
          <a:lstStyle/>
          <a:p>
            <a:pPr algn="just"/>
            <a:r>
              <a:rPr lang="en-US" sz="2800" dirty="0">
                <a:solidFill>
                  <a:srgbClr val="333333"/>
                </a:solidFill>
                <a:latin typeface="GentiumBookBasic" charset="0"/>
              </a:rPr>
              <a:t>2. When the distribution is as shown in panel (c) of Figure 2.8 "</a:t>
            </a:r>
            <a:r>
              <a:rPr lang="en-US" sz="2800" dirty="0" err="1">
                <a:solidFill>
                  <a:srgbClr val="333333"/>
                </a:solidFill>
                <a:latin typeface="GentiumBookBasic" charset="0"/>
              </a:rPr>
              <a:t>Skewness</a:t>
            </a:r>
            <a:r>
              <a:rPr lang="en-US" sz="2800" dirty="0">
                <a:solidFill>
                  <a:srgbClr val="333333"/>
                </a:solidFill>
                <a:latin typeface="GentiumBookBasic" charset="0"/>
              </a:rPr>
              <a:t> of Relative Frequency Histograms", it is said to be </a:t>
            </a:r>
            <a:r>
              <a:rPr lang="en-US" sz="2800" dirty="0">
                <a:solidFill>
                  <a:srgbClr val="333333"/>
                </a:solidFill>
                <a:latin typeface="GentiumBookBasic,Italic" charset="0"/>
              </a:rPr>
              <a:t>skewed right</a:t>
            </a:r>
            <a:r>
              <a:rPr lang="en-US" sz="2800" dirty="0">
                <a:solidFill>
                  <a:srgbClr val="333333"/>
                </a:solidFill>
                <a:latin typeface="GentiumBookBasic" charset="0"/>
              </a:rPr>
              <a:t>. The mean has been pulled to the right of the median by the long “right tail” of the distribution, the few relatively large data values. This is positive distribution</a:t>
            </a:r>
            <a:endParaRPr lang="en-US" sz="2800" dirty="0">
              <a:solidFill>
                <a:srgbClr val="333333"/>
              </a:solidFill>
              <a:effectLst/>
              <a:latin typeface="GentiumBookBasic"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6150" t="9512" r="67022" b="-9512"/>
          <a:stretch/>
        </p:blipFill>
        <p:spPr>
          <a:xfrm>
            <a:off x="2031361" y="2833736"/>
            <a:ext cx="5553662" cy="4024264"/>
          </a:xfrm>
          <a:prstGeom prst="rect">
            <a:avLst/>
          </a:prstGeom>
        </p:spPr>
      </p:pic>
    </p:spTree>
    <p:extLst>
      <p:ext uri="{BB962C8B-B14F-4D97-AF65-F5344CB8AC3E}">
        <p14:creationId xmlns:p14="http://schemas.microsoft.com/office/powerpoint/2010/main" val="87765089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7926" y="251936"/>
            <a:ext cx="11388437" cy="2246769"/>
          </a:xfrm>
          <a:prstGeom prst="rect">
            <a:avLst/>
          </a:prstGeom>
        </p:spPr>
        <p:txBody>
          <a:bodyPr wrap="square">
            <a:spAutoFit/>
          </a:bodyPr>
          <a:lstStyle/>
          <a:p>
            <a:pPr algn="just"/>
            <a:r>
              <a:rPr lang="en-US" sz="2800" dirty="0">
                <a:solidFill>
                  <a:srgbClr val="333333"/>
                </a:solidFill>
                <a:latin typeface="GentiumBookBasic" charset="0"/>
              </a:rPr>
              <a:t>3. When the distribution is as shown in panel (d) of Figure 2.8 "</a:t>
            </a:r>
            <a:r>
              <a:rPr lang="en-US" sz="2800" dirty="0" err="1">
                <a:solidFill>
                  <a:srgbClr val="333333"/>
                </a:solidFill>
                <a:latin typeface="GentiumBookBasic" charset="0"/>
              </a:rPr>
              <a:t>Skewness</a:t>
            </a:r>
            <a:r>
              <a:rPr lang="en-US" sz="2800" dirty="0">
                <a:solidFill>
                  <a:srgbClr val="333333"/>
                </a:solidFill>
                <a:latin typeface="GentiumBookBasic" charset="0"/>
              </a:rPr>
              <a:t> of Relative Frequency Histograms", it is said to be </a:t>
            </a:r>
            <a:r>
              <a:rPr lang="en-US" sz="2800" dirty="0">
                <a:solidFill>
                  <a:srgbClr val="333333"/>
                </a:solidFill>
                <a:latin typeface="GentiumBookBasic,Italic" charset="0"/>
              </a:rPr>
              <a:t>skewed left</a:t>
            </a:r>
            <a:r>
              <a:rPr lang="en-US" sz="2800" dirty="0">
                <a:solidFill>
                  <a:srgbClr val="333333"/>
                </a:solidFill>
                <a:latin typeface="GentiumBookBasic" charset="0"/>
              </a:rPr>
              <a:t>. The mean has been pulled to the left of the median by the long “left tail” of the distribution, the few relatively small data values. Negative distribution</a:t>
            </a:r>
            <a:endParaRPr lang="en-US" sz="2800" dirty="0">
              <a:solidFill>
                <a:srgbClr val="333333"/>
              </a:solidFill>
              <a:effectLst/>
              <a:latin typeface="GentiumBookBasic"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48086"/>
          <a:stretch/>
        </p:blipFill>
        <p:spPr>
          <a:xfrm>
            <a:off x="3282847" y="2817402"/>
            <a:ext cx="5021768" cy="3443542"/>
          </a:xfrm>
          <a:prstGeom prst="rect">
            <a:avLst/>
          </a:prstGeom>
        </p:spPr>
      </p:pic>
    </p:spTree>
    <p:extLst>
      <p:ext uri="{BB962C8B-B14F-4D97-AF65-F5344CB8AC3E}">
        <p14:creationId xmlns:p14="http://schemas.microsoft.com/office/powerpoint/2010/main" val="176092147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4446" y="824369"/>
            <a:ext cx="11223812" cy="5078313"/>
          </a:xfrm>
          <a:prstGeom prst="rect">
            <a:avLst/>
          </a:prstGeom>
        </p:spPr>
        <p:txBody>
          <a:bodyPr wrap="square">
            <a:spAutoFit/>
          </a:bodyPr>
          <a:lstStyle/>
          <a:p>
            <a:pPr algn="just"/>
            <a:r>
              <a:rPr lang="en-US" sz="3200" dirty="0">
                <a:solidFill>
                  <a:srgbClr val="000000"/>
                </a:solidFill>
                <a:latin typeface="Source Sans Pro" charset="0"/>
              </a:rPr>
              <a:t>Descriptive statistics, in short, help describe and understand the features of a specific data set, by giving short summaries about the sample and measures of the data. </a:t>
            </a:r>
          </a:p>
          <a:p>
            <a:pPr algn="just"/>
            <a:endParaRPr lang="en-US" sz="3200" dirty="0">
              <a:solidFill>
                <a:srgbClr val="000000"/>
              </a:solidFill>
              <a:latin typeface="Source Sans Pro" charset="0"/>
            </a:endParaRPr>
          </a:p>
          <a:p>
            <a:pPr algn="just"/>
            <a:r>
              <a:rPr lang="en-US" sz="3200" dirty="0">
                <a:solidFill>
                  <a:srgbClr val="000000"/>
                </a:solidFill>
                <a:latin typeface="Source Sans Pro" charset="0"/>
              </a:rPr>
              <a:t>The most recognized types of descriptive statistics are the mean, median and mode, which are used at almost all levels of math and statistics. </a:t>
            </a:r>
          </a:p>
          <a:p>
            <a:pPr algn="just"/>
            <a:endParaRPr lang="en-US" sz="3200" dirty="0">
              <a:solidFill>
                <a:srgbClr val="000000"/>
              </a:solidFill>
              <a:latin typeface="Source Sans Pro" charset="0"/>
            </a:endParaRPr>
          </a:p>
          <a:p>
            <a:pPr algn="just"/>
            <a:r>
              <a:rPr lang="en-US" sz="3200" dirty="0">
                <a:solidFill>
                  <a:srgbClr val="000000"/>
                </a:solidFill>
                <a:latin typeface="Source Sans Pro" charset="0"/>
              </a:rPr>
              <a:t>However, there are less-common types of descriptive statistics that are still very important</a:t>
            </a:r>
            <a:r>
              <a:rPr lang="en-US" sz="3600" dirty="0">
                <a:solidFill>
                  <a:srgbClr val="000000"/>
                </a:solidFill>
                <a:latin typeface="Source Sans Pro" charset="0"/>
              </a:rPr>
              <a:t>.</a:t>
            </a:r>
            <a:endParaRPr lang="en-US" sz="3600" dirty="0"/>
          </a:p>
        </p:txBody>
      </p:sp>
    </p:spTree>
    <p:extLst>
      <p:ext uri="{BB962C8B-B14F-4D97-AF65-F5344CB8AC3E}">
        <p14:creationId xmlns:p14="http://schemas.microsoft.com/office/powerpoint/2010/main" val="17353018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 calcmode="lin" valueType="num">
                                      <p:cBhvr additive="base">
                                        <p:cTn id="1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8764" y="399780"/>
            <a:ext cx="11028218" cy="2492990"/>
          </a:xfrm>
          <a:prstGeom prst="rect">
            <a:avLst/>
          </a:prstGeom>
        </p:spPr>
        <p:txBody>
          <a:bodyPr wrap="square">
            <a:spAutoFit/>
          </a:bodyPr>
          <a:lstStyle/>
          <a:p>
            <a:pPr algn="just"/>
            <a:r>
              <a:rPr lang="en-US" sz="4400" b="1" dirty="0">
                <a:solidFill>
                  <a:srgbClr val="333333"/>
                </a:solidFill>
                <a:latin typeface="GentiumBookBasic,Bold" charset="0"/>
              </a:rPr>
              <a:t>The Mode </a:t>
            </a:r>
            <a:endParaRPr lang="en-US" sz="4400" b="1" dirty="0"/>
          </a:p>
          <a:p>
            <a:pPr algn="just"/>
            <a:r>
              <a:rPr lang="en-US" sz="2800" dirty="0">
                <a:solidFill>
                  <a:srgbClr val="333333"/>
                </a:solidFill>
                <a:latin typeface="GentiumBookBasic" charset="0"/>
              </a:rPr>
              <a:t>Perhaps you have heard a statement like “The average number of automobiles owned by households in the United States is 1.37,”. In such a context the following measure for central location might make more sense. </a:t>
            </a:r>
            <a:endParaRPr lang="en-US" sz="2800" dirty="0"/>
          </a:p>
        </p:txBody>
      </p:sp>
      <p:sp>
        <p:nvSpPr>
          <p:cNvPr id="3" name="Rectangle 2"/>
          <p:cNvSpPr/>
          <p:nvPr/>
        </p:nvSpPr>
        <p:spPr>
          <a:xfrm>
            <a:off x="333872" y="3928270"/>
            <a:ext cx="11028218" cy="1200329"/>
          </a:xfrm>
          <a:prstGeom prst="rect">
            <a:avLst/>
          </a:prstGeom>
        </p:spPr>
        <p:txBody>
          <a:bodyPr wrap="square">
            <a:spAutoFit/>
          </a:bodyPr>
          <a:lstStyle/>
          <a:p>
            <a:pPr algn="ctr"/>
            <a:r>
              <a:rPr lang="en-US" sz="3600" b="1" dirty="0">
                <a:solidFill>
                  <a:srgbClr val="333333"/>
                </a:solidFill>
                <a:latin typeface="GentiumBookBasic,Italic" charset="0"/>
              </a:rPr>
              <a:t>The </a:t>
            </a:r>
            <a:r>
              <a:rPr lang="en-US" sz="3600" b="1" dirty="0">
                <a:solidFill>
                  <a:srgbClr val="0F0F0F"/>
                </a:solidFill>
                <a:latin typeface="GentiumBookBasic,Bold" charset="0"/>
              </a:rPr>
              <a:t>sample mode</a:t>
            </a:r>
            <a:r>
              <a:rPr lang="en-US" sz="3600" b="1" dirty="0">
                <a:solidFill>
                  <a:srgbClr val="333333"/>
                </a:solidFill>
                <a:latin typeface="GentiumBookBasic" charset="0"/>
              </a:rPr>
              <a:t> </a:t>
            </a:r>
            <a:r>
              <a:rPr lang="en-US" sz="3600" b="1" dirty="0">
                <a:solidFill>
                  <a:srgbClr val="333333"/>
                </a:solidFill>
                <a:latin typeface="GentiumBookBasic,Italic" charset="0"/>
              </a:rPr>
              <a:t>of a set of sample data is the most frequently occurring value. </a:t>
            </a:r>
            <a:endParaRPr lang="en-US" sz="3600" b="1" dirty="0"/>
          </a:p>
        </p:txBody>
      </p:sp>
    </p:spTree>
    <p:extLst>
      <p:ext uri="{BB962C8B-B14F-4D97-AF65-F5344CB8AC3E}">
        <p14:creationId xmlns:p14="http://schemas.microsoft.com/office/powerpoint/2010/main" val="133510782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711200"/>
            <a:ext cx="6997700" cy="5435600"/>
          </a:xfrm>
          <a:prstGeom prst="rect">
            <a:avLst/>
          </a:prstGeom>
        </p:spPr>
      </p:pic>
    </p:spTree>
    <p:extLst>
      <p:ext uri="{BB962C8B-B14F-4D97-AF65-F5344CB8AC3E}">
        <p14:creationId xmlns:p14="http://schemas.microsoft.com/office/powerpoint/2010/main" val="100587272"/>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5854" y="1341842"/>
            <a:ext cx="10778837" cy="3785652"/>
          </a:xfrm>
          <a:prstGeom prst="rect">
            <a:avLst/>
          </a:prstGeom>
        </p:spPr>
        <p:txBody>
          <a:bodyPr wrap="square">
            <a:spAutoFit/>
          </a:bodyPr>
          <a:lstStyle/>
          <a:p>
            <a:r>
              <a:rPr lang="en-US" sz="4000" dirty="0">
                <a:solidFill>
                  <a:srgbClr val="333333"/>
                </a:solidFill>
                <a:latin typeface="GentiumBookBasic" charset="0"/>
              </a:rPr>
              <a:t>Find the mode of the following data set. </a:t>
            </a:r>
          </a:p>
          <a:p>
            <a:endParaRPr lang="en-US" sz="4000" dirty="0"/>
          </a:p>
          <a:p>
            <a:pPr algn="ctr"/>
            <a:r>
              <a:rPr lang="en-US" sz="4000" dirty="0">
                <a:latin typeface="STIXMathJax_Main" charset="0"/>
              </a:rPr>
              <a:t>−1 0 2 0 </a:t>
            </a:r>
            <a:endParaRPr lang="en-US" sz="4000" dirty="0"/>
          </a:p>
          <a:p>
            <a:r>
              <a:rPr lang="en-US" sz="4000" dirty="0">
                <a:solidFill>
                  <a:srgbClr val="333333"/>
                </a:solidFill>
                <a:latin typeface="GentiumBookBasic" charset="0"/>
              </a:rPr>
              <a:t>Solution:</a:t>
            </a:r>
            <a:br>
              <a:rPr lang="en-US" sz="4000" dirty="0">
                <a:solidFill>
                  <a:srgbClr val="333333"/>
                </a:solidFill>
                <a:latin typeface="GentiumBookBasic" charset="0"/>
              </a:rPr>
            </a:br>
            <a:r>
              <a:rPr lang="en-US" sz="4000" dirty="0">
                <a:solidFill>
                  <a:srgbClr val="333333"/>
                </a:solidFill>
                <a:latin typeface="GentiumBookBasic" charset="0"/>
              </a:rPr>
              <a:t>The value 0 is most frequently observed and therefore the mode is 0</a:t>
            </a:r>
            <a:r>
              <a:rPr lang="en-US" dirty="0">
                <a:solidFill>
                  <a:srgbClr val="333333"/>
                </a:solidFill>
                <a:latin typeface="GentiumBookBasic" charset="0"/>
              </a:rPr>
              <a:t>. </a:t>
            </a:r>
            <a:endParaRPr lang="en-US" dirty="0">
              <a:effectLst/>
            </a:endParaRPr>
          </a:p>
        </p:txBody>
      </p:sp>
    </p:spTree>
    <p:extLst>
      <p:ext uri="{BB962C8B-B14F-4D97-AF65-F5344CB8AC3E}">
        <p14:creationId xmlns:p14="http://schemas.microsoft.com/office/powerpoint/2010/main" val="50065031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58951" y="473425"/>
            <a:ext cx="9828332" cy="1815882"/>
          </a:xfrm>
          <a:prstGeom prst="rect">
            <a:avLst/>
          </a:prstGeom>
        </p:spPr>
        <p:txBody>
          <a:bodyPr wrap="none">
            <a:spAutoFit/>
          </a:bodyPr>
          <a:lstStyle/>
          <a:p>
            <a:r>
              <a:rPr lang="cs-CZ" sz="4000" dirty="0" err="1">
                <a:latin typeface="STIXMathJax_Main" charset="0"/>
              </a:rPr>
              <a:t>Compute</a:t>
            </a:r>
            <a:r>
              <a:rPr lang="cs-CZ" sz="4000" dirty="0">
                <a:latin typeface="STIXMathJax_Main" charset="0"/>
              </a:rPr>
              <a:t> </a:t>
            </a:r>
            <a:r>
              <a:rPr lang="cs-CZ" sz="4000" dirty="0" err="1">
                <a:latin typeface="STIXMathJax_Main" charset="0"/>
              </a:rPr>
              <a:t>the</a:t>
            </a:r>
            <a:r>
              <a:rPr lang="cs-CZ" sz="4000" dirty="0">
                <a:latin typeface="STIXMathJax_Main" charset="0"/>
              </a:rPr>
              <a:t> </a:t>
            </a:r>
            <a:r>
              <a:rPr lang="cs-CZ" sz="4000" dirty="0" err="1">
                <a:latin typeface="STIXMathJax_Main" charset="0"/>
              </a:rPr>
              <a:t>mod</a:t>
            </a:r>
            <a:r>
              <a:rPr lang="cs-CZ" sz="4000" dirty="0">
                <a:latin typeface="STIXMathJax_Main" charset="0"/>
              </a:rPr>
              <a:t> </a:t>
            </a:r>
            <a:r>
              <a:rPr lang="cs-CZ" sz="4000" dirty="0" err="1">
                <a:latin typeface="STIXMathJax_Main" charset="0"/>
              </a:rPr>
              <a:t>of</a:t>
            </a:r>
            <a:r>
              <a:rPr lang="cs-CZ" sz="4000" dirty="0">
                <a:latin typeface="STIXMathJax_Main" charset="0"/>
              </a:rPr>
              <a:t> </a:t>
            </a:r>
            <a:r>
              <a:rPr lang="cs-CZ" sz="4000" dirty="0" err="1">
                <a:latin typeface="STIXMathJax_Main" charset="0"/>
              </a:rPr>
              <a:t>this</a:t>
            </a:r>
            <a:r>
              <a:rPr lang="cs-CZ" sz="4000" dirty="0">
                <a:latin typeface="STIXMathJax_Main" charset="0"/>
              </a:rPr>
              <a:t> </a:t>
            </a:r>
            <a:r>
              <a:rPr lang="cs-CZ" sz="4000" dirty="0" err="1">
                <a:latin typeface="STIXMathJax_Main" charset="0"/>
              </a:rPr>
              <a:t>distribution</a:t>
            </a:r>
            <a:endParaRPr lang="cs-CZ" sz="4000" dirty="0">
              <a:latin typeface="STIXMathJax_Main" charset="0"/>
            </a:endParaRPr>
          </a:p>
          <a:p>
            <a:endParaRPr lang="cs-CZ" sz="4000" dirty="0">
              <a:latin typeface="STIXMathJax_Main" charset="0"/>
            </a:endParaRPr>
          </a:p>
          <a:p>
            <a:r>
              <a:rPr lang="cs-CZ" sz="3200" dirty="0">
                <a:latin typeface="STIXMathJax_Main" charset="0"/>
              </a:rPr>
              <a:t>0   0   0   1   1   1   1   1   1   2   2   2   2   2   2   3    3   3   4 </a:t>
            </a:r>
            <a:endParaRPr lang="cs-CZ" sz="3200" dirty="0"/>
          </a:p>
        </p:txBody>
      </p:sp>
      <p:sp>
        <p:nvSpPr>
          <p:cNvPr id="3" name="Rectangle 2"/>
          <p:cNvSpPr/>
          <p:nvPr/>
        </p:nvSpPr>
        <p:spPr>
          <a:xfrm>
            <a:off x="545153" y="2939580"/>
            <a:ext cx="11055927" cy="1938992"/>
          </a:xfrm>
          <a:prstGeom prst="rect">
            <a:avLst/>
          </a:prstGeom>
        </p:spPr>
        <p:txBody>
          <a:bodyPr wrap="square">
            <a:spAutoFit/>
          </a:bodyPr>
          <a:lstStyle/>
          <a:p>
            <a:pPr algn="just"/>
            <a:r>
              <a:rPr lang="en-US" sz="4000" dirty="0">
                <a:solidFill>
                  <a:srgbClr val="333333"/>
                </a:solidFill>
                <a:latin typeface="GentiumBookBasic" charset="0"/>
              </a:rPr>
              <a:t>The two most frequently observed values in the data set are 1 and 2. Therefore mode is a set of two values: {1,2}. </a:t>
            </a:r>
            <a:endParaRPr lang="en-US" sz="4000" dirty="0">
              <a:effectLst/>
            </a:endParaRPr>
          </a:p>
        </p:txBody>
      </p:sp>
    </p:spTree>
    <p:extLst>
      <p:ext uri="{BB962C8B-B14F-4D97-AF65-F5344CB8AC3E}">
        <p14:creationId xmlns:p14="http://schemas.microsoft.com/office/powerpoint/2010/main" val="58891525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p:cTn id="7" dur="500" fill="hold"/>
                                        <p:tgtEl>
                                          <p:spTgt spid="2">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2" end="2"/>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additive="base">
                                        <p:cTn id="16"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2178" y="775454"/>
            <a:ext cx="5957593" cy="769441"/>
          </a:xfrm>
          <a:prstGeom prst="rect">
            <a:avLst/>
          </a:prstGeom>
        </p:spPr>
        <p:txBody>
          <a:bodyPr wrap="none">
            <a:spAutoFit/>
          </a:bodyPr>
          <a:lstStyle/>
          <a:p>
            <a:r>
              <a:rPr lang="en-US" sz="4400" b="1" dirty="0">
                <a:solidFill>
                  <a:srgbClr val="333333"/>
                </a:solidFill>
                <a:latin typeface="GentiumBookBasic,Bold" charset="0"/>
              </a:rPr>
              <a:t>Measures of Variability </a:t>
            </a:r>
            <a:endParaRPr lang="en-US" sz="4400" b="1" dirty="0"/>
          </a:p>
        </p:txBody>
      </p:sp>
      <p:sp>
        <p:nvSpPr>
          <p:cNvPr id="3" name="Rectangle 2"/>
          <p:cNvSpPr/>
          <p:nvPr/>
        </p:nvSpPr>
        <p:spPr>
          <a:xfrm>
            <a:off x="0" y="1839575"/>
            <a:ext cx="11704320" cy="1938992"/>
          </a:xfrm>
          <a:prstGeom prst="rect">
            <a:avLst/>
          </a:prstGeom>
        </p:spPr>
        <p:txBody>
          <a:bodyPr wrap="square">
            <a:spAutoFit/>
          </a:bodyPr>
          <a:lstStyle/>
          <a:p>
            <a:pPr algn="just"/>
            <a:r>
              <a:rPr lang="en-US" sz="4000" dirty="0">
                <a:solidFill>
                  <a:srgbClr val="333333"/>
                </a:solidFill>
                <a:latin typeface="GentiumBookBasic" charset="0"/>
              </a:rPr>
              <a:t>Look at the two data sets in </a:t>
            </a:r>
            <a:r>
              <a:rPr lang="en-US" sz="4000" dirty="0">
                <a:latin typeface="GentiumBookBasic" charset="0"/>
              </a:rPr>
              <a:t>Table 2.1 "Two Data Sets" </a:t>
            </a:r>
            <a:r>
              <a:rPr lang="en-US" sz="4000" dirty="0">
                <a:solidFill>
                  <a:srgbClr val="333333"/>
                </a:solidFill>
                <a:latin typeface="GentiumBookBasic" charset="0"/>
              </a:rPr>
              <a:t>and the graphical representation of each, called a </a:t>
            </a:r>
            <a:r>
              <a:rPr lang="en-US" sz="4000" dirty="0">
                <a:solidFill>
                  <a:srgbClr val="333333"/>
                </a:solidFill>
                <a:latin typeface="GentiumBookBasic,Italic" charset="0"/>
              </a:rPr>
              <a:t>dot plot</a:t>
            </a:r>
            <a:r>
              <a:rPr lang="en-US" sz="4000" dirty="0">
                <a:solidFill>
                  <a:srgbClr val="333333"/>
                </a:solidFill>
                <a:latin typeface="GentiumBookBasic" charset="0"/>
              </a:rPr>
              <a:t>. </a:t>
            </a:r>
            <a:endParaRPr lang="en-US" sz="4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106" y="3688376"/>
            <a:ext cx="11031166" cy="2245496"/>
          </a:xfrm>
          <a:prstGeom prst="rect">
            <a:avLst/>
          </a:prstGeom>
        </p:spPr>
      </p:pic>
    </p:spTree>
    <p:extLst>
      <p:ext uri="{BB962C8B-B14F-4D97-AF65-F5344CB8AC3E}">
        <p14:creationId xmlns:p14="http://schemas.microsoft.com/office/powerpoint/2010/main" val="14662899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
                                        <p:tgtEl>
                                          <p:spTgt spid="3">
                                            <p:txEl>
                                              <p:pRg st="0" end="0"/>
                                            </p:txEl>
                                          </p:spTgt>
                                        </p:tgtEl>
                                      </p:cBhvr>
                                    </p:animEffect>
                                    <p:anim calcmode="lin" valueType="num">
                                      <p:cBhvr>
                                        <p:cTn id="8"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945" y="637309"/>
            <a:ext cx="10002982" cy="5735782"/>
          </a:xfrm>
          <a:prstGeom prst="rect">
            <a:avLst/>
          </a:prstGeom>
        </p:spPr>
      </p:pic>
    </p:spTree>
    <p:extLst>
      <p:ext uri="{BB962C8B-B14F-4D97-AF65-F5344CB8AC3E}">
        <p14:creationId xmlns:p14="http://schemas.microsoft.com/office/powerpoint/2010/main" val="1229691821"/>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3382" y="277091"/>
            <a:ext cx="9005454" cy="6068291"/>
          </a:xfrm>
          <a:prstGeom prst="rect">
            <a:avLst/>
          </a:prstGeom>
        </p:spPr>
      </p:pic>
    </p:spTree>
    <p:extLst>
      <p:ext uri="{BB962C8B-B14F-4D97-AF65-F5344CB8AC3E}">
        <p14:creationId xmlns:p14="http://schemas.microsoft.com/office/powerpoint/2010/main" val="47816819"/>
      </p:ext>
    </p:extLst>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473" y="0"/>
            <a:ext cx="11166763" cy="3013364"/>
          </a:xfrm>
          <a:prstGeom prst="rect">
            <a:avLst/>
          </a:prstGeom>
        </p:spPr>
      </p:pic>
      <p:sp>
        <p:nvSpPr>
          <p:cNvPr id="3" name="Rectangle 2"/>
          <p:cNvSpPr/>
          <p:nvPr/>
        </p:nvSpPr>
        <p:spPr>
          <a:xfrm>
            <a:off x="249381" y="4285773"/>
            <a:ext cx="11720945" cy="2308324"/>
          </a:xfrm>
          <a:prstGeom prst="rect">
            <a:avLst/>
          </a:prstGeom>
        </p:spPr>
        <p:txBody>
          <a:bodyPr wrap="square">
            <a:spAutoFit/>
          </a:bodyPr>
          <a:lstStyle/>
          <a:p>
            <a:pPr algn="just"/>
            <a:r>
              <a:rPr lang="en-US" sz="2400" dirty="0">
                <a:solidFill>
                  <a:srgbClr val="333333"/>
                </a:solidFill>
                <a:latin typeface="GentiumBookBasic" charset="0"/>
              </a:rPr>
              <a:t>The two sets of ten measurements each center at the same value: they both have mean, median, and mode 40. Nevertheless</a:t>
            </a:r>
            <a:r>
              <a:rPr lang="tr-TR" sz="2400" dirty="0">
                <a:solidFill>
                  <a:srgbClr val="333333"/>
                </a:solidFill>
                <a:latin typeface="GentiumBookBasic" charset="0"/>
              </a:rPr>
              <a:t>,</a:t>
            </a:r>
            <a:r>
              <a:rPr lang="en-US" sz="2400" dirty="0">
                <a:solidFill>
                  <a:srgbClr val="333333"/>
                </a:solidFill>
                <a:latin typeface="GentiumBookBasic" charset="0"/>
              </a:rPr>
              <a:t> a view on the figure shows that they are markedly </a:t>
            </a:r>
            <a:r>
              <a:rPr lang="en-US" sz="2400" b="1" dirty="0">
                <a:solidFill>
                  <a:srgbClr val="333333"/>
                </a:solidFill>
                <a:latin typeface="GentiumBookBasic" charset="0"/>
              </a:rPr>
              <a:t>(</a:t>
            </a:r>
            <a:r>
              <a:rPr lang="en-US" sz="2400" b="1" dirty="0" err="1">
                <a:solidFill>
                  <a:srgbClr val="333333"/>
                </a:solidFill>
                <a:latin typeface="GentiumBookBasic" charset="0"/>
              </a:rPr>
              <a:t>belirgin</a:t>
            </a:r>
            <a:r>
              <a:rPr lang="en-US" sz="2400" b="1" dirty="0">
                <a:solidFill>
                  <a:srgbClr val="333333"/>
                </a:solidFill>
                <a:latin typeface="GentiumBookBasic" charset="0"/>
              </a:rPr>
              <a:t>) </a:t>
            </a:r>
            <a:r>
              <a:rPr lang="en-US" sz="2400" dirty="0">
                <a:solidFill>
                  <a:srgbClr val="333333"/>
                </a:solidFill>
                <a:latin typeface="GentiumBookBasic" charset="0"/>
              </a:rPr>
              <a:t>different. </a:t>
            </a:r>
          </a:p>
          <a:p>
            <a:pPr algn="just"/>
            <a:endParaRPr lang="en-US" sz="2400" dirty="0">
              <a:solidFill>
                <a:srgbClr val="333333"/>
              </a:solidFill>
              <a:latin typeface="GentiumBookBasic" charset="0"/>
            </a:endParaRPr>
          </a:p>
          <a:p>
            <a:pPr algn="just"/>
            <a:r>
              <a:rPr lang="en-US" sz="2400" dirty="0">
                <a:solidFill>
                  <a:srgbClr val="333333"/>
                </a:solidFill>
                <a:latin typeface="GentiumBookBasic" charset="0"/>
              </a:rPr>
              <a:t>In Data Set I the measurements vary only slightly from the center, while for Data Set II the measurements vary greatly. </a:t>
            </a:r>
            <a:endParaRPr lang="en-US"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473" y="2777679"/>
            <a:ext cx="11031166" cy="1575000"/>
          </a:xfrm>
          <a:prstGeom prst="rect">
            <a:avLst/>
          </a:prstGeom>
        </p:spPr>
      </p:pic>
    </p:spTree>
    <p:extLst>
      <p:ext uri="{BB962C8B-B14F-4D97-AF65-F5344CB8AC3E}">
        <p14:creationId xmlns:p14="http://schemas.microsoft.com/office/powerpoint/2010/main" val="49839295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434" y="1309970"/>
            <a:ext cx="11416146" cy="4401205"/>
          </a:xfrm>
          <a:prstGeom prst="rect">
            <a:avLst/>
          </a:prstGeom>
        </p:spPr>
        <p:txBody>
          <a:bodyPr wrap="square">
            <a:spAutoFit/>
          </a:bodyPr>
          <a:lstStyle/>
          <a:p>
            <a:pPr algn="just"/>
            <a:r>
              <a:rPr lang="en-US" sz="2800" b="1" dirty="0">
                <a:solidFill>
                  <a:srgbClr val="333333"/>
                </a:solidFill>
                <a:latin typeface="GentiumBookBasic,Bold" charset="0"/>
              </a:rPr>
              <a:t>The Variance and the Standard Deviation </a:t>
            </a:r>
            <a:endParaRPr lang="tr-TR" sz="2800" b="1" dirty="0">
              <a:solidFill>
                <a:srgbClr val="333333"/>
              </a:solidFill>
              <a:latin typeface="GentiumBookBasic,Bold" charset="0"/>
            </a:endParaRPr>
          </a:p>
          <a:p>
            <a:pPr algn="just"/>
            <a:endParaRPr lang="en-US" sz="2800" b="1" dirty="0"/>
          </a:p>
          <a:p>
            <a:pPr algn="just"/>
            <a:r>
              <a:rPr lang="en-US" sz="2800" dirty="0">
                <a:solidFill>
                  <a:srgbClr val="333333"/>
                </a:solidFill>
                <a:latin typeface="GentiumBookBasic" charset="0"/>
              </a:rPr>
              <a:t>The two measures of variability that we will consider are more elaborate </a:t>
            </a:r>
            <a:r>
              <a:rPr lang="en-US" sz="2800" b="1" dirty="0">
                <a:solidFill>
                  <a:srgbClr val="FF0000"/>
                </a:solidFill>
                <a:latin typeface="GentiumBookBasic" charset="0"/>
              </a:rPr>
              <a:t>(</a:t>
            </a:r>
            <a:r>
              <a:rPr lang="en-US" sz="2800" b="1" dirty="0" err="1">
                <a:solidFill>
                  <a:srgbClr val="FF0000"/>
                </a:solidFill>
                <a:latin typeface="GentiumBookBasic" charset="0"/>
              </a:rPr>
              <a:t>ayrıntılı</a:t>
            </a:r>
            <a:r>
              <a:rPr lang="en-US" sz="2800" b="1" dirty="0">
                <a:solidFill>
                  <a:srgbClr val="FF0000"/>
                </a:solidFill>
                <a:latin typeface="GentiumBookBasic" charset="0"/>
              </a:rPr>
              <a:t>) </a:t>
            </a:r>
            <a:r>
              <a:rPr lang="en-US" sz="2800" dirty="0">
                <a:solidFill>
                  <a:srgbClr val="333333"/>
                </a:solidFill>
                <a:latin typeface="GentiumBookBasic" charset="0"/>
              </a:rPr>
              <a:t>and also depend on whether the data set is just a sample drawn from a much larger population or is the whole population itself (that is, a census). </a:t>
            </a:r>
            <a:endParaRPr lang="tr-TR" sz="2800" dirty="0">
              <a:solidFill>
                <a:srgbClr val="333333"/>
              </a:solidFill>
              <a:latin typeface="GentiumBookBasic" charset="0"/>
            </a:endParaRPr>
          </a:p>
          <a:p>
            <a:pPr algn="just"/>
            <a:endParaRPr lang="tr-TR" sz="2800" dirty="0">
              <a:solidFill>
                <a:srgbClr val="333333"/>
              </a:solidFill>
              <a:latin typeface="GentiumBookBasic" charset="0"/>
            </a:endParaRPr>
          </a:p>
          <a:p>
            <a:pPr algn="just"/>
            <a:r>
              <a:rPr lang="en-US" sz="2800" dirty="0">
                <a:solidFill>
                  <a:srgbClr val="333333"/>
                </a:solidFill>
                <a:latin typeface="GentiumBookBasic" charset="0"/>
              </a:rPr>
              <a:t>The Standard Deviation is a measure of how spread out numbers are around the mean. Variance is the square of this measure.</a:t>
            </a:r>
          </a:p>
          <a:p>
            <a:pPr algn="just"/>
            <a:endParaRPr lang="en-US" sz="2800" dirty="0"/>
          </a:p>
        </p:txBody>
      </p:sp>
    </p:spTree>
    <p:extLst>
      <p:ext uri="{BB962C8B-B14F-4D97-AF65-F5344CB8AC3E}">
        <p14:creationId xmlns:p14="http://schemas.microsoft.com/office/powerpoint/2010/main" val="13041713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 calcmode="lin" valueType="num">
                                      <p:cBhvr additive="base">
                                        <p:cTn id="1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8233" y="0"/>
            <a:ext cx="7433186" cy="6359646"/>
          </a:xfrm>
          <a:prstGeom prst="rect">
            <a:avLst/>
          </a:prstGeom>
        </p:spPr>
      </p:pic>
    </p:spTree>
    <p:extLst>
      <p:ext uri="{BB962C8B-B14F-4D97-AF65-F5344CB8AC3E}">
        <p14:creationId xmlns:p14="http://schemas.microsoft.com/office/powerpoint/2010/main" val="1060290294"/>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5789" y="715886"/>
            <a:ext cx="10972800" cy="4801314"/>
          </a:xfrm>
          <a:prstGeom prst="rect">
            <a:avLst/>
          </a:prstGeom>
        </p:spPr>
        <p:txBody>
          <a:bodyPr wrap="square">
            <a:spAutoFit/>
          </a:bodyPr>
          <a:lstStyle/>
          <a:p>
            <a:pPr algn="just"/>
            <a:r>
              <a:rPr lang="en-US" sz="3600" dirty="0">
                <a:solidFill>
                  <a:srgbClr val="000000"/>
                </a:solidFill>
                <a:latin typeface="Source Sans Pro" charset="0"/>
              </a:rPr>
              <a:t>All descriptive statistics, whether they be the mean, median, mode, standard deviation, kurtosis or skewness, are either measures of central tendency or measures of variability. </a:t>
            </a:r>
          </a:p>
          <a:p>
            <a:pPr algn="just"/>
            <a:endParaRPr lang="en-US" sz="3600" dirty="0">
              <a:solidFill>
                <a:srgbClr val="000000"/>
              </a:solidFill>
              <a:latin typeface="Source Sans Pro" charset="0"/>
            </a:endParaRPr>
          </a:p>
          <a:p>
            <a:r>
              <a:rPr lang="en-US" sz="3600" dirty="0">
                <a:solidFill>
                  <a:srgbClr val="000000"/>
                </a:solidFill>
                <a:latin typeface="Source Sans Pro" charset="0"/>
              </a:rPr>
              <a:t>These two measures use graphs, tables and general discussions to help people understand the meaning of the data being analyzed</a:t>
            </a:r>
            <a:br>
              <a:rPr lang="en-US" dirty="0">
                <a:solidFill>
                  <a:srgbClr val="000000"/>
                </a:solidFill>
                <a:latin typeface="Source Sans Pro" charset="0"/>
              </a:rPr>
            </a:br>
            <a:endParaRPr lang="en-US" dirty="0"/>
          </a:p>
        </p:txBody>
      </p:sp>
    </p:spTree>
    <p:extLst>
      <p:ext uri="{BB962C8B-B14F-4D97-AF65-F5344CB8AC3E}">
        <p14:creationId xmlns:p14="http://schemas.microsoft.com/office/powerpoint/2010/main" val="1144297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p:cTn id="7"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055" y="581891"/>
            <a:ext cx="11194472" cy="5624945"/>
          </a:xfrm>
          <a:prstGeom prst="rect">
            <a:avLst/>
          </a:prstGeom>
        </p:spPr>
      </p:pic>
    </p:spTree>
    <p:extLst>
      <p:ext uri="{BB962C8B-B14F-4D97-AF65-F5344CB8AC3E}">
        <p14:creationId xmlns:p14="http://schemas.microsoft.com/office/powerpoint/2010/main" val="1990366413"/>
      </p:ext>
    </p:extLst>
  </p:cSld>
  <p:clrMapOvr>
    <a:masterClrMapping/>
  </p:clrMapOvr>
  <p:transition spd="slow">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599" y="415635"/>
            <a:ext cx="10834255" cy="5763491"/>
          </a:xfrm>
          <a:prstGeom prst="rect">
            <a:avLst/>
          </a:prstGeom>
        </p:spPr>
      </p:pic>
    </p:spTree>
    <p:extLst>
      <p:ext uri="{BB962C8B-B14F-4D97-AF65-F5344CB8AC3E}">
        <p14:creationId xmlns:p14="http://schemas.microsoft.com/office/powerpoint/2010/main" val="735533972"/>
      </p:ext>
    </p:extLst>
  </p:cSld>
  <p:clrMapOvr>
    <a:masterClrMapping/>
  </p:clrMapOvr>
  <p:transition spd="slow">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018" y="498763"/>
            <a:ext cx="10861964" cy="5458691"/>
          </a:xfrm>
          <a:prstGeom prst="rect">
            <a:avLst/>
          </a:prstGeom>
        </p:spPr>
      </p:pic>
    </p:spTree>
    <p:extLst>
      <p:ext uri="{BB962C8B-B14F-4D97-AF65-F5344CB8AC3E}">
        <p14:creationId xmlns:p14="http://schemas.microsoft.com/office/powerpoint/2010/main" val="1203595272"/>
      </p:ext>
    </p:extLst>
  </p:cSld>
  <p:clrMapOvr>
    <a:masterClrMapping/>
  </p:clrMapOvr>
  <p:transition spd="slow">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2646" y="1936172"/>
            <a:ext cx="3933536" cy="2322944"/>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4545" y="1936172"/>
            <a:ext cx="4000500" cy="2322944"/>
          </a:xfrm>
          <a:prstGeom prst="rect">
            <a:avLst/>
          </a:prstGeom>
        </p:spPr>
      </p:pic>
      <p:sp>
        <p:nvSpPr>
          <p:cNvPr id="4" name="TextBox 3"/>
          <p:cNvSpPr txBox="1"/>
          <p:nvPr/>
        </p:nvSpPr>
        <p:spPr>
          <a:xfrm>
            <a:off x="1634836" y="4793673"/>
            <a:ext cx="3075709" cy="707886"/>
          </a:xfrm>
          <a:prstGeom prst="rect">
            <a:avLst/>
          </a:prstGeom>
          <a:noFill/>
        </p:spPr>
        <p:txBody>
          <a:bodyPr wrap="square" rtlCol="0">
            <a:spAutoFit/>
          </a:bodyPr>
          <a:lstStyle/>
          <a:p>
            <a:r>
              <a:rPr lang="en-US" sz="4000" dirty="0"/>
              <a:t>The Variance</a:t>
            </a:r>
          </a:p>
        </p:txBody>
      </p:sp>
      <p:sp>
        <p:nvSpPr>
          <p:cNvPr id="5" name="TextBox 4"/>
          <p:cNvSpPr txBox="1"/>
          <p:nvPr/>
        </p:nvSpPr>
        <p:spPr>
          <a:xfrm>
            <a:off x="6234545" y="4614868"/>
            <a:ext cx="5015346" cy="707886"/>
          </a:xfrm>
          <a:prstGeom prst="rect">
            <a:avLst/>
          </a:prstGeom>
          <a:noFill/>
        </p:spPr>
        <p:txBody>
          <a:bodyPr wrap="square" rtlCol="0">
            <a:spAutoFit/>
          </a:bodyPr>
          <a:lstStyle/>
          <a:p>
            <a:r>
              <a:rPr lang="en-US" sz="4000" dirty="0"/>
              <a:t>The </a:t>
            </a:r>
            <a:r>
              <a:rPr lang="en-US" sz="4000"/>
              <a:t>Standard Deviation</a:t>
            </a:r>
            <a:endParaRPr lang="en-US" sz="4000" dirty="0"/>
          </a:p>
        </p:txBody>
      </p:sp>
    </p:spTree>
    <p:extLst>
      <p:ext uri="{BB962C8B-B14F-4D97-AF65-F5344CB8AC3E}">
        <p14:creationId xmlns:p14="http://schemas.microsoft.com/office/powerpoint/2010/main" val="167726541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
                                        <p:tgtEl>
                                          <p:spTgt spid="3"/>
                                        </p:tgtEl>
                                      </p:cBhvr>
                                    </p:animEffect>
                                    <p:anim calcmode="lin" valueType="num">
                                      <p:cBhvr>
                                        <p:cTn id="8" dur="400" fill="hold"/>
                                        <p:tgtEl>
                                          <p:spTgt spid="3"/>
                                        </p:tgtEl>
                                        <p:attrNameLst>
                                          <p:attrName>ppt_x</p:attrName>
                                        </p:attrNameLst>
                                      </p:cBhvr>
                                      <p:tavLst>
                                        <p:tav tm="0">
                                          <p:val>
                                            <p:strVal val="#ppt_x"/>
                                          </p:val>
                                        </p:tav>
                                        <p:tav tm="100000">
                                          <p:val>
                                            <p:strVal val="#ppt_x"/>
                                          </p:val>
                                        </p:tav>
                                      </p:tavLst>
                                    </p:anim>
                                    <p:anim calcmode="lin" valueType="num">
                                      <p:cBhvr>
                                        <p:cTn id="9" dur="400" fill="hold"/>
                                        <p:tgtEl>
                                          <p:spTgt spid="3"/>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2" presetID="43"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
                                        <p:tgtEl>
                                          <p:spTgt spid="5"/>
                                        </p:tgtEl>
                                      </p:cBhvr>
                                    </p:animEffect>
                                    <p:anim calcmode="lin" valueType="num">
                                      <p:cBhvr>
                                        <p:cTn id="15" dur="400" fill="hold"/>
                                        <p:tgtEl>
                                          <p:spTgt spid="5"/>
                                        </p:tgtEl>
                                        <p:attrNameLst>
                                          <p:attrName>ppt_x</p:attrName>
                                        </p:attrNameLst>
                                      </p:cBhvr>
                                      <p:tavLst>
                                        <p:tav tm="0">
                                          <p:val>
                                            <p:strVal val="#ppt_x"/>
                                          </p:val>
                                        </p:tav>
                                        <p:tav tm="100000">
                                          <p:val>
                                            <p:strVal val="#ppt_x"/>
                                          </p:val>
                                        </p:tav>
                                      </p:tavLst>
                                    </p:anim>
                                    <p:anim calcmode="lin" valueType="num">
                                      <p:cBhvr>
                                        <p:cTn id="16" dur="400" fill="hold"/>
                                        <p:tgtEl>
                                          <p:spTgt spid="5"/>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 y="886690"/>
            <a:ext cx="10418618" cy="1938992"/>
          </a:xfrm>
          <a:prstGeom prst="rect">
            <a:avLst/>
          </a:prstGeom>
          <a:noFill/>
        </p:spPr>
        <p:txBody>
          <a:bodyPr wrap="square" rtlCol="0">
            <a:spAutoFit/>
          </a:bodyPr>
          <a:lstStyle/>
          <a:p>
            <a:r>
              <a:rPr lang="en-US" sz="4000" dirty="0"/>
              <a:t>Let’s find the variance and standard deviation of this distribution which shows the age of 10 consumers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3422073"/>
            <a:ext cx="10086105" cy="872836"/>
          </a:xfrm>
          <a:prstGeom prst="rect">
            <a:avLst/>
          </a:prstGeom>
        </p:spPr>
      </p:pic>
    </p:spTree>
    <p:extLst>
      <p:ext uri="{BB962C8B-B14F-4D97-AF65-F5344CB8AC3E}">
        <p14:creationId xmlns:p14="http://schemas.microsoft.com/office/powerpoint/2010/main" val="1929412155"/>
      </p:ext>
    </p:extLst>
  </p:cSld>
  <p:clrMapOvr>
    <a:masterClrMapping/>
  </p:clrMapOvr>
  <p:transition spd="slow">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89302041"/>
              </p:ext>
            </p:extLst>
          </p:nvPr>
        </p:nvGraphicFramePr>
        <p:xfrm>
          <a:off x="746450" y="317236"/>
          <a:ext cx="10860831" cy="6461760"/>
        </p:xfrm>
        <a:graphic>
          <a:graphicData uri="http://schemas.openxmlformats.org/drawingml/2006/table">
            <a:tbl>
              <a:tblPr firstRow="1" bandRow="1">
                <a:tableStyleId>{5C22544A-7EE6-4342-B048-85BDC9FD1C3A}</a:tableStyleId>
              </a:tblPr>
              <a:tblGrid>
                <a:gridCol w="2348442">
                  <a:extLst>
                    <a:ext uri="{9D8B030D-6E8A-4147-A177-3AD203B41FA5}">
                      <a16:colId xmlns:a16="http://schemas.microsoft.com/office/drawing/2014/main" val="20000"/>
                    </a:ext>
                  </a:extLst>
                </a:gridCol>
                <a:gridCol w="3235570">
                  <a:extLst>
                    <a:ext uri="{9D8B030D-6E8A-4147-A177-3AD203B41FA5}">
                      <a16:colId xmlns:a16="http://schemas.microsoft.com/office/drawing/2014/main" val="20001"/>
                    </a:ext>
                  </a:extLst>
                </a:gridCol>
                <a:gridCol w="5276819">
                  <a:extLst>
                    <a:ext uri="{9D8B030D-6E8A-4147-A177-3AD203B41FA5}">
                      <a16:colId xmlns:a16="http://schemas.microsoft.com/office/drawing/2014/main" val="20002"/>
                    </a:ext>
                  </a:extLst>
                </a:gridCol>
              </a:tblGrid>
              <a:tr h="480527">
                <a:tc>
                  <a:txBody>
                    <a:bodyPr/>
                    <a:lstStyle/>
                    <a:p>
                      <a:pPr algn="ctr"/>
                      <a:r>
                        <a:rPr lang="en-US" sz="3200" dirty="0"/>
                        <a:t>X</a:t>
                      </a:r>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0000"/>
                  </a:ext>
                </a:extLst>
              </a:tr>
              <a:tr h="480527">
                <a:tc>
                  <a:txBody>
                    <a:bodyPr/>
                    <a:lstStyle/>
                    <a:p>
                      <a:pPr algn="ctr"/>
                      <a:r>
                        <a:rPr lang="en-US" sz="2800" dirty="0"/>
                        <a:t>46</a:t>
                      </a:r>
                    </a:p>
                  </a:txBody>
                  <a:tcPr/>
                </a:tc>
                <a:tc>
                  <a:txBody>
                    <a:bodyPr/>
                    <a:lstStyle/>
                    <a:p>
                      <a:pPr algn="ctr"/>
                      <a:r>
                        <a:rPr lang="en-US" sz="2800" dirty="0"/>
                        <a:t>6</a:t>
                      </a:r>
                    </a:p>
                  </a:txBody>
                  <a:tcPr/>
                </a:tc>
                <a:tc>
                  <a:txBody>
                    <a:bodyPr/>
                    <a:lstStyle/>
                    <a:p>
                      <a:pPr algn="ctr"/>
                      <a:r>
                        <a:rPr lang="en-US" sz="2800" dirty="0"/>
                        <a:t>36</a:t>
                      </a:r>
                    </a:p>
                  </a:txBody>
                  <a:tcPr/>
                </a:tc>
                <a:extLst>
                  <a:ext uri="{0D108BD9-81ED-4DB2-BD59-A6C34878D82A}">
                    <a16:rowId xmlns:a16="http://schemas.microsoft.com/office/drawing/2014/main" val="10001"/>
                  </a:ext>
                </a:extLst>
              </a:tr>
              <a:tr h="480527">
                <a:tc>
                  <a:txBody>
                    <a:bodyPr/>
                    <a:lstStyle/>
                    <a:p>
                      <a:pPr algn="ctr"/>
                      <a:r>
                        <a:rPr lang="en-US" sz="2800" dirty="0"/>
                        <a:t>37</a:t>
                      </a:r>
                    </a:p>
                  </a:txBody>
                  <a:tcPr/>
                </a:tc>
                <a:tc>
                  <a:txBody>
                    <a:bodyPr/>
                    <a:lstStyle/>
                    <a:p>
                      <a:pPr algn="ctr"/>
                      <a:r>
                        <a:rPr lang="en-US" sz="2800" dirty="0"/>
                        <a:t>-3</a:t>
                      </a:r>
                    </a:p>
                  </a:txBody>
                  <a:tcPr/>
                </a:tc>
                <a:tc>
                  <a:txBody>
                    <a:bodyPr/>
                    <a:lstStyle/>
                    <a:p>
                      <a:pPr algn="ctr"/>
                      <a:r>
                        <a:rPr lang="en-US" sz="2800" dirty="0"/>
                        <a:t>9</a:t>
                      </a:r>
                    </a:p>
                  </a:txBody>
                  <a:tcPr/>
                </a:tc>
                <a:extLst>
                  <a:ext uri="{0D108BD9-81ED-4DB2-BD59-A6C34878D82A}">
                    <a16:rowId xmlns:a16="http://schemas.microsoft.com/office/drawing/2014/main" val="10002"/>
                  </a:ext>
                </a:extLst>
              </a:tr>
              <a:tr h="480527">
                <a:tc>
                  <a:txBody>
                    <a:bodyPr/>
                    <a:lstStyle/>
                    <a:p>
                      <a:pPr algn="ctr"/>
                      <a:r>
                        <a:rPr lang="en-US" sz="2800" dirty="0"/>
                        <a:t>40</a:t>
                      </a:r>
                    </a:p>
                  </a:txBody>
                  <a:tcPr/>
                </a:tc>
                <a:tc>
                  <a:txBody>
                    <a:bodyPr/>
                    <a:lstStyle/>
                    <a:p>
                      <a:pPr algn="ctr"/>
                      <a:r>
                        <a:rPr lang="en-US" sz="2800" dirty="0"/>
                        <a:t>0</a:t>
                      </a:r>
                    </a:p>
                  </a:txBody>
                  <a:tcPr/>
                </a:tc>
                <a:tc>
                  <a:txBody>
                    <a:bodyPr/>
                    <a:lstStyle/>
                    <a:p>
                      <a:pPr algn="ctr"/>
                      <a:r>
                        <a:rPr lang="en-US" sz="2800" dirty="0"/>
                        <a:t>0</a:t>
                      </a:r>
                    </a:p>
                  </a:txBody>
                  <a:tcPr/>
                </a:tc>
                <a:extLst>
                  <a:ext uri="{0D108BD9-81ED-4DB2-BD59-A6C34878D82A}">
                    <a16:rowId xmlns:a16="http://schemas.microsoft.com/office/drawing/2014/main" val="10003"/>
                  </a:ext>
                </a:extLst>
              </a:tr>
              <a:tr h="480527">
                <a:tc>
                  <a:txBody>
                    <a:bodyPr/>
                    <a:lstStyle/>
                    <a:p>
                      <a:pPr algn="ctr"/>
                      <a:r>
                        <a:rPr lang="en-US" sz="2800" dirty="0"/>
                        <a:t>33</a:t>
                      </a:r>
                    </a:p>
                  </a:txBody>
                  <a:tcPr/>
                </a:tc>
                <a:tc>
                  <a:txBody>
                    <a:bodyPr/>
                    <a:lstStyle/>
                    <a:p>
                      <a:pPr algn="ctr"/>
                      <a:r>
                        <a:rPr lang="en-US" sz="2800" dirty="0"/>
                        <a:t>-7</a:t>
                      </a:r>
                    </a:p>
                  </a:txBody>
                  <a:tcPr/>
                </a:tc>
                <a:tc>
                  <a:txBody>
                    <a:bodyPr/>
                    <a:lstStyle/>
                    <a:p>
                      <a:pPr algn="ctr"/>
                      <a:r>
                        <a:rPr lang="en-US" sz="2800" dirty="0"/>
                        <a:t>49</a:t>
                      </a:r>
                    </a:p>
                  </a:txBody>
                  <a:tcPr/>
                </a:tc>
                <a:extLst>
                  <a:ext uri="{0D108BD9-81ED-4DB2-BD59-A6C34878D82A}">
                    <a16:rowId xmlns:a16="http://schemas.microsoft.com/office/drawing/2014/main" val="10004"/>
                  </a:ext>
                </a:extLst>
              </a:tr>
              <a:tr h="480527">
                <a:tc>
                  <a:txBody>
                    <a:bodyPr/>
                    <a:lstStyle/>
                    <a:p>
                      <a:pPr algn="ctr"/>
                      <a:r>
                        <a:rPr lang="en-US" sz="2800" dirty="0"/>
                        <a:t>42</a:t>
                      </a:r>
                    </a:p>
                  </a:txBody>
                  <a:tcPr/>
                </a:tc>
                <a:tc>
                  <a:txBody>
                    <a:bodyPr/>
                    <a:lstStyle/>
                    <a:p>
                      <a:pPr algn="ctr"/>
                      <a:r>
                        <a:rPr lang="en-US" sz="2800" dirty="0"/>
                        <a:t>2</a:t>
                      </a:r>
                    </a:p>
                  </a:txBody>
                  <a:tcPr/>
                </a:tc>
                <a:tc>
                  <a:txBody>
                    <a:bodyPr/>
                    <a:lstStyle/>
                    <a:p>
                      <a:pPr algn="ctr"/>
                      <a:r>
                        <a:rPr lang="en-US" sz="2800" dirty="0"/>
                        <a:t>4</a:t>
                      </a:r>
                    </a:p>
                  </a:txBody>
                  <a:tcPr/>
                </a:tc>
                <a:extLst>
                  <a:ext uri="{0D108BD9-81ED-4DB2-BD59-A6C34878D82A}">
                    <a16:rowId xmlns:a16="http://schemas.microsoft.com/office/drawing/2014/main" val="10005"/>
                  </a:ext>
                </a:extLst>
              </a:tr>
              <a:tr h="480527">
                <a:tc>
                  <a:txBody>
                    <a:bodyPr/>
                    <a:lstStyle/>
                    <a:p>
                      <a:pPr algn="ctr"/>
                      <a:r>
                        <a:rPr lang="en-US" sz="2800" dirty="0"/>
                        <a:t>36</a:t>
                      </a:r>
                    </a:p>
                  </a:txBody>
                  <a:tcPr/>
                </a:tc>
                <a:tc>
                  <a:txBody>
                    <a:bodyPr/>
                    <a:lstStyle/>
                    <a:p>
                      <a:pPr algn="ctr"/>
                      <a:r>
                        <a:rPr lang="en-US" sz="2800" dirty="0"/>
                        <a:t>-4</a:t>
                      </a:r>
                    </a:p>
                  </a:txBody>
                  <a:tcPr/>
                </a:tc>
                <a:tc>
                  <a:txBody>
                    <a:bodyPr/>
                    <a:lstStyle/>
                    <a:p>
                      <a:pPr algn="ctr"/>
                      <a:r>
                        <a:rPr lang="en-US" sz="2800" dirty="0"/>
                        <a:t>16</a:t>
                      </a:r>
                    </a:p>
                  </a:txBody>
                  <a:tcPr/>
                </a:tc>
                <a:extLst>
                  <a:ext uri="{0D108BD9-81ED-4DB2-BD59-A6C34878D82A}">
                    <a16:rowId xmlns:a16="http://schemas.microsoft.com/office/drawing/2014/main" val="10006"/>
                  </a:ext>
                </a:extLst>
              </a:tr>
              <a:tr h="480527">
                <a:tc>
                  <a:txBody>
                    <a:bodyPr/>
                    <a:lstStyle/>
                    <a:p>
                      <a:pPr algn="ctr"/>
                      <a:r>
                        <a:rPr lang="en-US" sz="2800" dirty="0"/>
                        <a:t>40</a:t>
                      </a:r>
                    </a:p>
                  </a:txBody>
                  <a:tcPr/>
                </a:tc>
                <a:tc>
                  <a:txBody>
                    <a:bodyPr/>
                    <a:lstStyle/>
                    <a:p>
                      <a:pPr algn="ctr"/>
                      <a:r>
                        <a:rPr lang="en-US" sz="2800" dirty="0"/>
                        <a:t>0</a:t>
                      </a:r>
                    </a:p>
                  </a:txBody>
                  <a:tcPr/>
                </a:tc>
                <a:tc>
                  <a:txBody>
                    <a:bodyPr/>
                    <a:lstStyle/>
                    <a:p>
                      <a:pPr algn="ctr"/>
                      <a:r>
                        <a:rPr lang="en-US" sz="2800" dirty="0"/>
                        <a:t>0</a:t>
                      </a:r>
                    </a:p>
                  </a:txBody>
                  <a:tcPr/>
                </a:tc>
                <a:extLst>
                  <a:ext uri="{0D108BD9-81ED-4DB2-BD59-A6C34878D82A}">
                    <a16:rowId xmlns:a16="http://schemas.microsoft.com/office/drawing/2014/main" val="10007"/>
                  </a:ext>
                </a:extLst>
              </a:tr>
              <a:tr h="480527">
                <a:tc>
                  <a:txBody>
                    <a:bodyPr/>
                    <a:lstStyle/>
                    <a:p>
                      <a:pPr algn="ctr"/>
                      <a:r>
                        <a:rPr lang="en-US" sz="2800" dirty="0"/>
                        <a:t>47</a:t>
                      </a:r>
                    </a:p>
                  </a:txBody>
                  <a:tcPr/>
                </a:tc>
                <a:tc>
                  <a:txBody>
                    <a:bodyPr/>
                    <a:lstStyle/>
                    <a:p>
                      <a:pPr algn="ctr"/>
                      <a:r>
                        <a:rPr lang="en-US" sz="2800" dirty="0"/>
                        <a:t>7</a:t>
                      </a:r>
                    </a:p>
                  </a:txBody>
                  <a:tcPr/>
                </a:tc>
                <a:tc>
                  <a:txBody>
                    <a:bodyPr/>
                    <a:lstStyle/>
                    <a:p>
                      <a:pPr algn="ctr"/>
                      <a:r>
                        <a:rPr lang="en-US" sz="2800" dirty="0"/>
                        <a:t>49</a:t>
                      </a:r>
                    </a:p>
                  </a:txBody>
                  <a:tcPr/>
                </a:tc>
                <a:extLst>
                  <a:ext uri="{0D108BD9-81ED-4DB2-BD59-A6C34878D82A}">
                    <a16:rowId xmlns:a16="http://schemas.microsoft.com/office/drawing/2014/main" val="10008"/>
                  </a:ext>
                </a:extLst>
              </a:tr>
              <a:tr h="480527">
                <a:tc>
                  <a:txBody>
                    <a:bodyPr/>
                    <a:lstStyle/>
                    <a:p>
                      <a:pPr algn="ctr"/>
                      <a:r>
                        <a:rPr lang="en-US" sz="2800" dirty="0"/>
                        <a:t>34</a:t>
                      </a:r>
                    </a:p>
                  </a:txBody>
                  <a:tcPr/>
                </a:tc>
                <a:tc>
                  <a:txBody>
                    <a:bodyPr/>
                    <a:lstStyle/>
                    <a:p>
                      <a:pPr algn="ctr"/>
                      <a:r>
                        <a:rPr lang="en-US" sz="2800" dirty="0"/>
                        <a:t>-6</a:t>
                      </a:r>
                    </a:p>
                  </a:txBody>
                  <a:tcPr/>
                </a:tc>
                <a:tc>
                  <a:txBody>
                    <a:bodyPr/>
                    <a:lstStyle/>
                    <a:p>
                      <a:pPr algn="ctr"/>
                      <a:r>
                        <a:rPr lang="en-US" sz="2800" dirty="0"/>
                        <a:t>36</a:t>
                      </a:r>
                    </a:p>
                  </a:txBody>
                  <a:tcPr/>
                </a:tc>
                <a:extLst>
                  <a:ext uri="{0D108BD9-81ED-4DB2-BD59-A6C34878D82A}">
                    <a16:rowId xmlns:a16="http://schemas.microsoft.com/office/drawing/2014/main" val="10009"/>
                  </a:ext>
                </a:extLst>
              </a:tr>
              <a:tr h="480527">
                <a:tc>
                  <a:txBody>
                    <a:bodyPr/>
                    <a:lstStyle/>
                    <a:p>
                      <a:pPr algn="ctr"/>
                      <a:r>
                        <a:rPr lang="en-US" sz="2800" dirty="0"/>
                        <a:t>45  </a:t>
                      </a:r>
                    </a:p>
                  </a:txBody>
                  <a:tcPr/>
                </a:tc>
                <a:tc>
                  <a:txBody>
                    <a:bodyPr/>
                    <a:lstStyle/>
                    <a:p>
                      <a:pPr algn="ctr"/>
                      <a:r>
                        <a:rPr lang="en-US" sz="2800" dirty="0"/>
                        <a:t>5</a:t>
                      </a:r>
                    </a:p>
                  </a:txBody>
                  <a:tcPr/>
                </a:tc>
                <a:tc>
                  <a:txBody>
                    <a:bodyPr/>
                    <a:lstStyle/>
                    <a:p>
                      <a:pPr algn="ctr"/>
                      <a:r>
                        <a:rPr lang="en-US" sz="2800" dirty="0"/>
                        <a:t>25</a:t>
                      </a:r>
                    </a:p>
                  </a:txBody>
                  <a:tcPr/>
                </a:tc>
                <a:extLst>
                  <a:ext uri="{0D108BD9-81ED-4DB2-BD59-A6C34878D82A}">
                    <a16:rowId xmlns:a16="http://schemas.microsoft.com/office/drawing/2014/main" val="10010"/>
                  </a:ext>
                </a:extLst>
              </a:tr>
              <a:tr h="480527">
                <a:tc>
                  <a:txBody>
                    <a:bodyPr/>
                    <a:lstStyle/>
                    <a:p>
                      <a:r>
                        <a:rPr lang="en-US" dirty="0"/>
                        <a:t>          </a:t>
                      </a:r>
                      <a:r>
                        <a:rPr lang="en-US" sz="4000" dirty="0"/>
                        <a:t>=</a:t>
                      </a:r>
                      <a:r>
                        <a:rPr lang="en-US" sz="4000" dirty="0">
                          <a:solidFill>
                            <a:srgbClr val="C00000"/>
                          </a:solidFill>
                        </a:rPr>
                        <a:t>40</a:t>
                      </a:r>
                    </a:p>
                  </a:txBody>
                  <a:tcPr/>
                </a:tc>
                <a:tc>
                  <a:txBody>
                    <a:bodyPr/>
                    <a:lstStyle/>
                    <a:p>
                      <a:pPr algn="ctr"/>
                      <a:r>
                        <a:rPr lang="en-US" sz="4000" dirty="0">
                          <a:solidFill>
                            <a:srgbClr val="C00000"/>
                          </a:solidFill>
                        </a:rPr>
                        <a:t>0</a:t>
                      </a:r>
                    </a:p>
                  </a:txBody>
                  <a:tcPr/>
                </a:tc>
                <a:tc>
                  <a:txBody>
                    <a:bodyPr/>
                    <a:lstStyle/>
                    <a:p>
                      <a:pPr algn="ctr"/>
                      <a:r>
                        <a:rPr lang="en-US" sz="4000" dirty="0">
                          <a:solidFill>
                            <a:srgbClr val="C00000"/>
                          </a:solidFill>
                        </a:rPr>
                        <a:t>224</a:t>
                      </a:r>
                    </a:p>
                  </a:txBody>
                  <a:tcPr/>
                </a:tc>
                <a:extLst>
                  <a:ext uri="{0D108BD9-81ED-4DB2-BD59-A6C34878D82A}">
                    <a16:rowId xmlns:a16="http://schemas.microsoft.com/office/drawing/2014/main" val="10011"/>
                  </a:ext>
                </a:extLst>
              </a:tr>
            </a:tbl>
          </a:graphicData>
        </a:graphic>
      </p:graphicFrame>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3901" y="317236"/>
            <a:ext cx="825500" cy="4318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8951" y="317236"/>
            <a:ext cx="1079500" cy="5461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840234" y="6127333"/>
            <a:ext cx="446454" cy="595272"/>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4180" y="1970814"/>
            <a:ext cx="2689302" cy="1577302"/>
          </a:xfrm>
          <a:prstGeom prst="rect">
            <a:avLst/>
          </a:prstGeom>
        </p:spPr>
      </p:pic>
    </p:spTree>
    <p:extLst>
      <p:ext uri="{BB962C8B-B14F-4D97-AF65-F5344CB8AC3E}">
        <p14:creationId xmlns:p14="http://schemas.microsoft.com/office/powerpoint/2010/main" val="627019385"/>
      </p:ext>
    </p:extLst>
  </p:cSld>
  <p:clrMapOvr>
    <a:masterClrMapping/>
  </p:clrMapOvr>
  <p:transition spd="slow">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1745761"/>
            <a:ext cx="3711332" cy="192649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3532" y="1830754"/>
            <a:ext cx="3281468" cy="188839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7406" y="5102471"/>
            <a:ext cx="4377757" cy="1415562"/>
          </a:xfrm>
          <a:prstGeom prst="rect">
            <a:avLst/>
          </a:prstGeom>
        </p:spPr>
      </p:pic>
      <p:sp>
        <p:nvSpPr>
          <p:cNvPr id="5" name="TextBox 4"/>
          <p:cNvSpPr txBox="1"/>
          <p:nvPr/>
        </p:nvSpPr>
        <p:spPr>
          <a:xfrm>
            <a:off x="1749742" y="489830"/>
            <a:ext cx="7174524"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3600" dirty="0"/>
              <a:t>Variance calculated from the sample</a:t>
            </a:r>
          </a:p>
        </p:txBody>
      </p:sp>
      <p:sp>
        <p:nvSpPr>
          <p:cNvPr id="6" name="TextBox 5"/>
          <p:cNvSpPr txBox="1"/>
          <p:nvPr/>
        </p:nvSpPr>
        <p:spPr>
          <a:xfrm>
            <a:off x="1905000" y="4090573"/>
            <a:ext cx="9138138"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3600"/>
              <a:t>Standard deviation calculated </a:t>
            </a:r>
            <a:r>
              <a:rPr lang="en-US" sz="3600" dirty="0"/>
              <a:t>from the sample</a:t>
            </a:r>
          </a:p>
        </p:txBody>
      </p:sp>
    </p:spTree>
    <p:extLst>
      <p:ext uri="{BB962C8B-B14F-4D97-AF65-F5344CB8AC3E}">
        <p14:creationId xmlns:p14="http://schemas.microsoft.com/office/powerpoint/2010/main" val="6125478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14129" y="1672111"/>
            <a:ext cx="9425354" cy="2616101"/>
          </a:xfrm>
          <a:prstGeom prst="rect">
            <a:avLst/>
          </a:prstGeom>
          <a:noFill/>
        </p:spPr>
        <p:txBody>
          <a:bodyPr wrap="square" rtlCol="0">
            <a:spAutoFit/>
          </a:bodyPr>
          <a:lstStyle/>
          <a:p>
            <a:pPr algn="just"/>
            <a:r>
              <a:rPr lang="en-US" sz="4400" b="1" dirty="0">
                <a:solidFill>
                  <a:srgbClr val="FF0000"/>
                </a:solidFill>
              </a:rPr>
              <a:t>Interpretation of the result</a:t>
            </a:r>
          </a:p>
          <a:p>
            <a:pPr algn="just"/>
            <a:r>
              <a:rPr lang="en-US" sz="4000" dirty="0"/>
              <a:t>The ages of the consumers are distributed out around the arithmetical means as much as 4.99 or 5 years.</a:t>
            </a:r>
          </a:p>
        </p:txBody>
      </p:sp>
    </p:spTree>
    <p:extLst>
      <p:ext uri="{BB962C8B-B14F-4D97-AF65-F5344CB8AC3E}">
        <p14:creationId xmlns:p14="http://schemas.microsoft.com/office/powerpoint/2010/main" val="5538014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2250830"/>
            <a:ext cx="7127631" cy="19389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4000"/>
              <a:t>Calculating </a:t>
            </a:r>
            <a:r>
              <a:rPr lang="en-US" sz="4000" dirty="0"/>
              <a:t>The Variance and The Standard Deviation From The Population</a:t>
            </a:r>
          </a:p>
        </p:txBody>
      </p:sp>
    </p:spTree>
    <p:extLst>
      <p:ext uri="{BB962C8B-B14F-4D97-AF65-F5344CB8AC3E}">
        <p14:creationId xmlns:p14="http://schemas.microsoft.com/office/powerpoint/2010/main" val="913661057"/>
      </p:ext>
    </p:extLst>
  </p:cSld>
  <p:clrMapOvr>
    <a:masterClrMapping/>
  </p:clrMapOvr>
  <p:transition spd="slow">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4734" y="3865333"/>
            <a:ext cx="11541081" cy="2308324"/>
          </a:xfrm>
          <a:prstGeom prst="rect">
            <a:avLst/>
          </a:prstGeom>
        </p:spPr>
        <p:txBody>
          <a:bodyPr wrap="square">
            <a:spAutoFit/>
          </a:bodyPr>
          <a:lstStyle/>
          <a:p>
            <a:r>
              <a:rPr lang="en-US" sz="2400" dirty="0">
                <a:solidFill>
                  <a:srgbClr val="333333"/>
                </a:solidFill>
                <a:latin typeface="GentiumBookBasic" charset="0"/>
              </a:rPr>
              <a:t>Note that the denominator </a:t>
            </a:r>
            <a:r>
              <a:rPr lang="en-US" sz="2400" b="1" dirty="0">
                <a:solidFill>
                  <a:srgbClr val="FF0000"/>
                </a:solidFill>
                <a:latin typeface="GentiumBookBasic" charset="0"/>
              </a:rPr>
              <a:t>(</a:t>
            </a:r>
            <a:r>
              <a:rPr lang="en-US" sz="2400" b="1" dirty="0" err="1">
                <a:solidFill>
                  <a:srgbClr val="FF0000"/>
                </a:solidFill>
                <a:latin typeface="GentiumBookBasic" charset="0"/>
              </a:rPr>
              <a:t>payda</a:t>
            </a:r>
            <a:r>
              <a:rPr lang="en-US" sz="2400" b="1" dirty="0">
                <a:solidFill>
                  <a:srgbClr val="FF0000"/>
                </a:solidFill>
                <a:latin typeface="GentiumBookBasic" charset="0"/>
              </a:rPr>
              <a:t>) </a:t>
            </a:r>
            <a:r>
              <a:rPr lang="en-US" sz="2400" dirty="0">
                <a:solidFill>
                  <a:srgbClr val="333333"/>
                </a:solidFill>
                <a:latin typeface="GentiumBookBasic" charset="0"/>
              </a:rPr>
              <a:t>in the fraction </a:t>
            </a:r>
            <a:r>
              <a:rPr lang="en-US" sz="2400" b="1" dirty="0">
                <a:solidFill>
                  <a:srgbClr val="FF0000"/>
                </a:solidFill>
                <a:latin typeface="GentiumBookBasic" charset="0"/>
              </a:rPr>
              <a:t>(</a:t>
            </a:r>
            <a:r>
              <a:rPr lang="en-US" sz="2400" b="1" dirty="0" err="1">
                <a:solidFill>
                  <a:srgbClr val="FF0000"/>
                </a:solidFill>
                <a:latin typeface="GentiumBookBasic" charset="0"/>
              </a:rPr>
              <a:t>kesir</a:t>
            </a:r>
            <a:r>
              <a:rPr lang="en-US" sz="2400" b="1" dirty="0">
                <a:solidFill>
                  <a:srgbClr val="FF0000"/>
                </a:solidFill>
                <a:latin typeface="GentiumBookBasic" charset="0"/>
              </a:rPr>
              <a:t>) </a:t>
            </a:r>
            <a:r>
              <a:rPr lang="en-US" sz="2400" dirty="0">
                <a:solidFill>
                  <a:srgbClr val="333333"/>
                </a:solidFill>
                <a:latin typeface="GentiumBookBasic" charset="0"/>
              </a:rPr>
              <a:t>is the full number of observations, not that number reduced by one, as is the case with the sample standard deviation. </a:t>
            </a:r>
          </a:p>
          <a:p>
            <a:endParaRPr lang="en-US" sz="2400" dirty="0">
              <a:solidFill>
                <a:srgbClr val="333333"/>
              </a:solidFill>
              <a:latin typeface="GentiumBookBasic" charset="0"/>
            </a:endParaRPr>
          </a:p>
          <a:p>
            <a:r>
              <a:rPr lang="en-US" sz="2400" dirty="0">
                <a:solidFill>
                  <a:srgbClr val="333333"/>
                </a:solidFill>
                <a:latin typeface="GentiumBookBasic" charset="0"/>
              </a:rPr>
              <a:t>Since most data sets are samples, we will always work with the sample standard deviation and variance. </a:t>
            </a:r>
            <a:endParaRPr lang="en-US"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4339" y="0"/>
            <a:ext cx="9800492" cy="3649157"/>
          </a:xfrm>
          <a:prstGeom prst="rect">
            <a:avLst/>
          </a:prstGeom>
        </p:spPr>
      </p:pic>
    </p:spTree>
    <p:extLst>
      <p:ext uri="{BB962C8B-B14F-4D97-AF65-F5344CB8AC3E}">
        <p14:creationId xmlns:p14="http://schemas.microsoft.com/office/powerpoint/2010/main" val="139330894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5636" y="1623766"/>
            <a:ext cx="11263746" cy="4247317"/>
          </a:xfrm>
          <a:prstGeom prst="rect">
            <a:avLst/>
          </a:prstGeom>
        </p:spPr>
        <p:txBody>
          <a:bodyPr wrap="square">
            <a:spAutoFit/>
          </a:bodyPr>
          <a:lstStyle/>
          <a:p>
            <a:pPr algn="just"/>
            <a:r>
              <a:rPr lang="en-US" sz="3600" dirty="0">
                <a:solidFill>
                  <a:srgbClr val="000000"/>
                </a:solidFill>
                <a:latin typeface="Source Sans Pro" charset="0"/>
              </a:rPr>
              <a:t>Measures of central tendency describe the center position of a distribution for a data set. </a:t>
            </a:r>
          </a:p>
          <a:p>
            <a:pPr algn="just"/>
            <a:endParaRPr lang="en-US" sz="3600" dirty="0">
              <a:solidFill>
                <a:srgbClr val="000000"/>
              </a:solidFill>
              <a:latin typeface="Source Sans Pro" charset="0"/>
            </a:endParaRPr>
          </a:p>
          <a:p>
            <a:r>
              <a:rPr lang="en-US" sz="3600" dirty="0">
                <a:solidFill>
                  <a:srgbClr val="000000"/>
                </a:solidFill>
                <a:latin typeface="Source Sans Pro" charset="0"/>
              </a:rPr>
              <a:t>A person analyzes the frequency of each data point in the distribution and describes it using the mean, median or mode, which measure the most common patterns of the data set being analyzed.</a:t>
            </a:r>
            <a:br>
              <a:rPr lang="en-US" dirty="0">
                <a:solidFill>
                  <a:srgbClr val="000000"/>
                </a:solidFill>
                <a:latin typeface="Source Sans Pro" charset="0"/>
              </a:rPr>
            </a:br>
            <a:endParaRPr lang="en-US" dirty="0"/>
          </a:p>
        </p:txBody>
      </p:sp>
    </p:spTree>
    <p:extLst>
      <p:ext uri="{BB962C8B-B14F-4D97-AF65-F5344CB8AC3E}">
        <p14:creationId xmlns:p14="http://schemas.microsoft.com/office/powerpoint/2010/main" val="12229105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7800" y="2603500"/>
            <a:ext cx="4203700" cy="16383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103" y="524387"/>
            <a:ext cx="10775093" cy="1097936"/>
          </a:xfrm>
          <a:prstGeom prst="rect">
            <a:avLst/>
          </a:prstGeom>
        </p:spPr>
      </p:pic>
    </p:spTree>
    <p:extLst>
      <p:ext uri="{BB962C8B-B14F-4D97-AF65-F5344CB8AC3E}">
        <p14:creationId xmlns:p14="http://schemas.microsoft.com/office/powerpoint/2010/main" val="1821806871"/>
      </p:ext>
    </p:extLst>
  </p:cSld>
  <p:clrMapOvr>
    <a:masterClrMapping/>
  </p:clrMapOvr>
  <p:transition spd="slow">
    <p:wip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961" y="324465"/>
            <a:ext cx="11444749" cy="6135329"/>
          </a:xfrm>
          <a:prstGeom prst="rect">
            <a:avLst/>
          </a:prstGeom>
        </p:spPr>
      </p:pic>
    </p:spTree>
    <p:extLst>
      <p:ext uri="{BB962C8B-B14F-4D97-AF65-F5344CB8AC3E}">
        <p14:creationId xmlns:p14="http://schemas.microsoft.com/office/powerpoint/2010/main" val="286241971"/>
      </p:ext>
    </p:extLst>
  </p:cSld>
  <p:clrMapOvr>
    <a:masterClrMapping/>
  </p:clrMapOvr>
  <p:transition spd="slow">
    <p:wip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2889" y="426474"/>
            <a:ext cx="10176387" cy="16383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955" y="3066845"/>
            <a:ext cx="11149780" cy="3127477"/>
          </a:xfrm>
          <a:prstGeom prst="rect">
            <a:avLst/>
          </a:prstGeom>
        </p:spPr>
      </p:pic>
    </p:spTree>
    <p:extLst>
      <p:ext uri="{BB962C8B-B14F-4D97-AF65-F5344CB8AC3E}">
        <p14:creationId xmlns:p14="http://schemas.microsoft.com/office/powerpoint/2010/main" val="505437317"/>
      </p:ext>
    </p:extLst>
  </p:cSld>
  <p:clrMapOvr>
    <a:masterClrMapping/>
  </p:clrMapOvr>
  <p:transition spd="slow">
    <p:wip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961" y="324465"/>
            <a:ext cx="11444749" cy="6135329"/>
          </a:xfrm>
          <a:prstGeom prst="rect">
            <a:avLst/>
          </a:prstGeom>
        </p:spPr>
      </p:pic>
      <p:cxnSp>
        <p:nvCxnSpPr>
          <p:cNvPr id="4" name="Straight Arrow Connector 3"/>
          <p:cNvCxnSpPr/>
          <p:nvPr/>
        </p:nvCxnSpPr>
        <p:spPr>
          <a:xfrm flipH="1">
            <a:off x="1226634" y="713678"/>
            <a:ext cx="2029522" cy="1739590"/>
          </a:xfrm>
          <a:prstGeom prst="straightConnector1">
            <a:avLst/>
          </a:prstGeom>
          <a:ln w="57150">
            <a:solidFill>
              <a:srgbClr val="FF000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5261492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423" y="457199"/>
            <a:ext cx="4582746" cy="301283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1476" y="457199"/>
            <a:ext cx="4360985" cy="281451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6423" y="3772877"/>
            <a:ext cx="4582746" cy="26416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69723" y="3655645"/>
            <a:ext cx="4032738" cy="2758832"/>
          </a:xfrm>
          <a:prstGeom prst="rect">
            <a:avLst/>
          </a:prstGeom>
        </p:spPr>
      </p:pic>
    </p:spTree>
    <p:extLst>
      <p:ext uri="{BB962C8B-B14F-4D97-AF65-F5344CB8AC3E}">
        <p14:creationId xmlns:p14="http://schemas.microsoft.com/office/powerpoint/2010/main" val="118181895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93249" y="2705073"/>
            <a:ext cx="5944256" cy="70788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a:spAutoFit/>
          </a:bodyPr>
          <a:lstStyle/>
          <a:p>
            <a:r>
              <a:rPr lang="en-US" sz="4000" dirty="0">
                <a:solidFill>
                  <a:srgbClr val="333333"/>
                </a:solidFill>
                <a:latin typeface="GentiumBookBasic,Bold" charset="0"/>
              </a:rPr>
              <a:t>Relative Position of Data </a:t>
            </a:r>
            <a:endParaRPr lang="en-US" sz="4000" dirty="0"/>
          </a:p>
        </p:txBody>
      </p:sp>
    </p:spTree>
    <p:extLst>
      <p:ext uri="{BB962C8B-B14F-4D97-AF65-F5344CB8AC3E}">
        <p14:creationId xmlns:p14="http://schemas.microsoft.com/office/powerpoint/2010/main" val="754925582"/>
      </p:ext>
    </p:extLst>
  </p:cSld>
  <p:clrMapOvr>
    <a:masterClrMapping/>
  </p:clrMapOvr>
  <p:transition spd="slow">
    <p:wip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0904" y="1002112"/>
            <a:ext cx="11043138" cy="5016758"/>
          </a:xfrm>
          <a:prstGeom prst="rect">
            <a:avLst/>
          </a:prstGeom>
        </p:spPr>
        <p:txBody>
          <a:bodyPr wrap="square">
            <a:spAutoFit/>
          </a:bodyPr>
          <a:lstStyle/>
          <a:p>
            <a:pPr algn="just"/>
            <a:r>
              <a:rPr lang="en-US" sz="3200" dirty="0">
                <a:solidFill>
                  <a:srgbClr val="333333"/>
                </a:solidFill>
                <a:latin typeface="GentiumBookBasic" charset="0"/>
              </a:rPr>
              <a:t>When you take an exam, what is often as important as your actual score on the exam is the way your score compares to other students’ performance. </a:t>
            </a:r>
          </a:p>
          <a:p>
            <a:pPr algn="just"/>
            <a:endParaRPr lang="en-US" sz="3200" dirty="0">
              <a:solidFill>
                <a:srgbClr val="333333"/>
              </a:solidFill>
              <a:latin typeface="GentiumBookBasic" charset="0"/>
            </a:endParaRPr>
          </a:p>
          <a:p>
            <a:pPr algn="just"/>
            <a:r>
              <a:rPr lang="en-US" sz="3200" dirty="0">
                <a:solidFill>
                  <a:srgbClr val="333333"/>
                </a:solidFill>
                <a:latin typeface="GentiumBookBasic" charset="0"/>
              </a:rPr>
              <a:t>If you made a 70 but the average score (whether the mean, median, or mode) was 85, you did relatively poorly. If you made a 70 but the average score was only 55 then you did relatively well. In general, the significance of one observed value in a data set strongly depends on how that value compares to the other observed values in a data set. </a:t>
            </a:r>
            <a:endParaRPr lang="en-US" sz="3200" dirty="0"/>
          </a:p>
        </p:txBody>
      </p:sp>
    </p:spTree>
    <p:extLst>
      <p:ext uri="{BB962C8B-B14F-4D97-AF65-F5344CB8AC3E}">
        <p14:creationId xmlns:p14="http://schemas.microsoft.com/office/powerpoint/2010/main" val="70087019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1671" y="219781"/>
            <a:ext cx="6489277" cy="830997"/>
          </a:xfrm>
          <a:prstGeom prst="rect">
            <a:avLst/>
          </a:prstGeom>
        </p:spPr>
        <p:txBody>
          <a:bodyPr wrap="none">
            <a:spAutoFit/>
          </a:bodyPr>
          <a:lstStyle/>
          <a:p>
            <a:r>
              <a:rPr lang="en-US" sz="4800" dirty="0">
                <a:solidFill>
                  <a:srgbClr val="333333"/>
                </a:solidFill>
                <a:latin typeface="GentiumBookBasic,Bold" charset="0"/>
              </a:rPr>
              <a:t>Percentiles and Quartiles </a:t>
            </a:r>
            <a:endParaRPr lang="en-US" sz="4800" dirty="0"/>
          </a:p>
        </p:txBody>
      </p:sp>
      <p:sp>
        <p:nvSpPr>
          <p:cNvPr id="3" name="Rectangle 2"/>
          <p:cNvSpPr/>
          <p:nvPr/>
        </p:nvSpPr>
        <p:spPr>
          <a:xfrm>
            <a:off x="961671" y="1438981"/>
            <a:ext cx="5799986" cy="707886"/>
          </a:xfrm>
          <a:prstGeom prst="rect">
            <a:avLst/>
          </a:prstGeom>
        </p:spPr>
        <p:txBody>
          <a:bodyPr wrap="none">
            <a:spAutoFit/>
          </a:bodyPr>
          <a:lstStyle/>
          <a:p>
            <a:r>
              <a:rPr lang="en-US" sz="4000" dirty="0" err="1">
                <a:solidFill>
                  <a:srgbClr val="333333"/>
                </a:solidFill>
                <a:latin typeface="GentiumBookBasic,Bold" charset="0"/>
              </a:rPr>
              <a:t>Yüzdebirlikler</a:t>
            </a:r>
            <a:r>
              <a:rPr lang="en-US" sz="4000" dirty="0">
                <a:solidFill>
                  <a:srgbClr val="333333"/>
                </a:solidFill>
                <a:latin typeface="GentiumBookBasic,Bold" charset="0"/>
              </a:rPr>
              <a:t> </a:t>
            </a:r>
            <a:r>
              <a:rPr lang="en-US" sz="4000" dirty="0" err="1">
                <a:solidFill>
                  <a:srgbClr val="333333"/>
                </a:solidFill>
                <a:latin typeface="GentiumBookBasic,Bold" charset="0"/>
              </a:rPr>
              <a:t>ve</a:t>
            </a:r>
            <a:r>
              <a:rPr lang="en-US" sz="4000" dirty="0">
                <a:solidFill>
                  <a:srgbClr val="333333"/>
                </a:solidFill>
                <a:latin typeface="GentiumBookBasic,Bold" charset="0"/>
              </a:rPr>
              <a:t> </a:t>
            </a:r>
            <a:r>
              <a:rPr lang="en-US" sz="4000" dirty="0" err="1">
                <a:solidFill>
                  <a:srgbClr val="333333"/>
                </a:solidFill>
                <a:latin typeface="GentiumBookBasic,Bold" charset="0"/>
              </a:rPr>
              <a:t>Dörtlüler</a:t>
            </a:r>
            <a:endParaRPr lang="en-US" sz="4000" dirty="0"/>
          </a:p>
        </p:txBody>
      </p:sp>
      <p:sp>
        <p:nvSpPr>
          <p:cNvPr id="4" name="Rectangle 3"/>
          <p:cNvSpPr/>
          <p:nvPr/>
        </p:nvSpPr>
        <p:spPr>
          <a:xfrm>
            <a:off x="375138" y="2535070"/>
            <a:ext cx="11488616" cy="4031873"/>
          </a:xfrm>
          <a:prstGeom prst="rect">
            <a:avLst/>
          </a:prstGeom>
        </p:spPr>
        <p:txBody>
          <a:bodyPr wrap="square">
            <a:spAutoFit/>
          </a:bodyPr>
          <a:lstStyle/>
          <a:p>
            <a:pPr algn="just"/>
            <a:r>
              <a:rPr lang="en-US" sz="3200" dirty="0">
                <a:solidFill>
                  <a:srgbClr val="333333"/>
                </a:solidFill>
                <a:latin typeface="GentiumBookBasic" charset="0"/>
              </a:rPr>
              <a:t>Anyone who has taken a national standardized test is familiar with the idea of being given both a score on the exam and a “percentile ranking” of that score. You may be told that your score was 625 and that it is the 85th percentile. </a:t>
            </a:r>
          </a:p>
          <a:p>
            <a:pPr algn="just"/>
            <a:endParaRPr lang="en-US" sz="3200" dirty="0">
              <a:solidFill>
                <a:srgbClr val="333333"/>
              </a:solidFill>
              <a:latin typeface="GentiumBookBasic" charset="0"/>
            </a:endParaRPr>
          </a:p>
          <a:p>
            <a:pPr algn="just"/>
            <a:r>
              <a:rPr lang="en-US" sz="3200" dirty="0">
                <a:solidFill>
                  <a:srgbClr val="333333"/>
                </a:solidFill>
                <a:latin typeface="GentiumBookBasic" charset="0"/>
              </a:rPr>
              <a:t>The first number tells how you actually did on the exam; the second says that 85% of the scores on the exam were less than or equal to your score, 625. </a:t>
            </a:r>
            <a:endParaRPr lang="en-US" sz="3200" dirty="0"/>
          </a:p>
        </p:txBody>
      </p:sp>
    </p:spTree>
    <p:extLst>
      <p:ext uri="{BB962C8B-B14F-4D97-AF65-F5344CB8AC3E}">
        <p14:creationId xmlns:p14="http://schemas.microsoft.com/office/powerpoint/2010/main" val="57761399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304800" y="468923"/>
            <a:ext cx="11676185" cy="5509845"/>
          </a:xfrm>
          <a:prstGeom prst="rect">
            <a:avLst/>
          </a:prstGeom>
        </p:spPr>
      </p:pic>
    </p:spTree>
    <p:extLst>
      <p:ext uri="{BB962C8B-B14F-4D97-AF65-F5344CB8AC3E}">
        <p14:creationId xmlns:p14="http://schemas.microsoft.com/office/powerpoint/2010/main" val="1332262297"/>
      </p:ext>
    </p:extLst>
  </p:cSld>
  <p:clrMapOvr>
    <a:masterClrMapping/>
  </p:clrMapOvr>
  <p:transition spd="slow">
    <p:wip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3046" y="539262"/>
            <a:ext cx="10785231" cy="646331"/>
          </a:xfrm>
          <a:prstGeom prst="rect">
            <a:avLst/>
          </a:prstGeom>
          <a:noFill/>
        </p:spPr>
        <p:txBody>
          <a:bodyPr wrap="square" rtlCol="0">
            <a:spAutoFit/>
          </a:bodyPr>
          <a:lstStyle/>
          <a:p>
            <a:r>
              <a:rPr lang="en-US" sz="3600" dirty="0"/>
              <a:t>Scores of 10 students in any course are as follows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506" y="1736969"/>
            <a:ext cx="7784123" cy="95933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507" y="5219916"/>
            <a:ext cx="7784123" cy="899934"/>
          </a:xfrm>
          <a:prstGeom prst="rect">
            <a:avLst/>
          </a:prstGeom>
        </p:spPr>
      </p:pic>
      <p:sp>
        <p:nvSpPr>
          <p:cNvPr id="6" name="Rectangle 5"/>
          <p:cNvSpPr/>
          <p:nvPr/>
        </p:nvSpPr>
        <p:spPr>
          <a:xfrm>
            <a:off x="1012576" y="3355259"/>
            <a:ext cx="7293984" cy="707886"/>
          </a:xfrm>
          <a:prstGeom prst="rect">
            <a:avLst/>
          </a:prstGeom>
        </p:spPr>
        <p:txBody>
          <a:bodyPr wrap="none">
            <a:spAutoFit/>
          </a:bodyPr>
          <a:lstStyle/>
          <a:p>
            <a:r>
              <a:rPr lang="en-US" sz="4000" dirty="0">
                <a:solidFill>
                  <a:srgbClr val="333333"/>
                </a:solidFill>
                <a:latin typeface="GentiumBookBasic" charset="0"/>
              </a:rPr>
              <a:t>What percentile is the value 3.33? </a:t>
            </a:r>
            <a:endParaRPr lang="en-US" sz="4000" dirty="0">
              <a:effectLst/>
            </a:endParaRPr>
          </a:p>
        </p:txBody>
      </p:sp>
      <p:sp>
        <p:nvSpPr>
          <p:cNvPr id="7" name="Rectangle 6"/>
          <p:cNvSpPr/>
          <p:nvPr/>
        </p:nvSpPr>
        <p:spPr>
          <a:xfrm>
            <a:off x="967503" y="4084913"/>
            <a:ext cx="7532831" cy="646331"/>
          </a:xfrm>
          <a:prstGeom prst="rect">
            <a:avLst/>
          </a:prstGeom>
        </p:spPr>
        <p:txBody>
          <a:bodyPr wrap="none">
            <a:spAutoFit/>
          </a:bodyPr>
          <a:lstStyle/>
          <a:p>
            <a:r>
              <a:rPr lang="en-US" sz="3600" dirty="0">
                <a:solidFill>
                  <a:srgbClr val="333333"/>
                </a:solidFill>
                <a:latin typeface="GentiumBookBasic" charset="0"/>
              </a:rPr>
              <a:t>The data written in ascending order are </a:t>
            </a:r>
            <a:endParaRPr lang="en-US" sz="3600" dirty="0">
              <a:effectLst/>
            </a:endParaRPr>
          </a:p>
        </p:txBody>
      </p:sp>
      <p:sp>
        <p:nvSpPr>
          <p:cNvPr id="8" name="Metin kutusu 7">
            <a:extLst>
              <a:ext uri="{FF2B5EF4-FFF2-40B4-BE49-F238E27FC236}">
                <a16:creationId xmlns:a16="http://schemas.microsoft.com/office/drawing/2014/main" id="{345330E1-4870-4CE0-BF5C-C4AE181D17FD}"/>
              </a:ext>
            </a:extLst>
          </p:cNvPr>
          <p:cNvSpPr txBox="1"/>
          <p:nvPr/>
        </p:nvSpPr>
        <p:spPr>
          <a:xfrm>
            <a:off x="967503" y="2823854"/>
            <a:ext cx="6096000" cy="461665"/>
          </a:xfrm>
          <a:prstGeom prst="rect">
            <a:avLst/>
          </a:prstGeom>
          <a:noFill/>
        </p:spPr>
        <p:txBody>
          <a:bodyPr wrap="square">
            <a:spAutoFit/>
          </a:bodyPr>
          <a:lstStyle/>
          <a:p>
            <a:r>
              <a:rPr lang="en-US" sz="2400" dirty="0">
                <a:solidFill>
                  <a:srgbClr val="333333"/>
                </a:solidFill>
                <a:latin typeface="GentiumBookBasic" charset="0"/>
              </a:rPr>
              <a:t>What percentile is the value </a:t>
            </a:r>
            <a:r>
              <a:rPr lang="tr-TR" sz="2400" dirty="0">
                <a:solidFill>
                  <a:srgbClr val="333333"/>
                </a:solidFill>
                <a:latin typeface="GentiumBookBasic" charset="0"/>
              </a:rPr>
              <a:t>1</a:t>
            </a:r>
            <a:r>
              <a:rPr lang="en-US" sz="2400" dirty="0">
                <a:solidFill>
                  <a:srgbClr val="333333"/>
                </a:solidFill>
                <a:latin typeface="GentiumBookBasic" charset="0"/>
              </a:rPr>
              <a:t>.</a:t>
            </a:r>
            <a:r>
              <a:rPr lang="tr-TR" sz="2400" dirty="0">
                <a:solidFill>
                  <a:srgbClr val="333333"/>
                </a:solidFill>
                <a:latin typeface="GentiumBookBasic" charset="0"/>
              </a:rPr>
              <a:t>39</a:t>
            </a:r>
            <a:r>
              <a:rPr lang="en-US" sz="2400" dirty="0">
                <a:solidFill>
                  <a:srgbClr val="333333"/>
                </a:solidFill>
                <a:latin typeface="GentiumBookBasic" charset="0"/>
              </a:rPr>
              <a:t>? </a:t>
            </a:r>
            <a:endParaRPr lang="en-US" sz="2400" dirty="0">
              <a:effectLst/>
            </a:endParaRPr>
          </a:p>
        </p:txBody>
      </p:sp>
    </p:spTree>
    <p:extLst>
      <p:ext uri="{BB962C8B-B14F-4D97-AF65-F5344CB8AC3E}">
        <p14:creationId xmlns:p14="http://schemas.microsoft.com/office/powerpoint/2010/main" val="166792205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808" y="659883"/>
            <a:ext cx="10848109" cy="5570756"/>
          </a:xfrm>
          <a:prstGeom prst="rect">
            <a:avLst/>
          </a:prstGeom>
        </p:spPr>
        <p:txBody>
          <a:bodyPr wrap="square">
            <a:spAutoFit/>
          </a:bodyPr>
          <a:lstStyle/>
          <a:p>
            <a:pPr algn="just"/>
            <a:r>
              <a:rPr lang="en-US" sz="3200" dirty="0">
                <a:solidFill>
                  <a:srgbClr val="000000"/>
                </a:solidFill>
                <a:latin typeface="Source Sans Pro" charset="0"/>
              </a:rPr>
              <a:t>Measures of variability, or the measures of spread, aid in analyzing how spread-out the distribution is for a set of data. For example, while the measures of central tendency may give a person the average of a data set, it doesn't describe how the data is distributed within the set. </a:t>
            </a:r>
          </a:p>
          <a:p>
            <a:pPr algn="just"/>
            <a:endParaRPr lang="en-US" sz="3200" dirty="0">
              <a:solidFill>
                <a:srgbClr val="000000"/>
              </a:solidFill>
              <a:latin typeface="Source Sans Pro" charset="0"/>
            </a:endParaRPr>
          </a:p>
          <a:p>
            <a:pPr algn="just"/>
            <a:r>
              <a:rPr lang="en-US" sz="3200" dirty="0">
                <a:solidFill>
                  <a:srgbClr val="000000"/>
                </a:solidFill>
                <a:latin typeface="Source Sans Pro" charset="0"/>
              </a:rPr>
              <a:t>Measures of variability help communicate this by describing the shape and spread of the data set. Range, </a:t>
            </a:r>
            <a:r>
              <a:rPr lang="en-US" sz="3200" dirty="0">
                <a:solidFill>
                  <a:srgbClr val="FF0000"/>
                </a:solidFill>
                <a:latin typeface="Source Sans Pro" charset="0"/>
              </a:rPr>
              <a:t>quartiles</a:t>
            </a:r>
            <a:r>
              <a:rPr lang="en-US" sz="3200" dirty="0">
                <a:solidFill>
                  <a:srgbClr val="000000"/>
                </a:solidFill>
                <a:latin typeface="Source Sans Pro" charset="0"/>
              </a:rPr>
              <a:t>, absolute deviation and variance are all examples of measures of variability.</a:t>
            </a:r>
            <a:endParaRPr lang="tr-TR" sz="3200" dirty="0">
              <a:solidFill>
                <a:srgbClr val="000000"/>
              </a:solidFill>
              <a:latin typeface="Source Sans Pro" charset="0"/>
            </a:endParaRPr>
          </a:p>
          <a:p>
            <a:pPr algn="just"/>
            <a:br>
              <a:rPr lang="en-US" dirty="0">
                <a:solidFill>
                  <a:srgbClr val="000000"/>
                </a:solidFill>
                <a:latin typeface="Source Sans Pro" charset="0"/>
              </a:rPr>
            </a:br>
            <a:endParaRPr lang="en-US" dirty="0"/>
          </a:p>
        </p:txBody>
      </p:sp>
    </p:spTree>
    <p:extLst>
      <p:ext uri="{BB962C8B-B14F-4D97-AF65-F5344CB8AC3E}">
        <p14:creationId xmlns:p14="http://schemas.microsoft.com/office/powerpoint/2010/main" val="20394650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1568" y="530685"/>
            <a:ext cx="7784123" cy="899934"/>
          </a:xfrm>
          <a:prstGeom prst="rect">
            <a:avLst/>
          </a:prstGeom>
        </p:spPr>
      </p:pic>
      <p:sp>
        <p:nvSpPr>
          <p:cNvPr id="3" name="Rectangle 2"/>
          <p:cNvSpPr/>
          <p:nvPr/>
        </p:nvSpPr>
        <p:spPr>
          <a:xfrm>
            <a:off x="422031" y="1916612"/>
            <a:ext cx="11090030" cy="3046988"/>
          </a:xfrm>
          <a:prstGeom prst="rect">
            <a:avLst/>
          </a:prstGeom>
        </p:spPr>
        <p:txBody>
          <a:bodyPr wrap="square">
            <a:spAutoFit/>
          </a:bodyPr>
          <a:lstStyle/>
          <a:p>
            <a:pPr algn="just"/>
            <a:r>
              <a:rPr lang="en-US" sz="3200" dirty="0">
                <a:solidFill>
                  <a:srgbClr val="333333"/>
                </a:solidFill>
                <a:latin typeface="GentiumBookBasic" charset="0"/>
              </a:rPr>
              <a:t>The only data value that is less than or equal to 1.39 is 1.39 itself. Since 1 is 1</a:t>
            </a:r>
            <a:r>
              <a:rPr lang="en-US" sz="3200" dirty="0">
                <a:solidFill>
                  <a:srgbClr val="333333"/>
                </a:solidFill>
                <a:latin typeface="Georgia" charset="0"/>
              </a:rPr>
              <a:t>∕</a:t>
            </a:r>
            <a:r>
              <a:rPr lang="en-US" sz="3200" dirty="0">
                <a:solidFill>
                  <a:srgbClr val="333333"/>
                </a:solidFill>
                <a:latin typeface="GentiumBookBasic" charset="0"/>
              </a:rPr>
              <a:t>10 = .10 or 10% of 10, the value 1.39 is the 10th percentile. </a:t>
            </a:r>
          </a:p>
          <a:p>
            <a:pPr algn="just"/>
            <a:endParaRPr lang="en-US" sz="3200" dirty="0">
              <a:solidFill>
                <a:srgbClr val="333333"/>
              </a:solidFill>
              <a:latin typeface="GentiumBookBasic" charset="0"/>
            </a:endParaRPr>
          </a:p>
          <a:p>
            <a:pPr algn="just"/>
            <a:r>
              <a:rPr lang="en-US" sz="3200" dirty="0">
                <a:solidFill>
                  <a:srgbClr val="333333"/>
                </a:solidFill>
                <a:latin typeface="GentiumBookBasic" charset="0"/>
              </a:rPr>
              <a:t>Eight data values are less than or equal to 3.33. Since 8 is 8</a:t>
            </a:r>
            <a:r>
              <a:rPr lang="en-US" sz="3200" dirty="0">
                <a:solidFill>
                  <a:srgbClr val="333333"/>
                </a:solidFill>
                <a:latin typeface="Georgia" charset="0"/>
              </a:rPr>
              <a:t>∕</a:t>
            </a:r>
            <a:r>
              <a:rPr lang="en-US" sz="3200" dirty="0">
                <a:solidFill>
                  <a:srgbClr val="333333"/>
                </a:solidFill>
                <a:latin typeface="GentiumBookBasic" charset="0"/>
              </a:rPr>
              <a:t>10 = .80 or 80% of 10, the value 3.33 is the 80th percentile. </a:t>
            </a:r>
            <a:endParaRPr lang="en-US" sz="3200" dirty="0">
              <a:effectLst/>
            </a:endParaRPr>
          </a:p>
        </p:txBody>
      </p:sp>
    </p:spTree>
    <p:extLst>
      <p:ext uri="{BB962C8B-B14F-4D97-AF65-F5344CB8AC3E}">
        <p14:creationId xmlns:p14="http://schemas.microsoft.com/office/powerpoint/2010/main" val="166196770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1671" y="219781"/>
            <a:ext cx="2593980" cy="83099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a:spAutoFit/>
          </a:bodyPr>
          <a:lstStyle/>
          <a:p>
            <a:r>
              <a:rPr lang="en-US" sz="4800">
                <a:solidFill>
                  <a:srgbClr val="333333"/>
                </a:solidFill>
                <a:latin typeface="GentiumBookBasic,Bold" charset="0"/>
              </a:rPr>
              <a:t>Quartiles </a:t>
            </a:r>
            <a:endParaRPr lang="en-US" sz="4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9292" y="635279"/>
            <a:ext cx="7690338" cy="5599164"/>
          </a:xfrm>
          <a:prstGeom prst="rect">
            <a:avLst/>
          </a:prstGeom>
        </p:spPr>
      </p:pic>
    </p:spTree>
    <p:extLst>
      <p:ext uri="{BB962C8B-B14F-4D97-AF65-F5344CB8AC3E}">
        <p14:creationId xmlns:p14="http://schemas.microsoft.com/office/powerpoint/2010/main" val="3714718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7907" y="117693"/>
            <a:ext cx="11488615" cy="6740307"/>
          </a:xfrm>
          <a:prstGeom prst="rect">
            <a:avLst/>
          </a:prstGeom>
        </p:spPr>
        <p:txBody>
          <a:bodyPr wrap="square">
            <a:spAutoFit/>
          </a:bodyPr>
          <a:lstStyle/>
          <a:p>
            <a:r>
              <a:rPr lang="en-US" sz="3600" b="1" i="1" u="sng" dirty="0">
                <a:solidFill>
                  <a:srgbClr val="333333"/>
                </a:solidFill>
                <a:latin typeface="GentiumBookBasic,Bold" charset="0"/>
              </a:rPr>
              <a:t>Definition </a:t>
            </a:r>
            <a:endParaRPr lang="en-US" sz="3600" b="1" i="1" u="sng" dirty="0"/>
          </a:p>
          <a:p>
            <a:r>
              <a:rPr lang="en-US" sz="3600" dirty="0">
                <a:solidFill>
                  <a:srgbClr val="333333"/>
                </a:solidFill>
                <a:latin typeface="GentiumBookBasic,Italic" charset="0"/>
              </a:rPr>
              <a:t>For any data set: </a:t>
            </a:r>
            <a:endParaRPr lang="en-US" sz="3600" dirty="0"/>
          </a:p>
          <a:p>
            <a:pPr>
              <a:buFont typeface="+mj-lt"/>
              <a:buAutoNum type="arabicPeriod"/>
            </a:pPr>
            <a:r>
              <a:rPr lang="en-US" sz="3600" dirty="0">
                <a:solidFill>
                  <a:srgbClr val="333333"/>
                </a:solidFill>
                <a:latin typeface="GentiumBookBasic,Italic" charset="0"/>
              </a:rPr>
              <a:t>The </a:t>
            </a:r>
            <a:r>
              <a:rPr lang="en-US" sz="3600" dirty="0">
                <a:solidFill>
                  <a:srgbClr val="333333"/>
                </a:solidFill>
                <a:latin typeface="GentiumBookBasic,Bold" charset="0"/>
              </a:rPr>
              <a:t>second quartile </a:t>
            </a:r>
            <a:r>
              <a:rPr lang="en-US" sz="3600" i="1" dirty="0">
                <a:solidFill>
                  <a:srgbClr val="333333"/>
                </a:solidFill>
                <a:latin typeface="STIXMathJax_Main" charset="0"/>
              </a:rPr>
              <a:t>Q</a:t>
            </a:r>
            <a:r>
              <a:rPr lang="en-US" sz="3600" dirty="0">
                <a:solidFill>
                  <a:srgbClr val="333333"/>
                </a:solidFill>
                <a:latin typeface="STIXMathJax_Main" charset="0"/>
              </a:rPr>
              <a:t>2 </a:t>
            </a:r>
            <a:r>
              <a:rPr lang="en-US" sz="3600" dirty="0">
                <a:solidFill>
                  <a:srgbClr val="333333"/>
                </a:solidFill>
                <a:latin typeface="GentiumBookBasic,Italic" charset="0"/>
              </a:rPr>
              <a:t>of the data set is its median. </a:t>
            </a:r>
            <a:endParaRPr lang="en-US" sz="3600" dirty="0">
              <a:solidFill>
                <a:srgbClr val="333333"/>
              </a:solidFill>
              <a:latin typeface="GentiumBookBasic" charset="0"/>
            </a:endParaRPr>
          </a:p>
          <a:p>
            <a:pPr>
              <a:buFont typeface="+mj-lt"/>
              <a:buAutoNum type="arabicPeriod"/>
            </a:pPr>
            <a:r>
              <a:rPr lang="en-US" sz="3600" dirty="0">
                <a:solidFill>
                  <a:srgbClr val="333333"/>
                </a:solidFill>
                <a:latin typeface="GentiumBookBasic,Italic" charset="0"/>
              </a:rPr>
              <a:t>Define two subsets: </a:t>
            </a:r>
            <a:endParaRPr lang="en-US" sz="3600" dirty="0">
              <a:solidFill>
                <a:srgbClr val="333333"/>
              </a:solidFill>
              <a:latin typeface="GentiumBookBasic" charset="0"/>
            </a:endParaRPr>
          </a:p>
          <a:p>
            <a:pPr marL="742950" lvl="1" indent="-285750">
              <a:buFont typeface="+mj-lt"/>
              <a:buAutoNum type="arabicPeriod"/>
            </a:pPr>
            <a:r>
              <a:rPr lang="en-US" sz="3600" dirty="0">
                <a:solidFill>
                  <a:srgbClr val="333333"/>
                </a:solidFill>
                <a:latin typeface="GentiumBookBasic,Italic" charset="0"/>
              </a:rPr>
              <a:t>the lower set: all observations that are strictly less than </a:t>
            </a:r>
            <a:r>
              <a:rPr lang="en-US" sz="3600" i="1" dirty="0">
                <a:solidFill>
                  <a:srgbClr val="333333"/>
                </a:solidFill>
                <a:latin typeface="STIXMathJax_Main" charset="0"/>
              </a:rPr>
              <a:t>Q</a:t>
            </a:r>
            <a:r>
              <a:rPr lang="en-US" sz="3600" dirty="0">
                <a:solidFill>
                  <a:srgbClr val="333333"/>
                </a:solidFill>
                <a:latin typeface="STIXMathJax_Main" charset="0"/>
              </a:rPr>
              <a:t>2 </a:t>
            </a:r>
            <a:r>
              <a:rPr lang="en-US" sz="3600" dirty="0">
                <a:solidFill>
                  <a:srgbClr val="333333"/>
                </a:solidFill>
                <a:latin typeface="GentiumBookBasic" charset="0"/>
              </a:rPr>
              <a:t>; </a:t>
            </a:r>
          </a:p>
          <a:p>
            <a:pPr marL="742950" lvl="1" indent="-285750">
              <a:buFont typeface="+mj-lt"/>
              <a:buAutoNum type="arabicPeriod"/>
            </a:pPr>
            <a:r>
              <a:rPr lang="en-US" sz="3600" dirty="0">
                <a:solidFill>
                  <a:srgbClr val="333333"/>
                </a:solidFill>
                <a:latin typeface="GentiumBookBasic,Italic" charset="0"/>
              </a:rPr>
              <a:t>the upper set: all observations that are strictly greater than </a:t>
            </a:r>
            <a:r>
              <a:rPr lang="en-US" sz="3600" i="1" dirty="0">
                <a:solidFill>
                  <a:srgbClr val="333333"/>
                </a:solidFill>
                <a:latin typeface="STIXMathJax_Main" charset="0"/>
              </a:rPr>
              <a:t>Q</a:t>
            </a:r>
            <a:r>
              <a:rPr lang="en-US" sz="3600" dirty="0">
                <a:solidFill>
                  <a:srgbClr val="333333"/>
                </a:solidFill>
                <a:latin typeface="STIXMathJax_Main" charset="0"/>
              </a:rPr>
              <a:t>2 . </a:t>
            </a:r>
            <a:endParaRPr lang="en-US" sz="3600" dirty="0">
              <a:solidFill>
                <a:srgbClr val="333333"/>
              </a:solidFill>
              <a:latin typeface="GentiumBookBasic" charset="0"/>
            </a:endParaRPr>
          </a:p>
          <a:p>
            <a:pPr>
              <a:buFont typeface="+mj-lt"/>
              <a:buAutoNum type="arabicPeriod"/>
            </a:pPr>
            <a:r>
              <a:rPr lang="en-US" sz="3600" dirty="0">
                <a:solidFill>
                  <a:srgbClr val="333333"/>
                </a:solidFill>
                <a:latin typeface="GentiumBookBasic,Italic" charset="0"/>
              </a:rPr>
              <a:t>The </a:t>
            </a:r>
            <a:r>
              <a:rPr lang="en-US" sz="3600" dirty="0">
                <a:solidFill>
                  <a:srgbClr val="333333"/>
                </a:solidFill>
                <a:latin typeface="GentiumBookBasic,Bold" charset="0"/>
              </a:rPr>
              <a:t>first quartile </a:t>
            </a:r>
            <a:r>
              <a:rPr lang="en-US" sz="3600" i="1" dirty="0">
                <a:solidFill>
                  <a:srgbClr val="333333"/>
                </a:solidFill>
                <a:latin typeface="STIXMathJax_Main" charset="0"/>
              </a:rPr>
              <a:t>Q</a:t>
            </a:r>
            <a:r>
              <a:rPr lang="en-US" sz="3600" dirty="0">
                <a:solidFill>
                  <a:srgbClr val="333333"/>
                </a:solidFill>
                <a:latin typeface="STIXMathJax_Main" charset="0"/>
              </a:rPr>
              <a:t>1 </a:t>
            </a:r>
            <a:r>
              <a:rPr lang="en-US" sz="3600" dirty="0">
                <a:solidFill>
                  <a:srgbClr val="333333"/>
                </a:solidFill>
                <a:latin typeface="GentiumBookBasic,Italic" charset="0"/>
              </a:rPr>
              <a:t>of the data set is the median of the lower set. </a:t>
            </a:r>
            <a:endParaRPr lang="en-US" sz="3600" dirty="0">
              <a:solidFill>
                <a:srgbClr val="333333"/>
              </a:solidFill>
              <a:latin typeface="GentiumBookBasic" charset="0"/>
            </a:endParaRPr>
          </a:p>
          <a:p>
            <a:pPr>
              <a:buFont typeface="+mj-lt"/>
              <a:buAutoNum type="arabicPeriod"/>
            </a:pPr>
            <a:r>
              <a:rPr lang="en-US" sz="3600" dirty="0">
                <a:solidFill>
                  <a:srgbClr val="333333"/>
                </a:solidFill>
                <a:latin typeface="GentiumBookBasic,Italic" charset="0"/>
              </a:rPr>
              <a:t>The </a:t>
            </a:r>
            <a:r>
              <a:rPr lang="en-US" sz="3600" dirty="0">
                <a:solidFill>
                  <a:srgbClr val="333333"/>
                </a:solidFill>
                <a:latin typeface="GentiumBookBasic,Bold" charset="0"/>
              </a:rPr>
              <a:t>third quartile </a:t>
            </a:r>
            <a:r>
              <a:rPr lang="en-US" sz="3600" i="1" dirty="0">
                <a:solidFill>
                  <a:srgbClr val="333333"/>
                </a:solidFill>
                <a:latin typeface="STIXMathJax_Main" charset="0"/>
              </a:rPr>
              <a:t>Q</a:t>
            </a:r>
            <a:r>
              <a:rPr lang="en-US" sz="3600" dirty="0">
                <a:solidFill>
                  <a:srgbClr val="333333"/>
                </a:solidFill>
                <a:latin typeface="STIXMathJax_Main" charset="0"/>
              </a:rPr>
              <a:t>3 </a:t>
            </a:r>
            <a:r>
              <a:rPr lang="en-US" sz="3600" dirty="0">
                <a:solidFill>
                  <a:srgbClr val="333333"/>
                </a:solidFill>
                <a:latin typeface="GentiumBookBasic,Italic" charset="0"/>
              </a:rPr>
              <a:t>of the data set is the median of the upper set. </a:t>
            </a:r>
            <a:endParaRPr lang="en-US" sz="3600" dirty="0">
              <a:solidFill>
                <a:srgbClr val="333333"/>
              </a:solidFill>
              <a:effectLst/>
              <a:latin typeface="GentiumBookBasic" charset="0"/>
            </a:endParaRPr>
          </a:p>
        </p:txBody>
      </p:sp>
    </p:spTree>
    <p:extLst>
      <p:ext uri="{BB962C8B-B14F-4D97-AF65-F5344CB8AC3E}">
        <p14:creationId xmlns:p14="http://schemas.microsoft.com/office/powerpoint/2010/main" val="5920345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 calcmode="lin" valueType="num">
                                      <p:cBhvr additive="base">
                                        <p:cTn id="1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 calcmode="lin" valueType="num">
                                      <p:cBhvr additive="base">
                                        <p:cTn id="2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 calcmode="lin" valueType="num">
                                      <p:cBhvr additive="base">
                                        <p:cTn id="2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anim calcmode="lin" valueType="num">
                                      <p:cBhvr additive="base">
                                        <p:cTn id="3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8860" y="436807"/>
            <a:ext cx="9947386" cy="899934"/>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076" y="1749171"/>
            <a:ext cx="10134955" cy="182000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5076" y="4155023"/>
            <a:ext cx="9947386" cy="2386454"/>
          </a:xfrm>
          <a:prstGeom prst="rect">
            <a:avLst/>
          </a:prstGeom>
        </p:spPr>
      </p:pic>
    </p:spTree>
    <p:extLst>
      <p:ext uri="{BB962C8B-B14F-4D97-AF65-F5344CB8AC3E}">
        <p14:creationId xmlns:p14="http://schemas.microsoft.com/office/powerpoint/2010/main" val="103311336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strVal val="#ppt_w*0.70"/>
                                          </p:val>
                                        </p:tav>
                                        <p:tav tm="100000">
                                          <p:val>
                                            <p:strVal val="#ppt_w"/>
                                          </p:val>
                                        </p:tav>
                                      </p:tavLst>
                                    </p:anim>
                                    <p:anim calcmode="lin" valueType="num">
                                      <p:cBhvr>
                                        <p:cTn id="14" dur="1000" fill="hold"/>
                                        <p:tgtEl>
                                          <p:spTgt spid="4"/>
                                        </p:tgtEl>
                                        <p:attrNameLst>
                                          <p:attrName>ppt_h</p:attrName>
                                        </p:attrNameLst>
                                      </p:cBhvr>
                                      <p:tavLst>
                                        <p:tav tm="0">
                                          <p:val>
                                            <p:strVal val="#ppt_h"/>
                                          </p:val>
                                        </p:tav>
                                        <p:tav tm="100000">
                                          <p:val>
                                            <p:strVal val="#ppt_h"/>
                                          </p:val>
                                        </p:tav>
                                      </p:tavLst>
                                    </p:anim>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8185" y="375138"/>
            <a:ext cx="10339753" cy="5978770"/>
          </a:xfrm>
          <a:prstGeom prst="rect">
            <a:avLst/>
          </a:prstGeom>
        </p:spPr>
      </p:pic>
    </p:spTree>
    <p:extLst>
      <p:ext uri="{BB962C8B-B14F-4D97-AF65-F5344CB8AC3E}">
        <p14:creationId xmlns:p14="http://schemas.microsoft.com/office/powerpoint/2010/main" val="1131106788"/>
      </p:ext>
    </p:extLst>
  </p:cSld>
  <p:clrMapOvr>
    <a:masterClrMapping/>
  </p:clrMapOvr>
  <p:transition spd="slow">
    <p:wip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3385" y="2032392"/>
            <a:ext cx="10738337" cy="2554545"/>
          </a:xfrm>
          <a:prstGeom prst="rect">
            <a:avLst/>
          </a:prstGeom>
        </p:spPr>
        <p:txBody>
          <a:bodyPr wrap="square">
            <a:spAutoFit/>
          </a:bodyPr>
          <a:lstStyle/>
          <a:p>
            <a:r>
              <a:rPr lang="en-US" sz="4000" b="1" i="1" u="sng" dirty="0">
                <a:solidFill>
                  <a:srgbClr val="333333"/>
                </a:solidFill>
                <a:latin typeface="GentiumBookBasic,BoldItalic" charset="0"/>
              </a:rPr>
              <a:t>Z</a:t>
            </a:r>
            <a:r>
              <a:rPr lang="en-US" sz="4000" b="1" i="1" u="sng" dirty="0">
                <a:solidFill>
                  <a:srgbClr val="333333"/>
                </a:solidFill>
                <a:latin typeface="GentiumBookBasic,Bold" charset="0"/>
              </a:rPr>
              <a:t>-scores </a:t>
            </a:r>
            <a:endParaRPr lang="en-US" sz="4000" b="1" i="1" u="sng" dirty="0"/>
          </a:p>
          <a:p>
            <a:r>
              <a:rPr lang="en-US" sz="4000" dirty="0">
                <a:solidFill>
                  <a:srgbClr val="333333"/>
                </a:solidFill>
                <a:latin typeface="GentiumBookBasic" charset="0"/>
              </a:rPr>
              <a:t>Another way to locate a particular observation </a:t>
            </a:r>
            <a:r>
              <a:rPr lang="en-US" sz="4000" dirty="0">
                <a:solidFill>
                  <a:srgbClr val="333333"/>
                </a:solidFill>
                <a:latin typeface="GentiumBookBasic,Italic" charset="0"/>
              </a:rPr>
              <a:t>x </a:t>
            </a:r>
            <a:r>
              <a:rPr lang="en-US" sz="4000" dirty="0">
                <a:solidFill>
                  <a:srgbClr val="333333"/>
                </a:solidFill>
                <a:latin typeface="GentiumBookBasic" charset="0"/>
              </a:rPr>
              <a:t>in a data set is to compute its distance from the mean in units of standard deviation. </a:t>
            </a:r>
            <a:endParaRPr lang="en-US" sz="4000" dirty="0"/>
          </a:p>
        </p:txBody>
      </p:sp>
    </p:spTree>
    <p:extLst>
      <p:ext uri="{BB962C8B-B14F-4D97-AF65-F5344CB8AC3E}">
        <p14:creationId xmlns:p14="http://schemas.microsoft.com/office/powerpoint/2010/main" val="98654267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523" y="422031"/>
            <a:ext cx="10011508" cy="5720861"/>
          </a:xfrm>
          <a:prstGeom prst="rect">
            <a:avLst/>
          </a:prstGeom>
        </p:spPr>
      </p:pic>
    </p:spTree>
    <p:extLst>
      <p:ext uri="{BB962C8B-B14F-4D97-AF65-F5344CB8AC3E}">
        <p14:creationId xmlns:p14="http://schemas.microsoft.com/office/powerpoint/2010/main" val="101449817"/>
      </p:ext>
    </p:extLst>
  </p:cSld>
  <p:clrMapOvr>
    <a:masterClrMapping/>
  </p:clrMapOvr>
  <p:transition spd="slow">
    <p:wip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8300" y="0"/>
            <a:ext cx="8894544" cy="6858000"/>
          </a:xfrm>
          <a:prstGeom prst="rect">
            <a:avLst/>
          </a:prstGeom>
        </p:spPr>
      </p:pic>
    </p:spTree>
    <p:extLst>
      <p:ext uri="{BB962C8B-B14F-4D97-AF65-F5344CB8AC3E}">
        <p14:creationId xmlns:p14="http://schemas.microsoft.com/office/powerpoint/2010/main" val="1419298054"/>
      </p:ext>
    </p:extLst>
  </p:cSld>
  <p:clrMapOvr>
    <a:masterClrMapping/>
  </p:clrMapOvr>
  <p:transition spd="slow">
    <p:wip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0400" y="2946400"/>
            <a:ext cx="8331200" cy="965200"/>
          </a:xfrm>
          <a:prstGeom prst="rect">
            <a:avLst/>
          </a:prstGeom>
        </p:spPr>
      </p:pic>
    </p:spTree>
    <p:extLst>
      <p:ext uri="{BB962C8B-B14F-4D97-AF65-F5344CB8AC3E}">
        <p14:creationId xmlns:p14="http://schemas.microsoft.com/office/powerpoint/2010/main" val="2041526349"/>
      </p:ext>
    </p:extLst>
  </p:cSld>
  <p:clrMapOvr>
    <a:masterClrMapping/>
  </p:clrMapOvr>
  <p:transition spd="slow">
    <p:wip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3400" y="1841500"/>
            <a:ext cx="8572500" cy="3175000"/>
          </a:xfrm>
          <a:prstGeom prst="rect">
            <a:avLst/>
          </a:prstGeom>
        </p:spPr>
      </p:pic>
    </p:spTree>
    <p:extLst>
      <p:ext uri="{BB962C8B-B14F-4D97-AF65-F5344CB8AC3E}">
        <p14:creationId xmlns:p14="http://schemas.microsoft.com/office/powerpoint/2010/main" val="1587119524"/>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8916" y="501134"/>
            <a:ext cx="5320687"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r>
              <a:rPr lang="en-US" sz="2800" b="1" dirty="0">
                <a:solidFill>
                  <a:srgbClr val="333333"/>
                </a:solidFill>
                <a:latin typeface="GentiumBookBasic,Bold" charset="0"/>
              </a:rPr>
              <a:t>Measures of Central Location </a:t>
            </a:r>
            <a:endParaRPr lang="en-US" sz="2800" b="1" dirty="0"/>
          </a:p>
        </p:txBody>
      </p:sp>
      <p:sp>
        <p:nvSpPr>
          <p:cNvPr id="3" name="Rectangle 2"/>
          <p:cNvSpPr/>
          <p:nvPr/>
        </p:nvSpPr>
        <p:spPr>
          <a:xfrm>
            <a:off x="438916" y="1644134"/>
            <a:ext cx="2313454" cy="646331"/>
          </a:xfrm>
          <a:prstGeom prst="rect">
            <a:avLst/>
          </a:prstGeom>
        </p:spPr>
        <p:txBody>
          <a:bodyPr wrap="none">
            <a:spAutoFit/>
          </a:bodyPr>
          <a:lstStyle/>
          <a:p>
            <a:r>
              <a:rPr lang="en-US" sz="3600" b="1" dirty="0">
                <a:solidFill>
                  <a:srgbClr val="333333"/>
                </a:solidFill>
                <a:latin typeface="GentiumBookBasic,Bold" charset="0"/>
              </a:rPr>
              <a:t>The Mean </a:t>
            </a:r>
            <a:endParaRPr lang="en-US" sz="3600" b="1" dirty="0"/>
          </a:p>
        </p:txBody>
      </p:sp>
      <p:sp>
        <p:nvSpPr>
          <p:cNvPr id="4" name="Rectangle 3"/>
          <p:cNvSpPr/>
          <p:nvPr/>
        </p:nvSpPr>
        <p:spPr>
          <a:xfrm>
            <a:off x="438916" y="2506117"/>
            <a:ext cx="11379704" cy="3539430"/>
          </a:xfrm>
          <a:prstGeom prst="rect">
            <a:avLst/>
          </a:prstGeom>
        </p:spPr>
        <p:txBody>
          <a:bodyPr wrap="square">
            <a:spAutoFit/>
          </a:bodyPr>
          <a:lstStyle/>
          <a:p>
            <a:pPr algn="just"/>
            <a:r>
              <a:rPr lang="en-US" sz="3200" dirty="0">
                <a:solidFill>
                  <a:srgbClr val="333333"/>
                </a:solidFill>
                <a:latin typeface="GentiumBookBasic" charset="0"/>
              </a:rPr>
              <a:t>In the formula in the following definition, we introduce the standard summation notation </a:t>
            </a:r>
            <a:r>
              <a:rPr lang="en-US" sz="3200" dirty="0">
                <a:solidFill>
                  <a:srgbClr val="333333"/>
                </a:solidFill>
                <a:latin typeface="Georgia" charset="0"/>
              </a:rPr>
              <a:t>Σ</a:t>
            </a:r>
            <a:r>
              <a:rPr lang="en-US" sz="3200" dirty="0">
                <a:solidFill>
                  <a:srgbClr val="333333"/>
                </a:solidFill>
                <a:latin typeface="GentiumBookBasic" charset="0"/>
              </a:rPr>
              <a:t>, where </a:t>
            </a:r>
            <a:r>
              <a:rPr lang="en-US" sz="3200" dirty="0">
                <a:solidFill>
                  <a:srgbClr val="333333"/>
                </a:solidFill>
                <a:latin typeface="Georgia" charset="0"/>
              </a:rPr>
              <a:t>Σ </a:t>
            </a:r>
            <a:r>
              <a:rPr lang="en-US" sz="3200" dirty="0">
                <a:solidFill>
                  <a:srgbClr val="333333"/>
                </a:solidFill>
                <a:latin typeface="GentiumBookBasic" charset="0"/>
              </a:rPr>
              <a:t>is the capital Greek letter sigma. </a:t>
            </a:r>
          </a:p>
          <a:p>
            <a:pPr algn="just"/>
            <a:endParaRPr lang="en-US" sz="3200" dirty="0">
              <a:solidFill>
                <a:srgbClr val="333333"/>
              </a:solidFill>
              <a:latin typeface="GentiumBookBasic" charset="0"/>
            </a:endParaRPr>
          </a:p>
          <a:p>
            <a:pPr algn="just"/>
            <a:r>
              <a:rPr lang="en-US" sz="3200" dirty="0">
                <a:solidFill>
                  <a:srgbClr val="333333"/>
                </a:solidFill>
                <a:latin typeface="GentiumBookBasic" charset="0"/>
              </a:rPr>
              <a:t>In general, the notation </a:t>
            </a:r>
            <a:r>
              <a:rPr lang="en-US" sz="3200" dirty="0" err="1">
                <a:solidFill>
                  <a:srgbClr val="333333"/>
                </a:solidFill>
                <a:latin typeface="Georgia" charset="0"/>
              </a:rPr>
              <a:t>Σ</a:t>
            </a:r>
            <a:r>
              <a:rPr lang="en-US" sz="3200" dirty="0">
                <a:solidFill>
                  <a:srgbClr val="333333"/>
                </a:solidFill>
                <a:latin typeface="Georgia" charset="0"/>
              </a:rPr>
              <a:t> </a:t>
            </a:r>
            <a:r>
              <a:rPr lang="en-US" sz="3200" dirty="0">
                <a:solidFill>
                  <a:srgbClr val="333333"/>
                </a:solidFill>
                <a:latin typeface="GentiumBookBasic" charset="0"/>
              </a:rPr>
              <a:t>followed by a second mathematical symbol means to add up all the values that the second symbol can take in the context of the problem. </a:t>
            </a:r>
            <a:endParaRPr lang="en-US" sz="3200" dirty="0"/>
          </a:p>
        </p:txBody>
      </p:sp>
    </p:spTree>
    <p:extLst>
      <p:ext uri="{BB962C8B-B14F-4D97-AF65-F5344CB8AC3E}">
        <p14:creationId xmlns:p14="http://schemas.microsoft.com/office/powerpoint/2010/main" val="130188288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 calcmode="lin" valueType="num">
                                      <p:cBhvr additive="base">
                                        <p:cTn id="18" dur="500"/>
                                        <p:tgtEl>
                                          <p:spTgt spid="4">
                                            <p:txEl>
                                              <p:pRg st="2" end="2"/>
                                            </p:txEl>
                                          </p:spTgt>
                                        </p:tgtEl>
                                        <p:attrNameLst>
                                          <p:attrName>ppt_y</p:attrName>
                                        </p:attrNameLst>
                                      </p:cBhvr>
                                      <p:tavLst>
                                        <p:tav tm="0">
                                          <p:val>
                                            <p:strVal val="#ppt_y+#ppt_h*1.125000"/>
                                          </p:val>
                                        </p:tav>
                                        <p:tav tm="100000">
                                          <p:val>
                                            <p:strVal val="#ppt_y"/>
                                          </p:val>
                                        </p:tav>
                                      </p:tavLst>
                                    </p:anim>
                                    <p:animEffect transition="in" filter="wipe(up)">
                                      <p:cBhvr>
                                        <p:cTn id="19"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3400" y="1790700"/>
            <a:ext cx="8585200" cy="3263900"/>
          </a:xfrm>
          <a:prstGeom prst="rect">
            <a:avLst/>
          </a:prstGeom>
        </p:spPr>
      </p:pic>
    </p:spTree>
    <p:extLst>
      <p:ext uri="{BB962C8B-B14F-4D97-AF65-F5344CB8AC3E}">
        <p14:creationId xmlns:p14="http://schemas.microsoft.com/office/powerpoint/2010/main" val="2112542248"/>
      </p:ext>
    </p:extLst>
  </p:cSld>
  <p:clrMapOvr>
    <a:masterClrMapping/>
  </p:clrMapOvr>
  <p:transition spd="slow">
    <p:wip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8453" y="913425"/>
            <a:ext cx="10184071" cy="1079500"/>
          </a:xfrm>
          <a:prstGeom prst="rect">
            <a:avLst/>
          </a:prstGeom>
        </p:spPr>
      </p:pic>
      <p:sp>
        <p:nvSpPr>
          <p:cNvPr id="3" name="TextBox 2"/>
          <p:cNvSpPr txBox="1"/>
          <p:nvPr/>
        </p:nvSpPr>
        <p:spPr>
          <a:xfrm>
            <a:off x="703385" y="140678"/>
            <a:ext cx="2227385" cy="523220"/>
          </a:xfrm>
          <a:prstGeom prst="rect">
            <a:avLst/>
          </a:prstGeom>
          <a:noFill/>
        </p:spPr>
        <p:txBody>
          <a:bodyPr wrap="square" rtlCol="0">
            <a:spAutoFit/>
          </a:bodyPr>
          <a:lstStyle/>
          <a:p>
            <a:r>
              <a:rPr lang="en-US" sz="2800" b="1" dirty="0"/>
              <a:t>Z Scores</a:t>
            </a:r>
          </a:p>
        </p:txBody>
      </p:sp>
      <p:sp>
        <p:nvSpPr>
          <p:cNvPr id="4" name="Rectangle 3"/>
          <p:cNvSpPr/>
          <p:nvPr/>
        </p:nvSpPr>
        <p:spPr>
          <a:xfrm>
            <a:off x="888125" y="2513739"/>
            <a:ext cx="9078126" cy="523220"/>
          </a:xfrm>
          <a:prstGeom prst="rect">
            <a:avLst/>
          </a:prstGeom>
        </p:spPr>
        <p:txBody>
          <a:bodyPr wrap="none">
            <a:spAutoFit/>
          </a:bodyPr>
          <a:lstStyle/>
          <a:p>
            <a:r>
              <a:rPr lang="nb-NO" sz="2800" dirty="0">
                <a:latin typeface="STIXMathJax_Main" charset="0"/>
              </a:rPr>
              <a:t>1.90  3.00  2.53  3.71  2.12  1.76  2.71  1.39  4.00  3.33 </a:t>
            </a:r>
            <a:endParaRPr lang="nb-NO" sz="2800" dirty="0"/>
          </a:p>
        </p:txBody>
      </p:sp>
      <p:sp>
        <p:nvSpPr>
          <p:cNvPr id="5" name="Rectangle 4"/>
          <p:cNvSpPr/>
          <p:nvPr/>
        </p:nvSpPr>
        <p:spPr>
          <a:xfrm>
            <a:off x="732633" y="3488274"/>
            <a:ext cx="9233618" cy="523220"/>
          </a:xfrm>
          <a:prstGeom prst="rect">
            <a:avLst/>
          </a:prstGeom>
        </p:spPr>
        <p:txBody>
          <a:bodyPr wrap="none">
            <a:spAutoFit/>
          </a:bodyPr>
          <a:lstStyle/>
          <a:p>
            <a:r>
              <a:rPr lang="nb-NO" sz="2800" dirty="0">
                <a:latin typeface="STIXMathJax_Main" charset="0"/>
              </a:rPr>
              <a:t>−0.86 0.41 −0.13 1.23 −0.61 −1.02 0.07 −1.45 1.56 0.79 </a:t>
            </a:r>
            <a:endParaRPr lang="nb-NO" sz="2800" dirty="0"/>
          </a:p>
        </p:txBody>
      </p:sp>
    </p:spTree>
    <p:extLst>
      <p:ext uri="{BB962C8B-B14F-4D97-AF65-F5344CB8AC3E}">
        <p14:creationId xmlns:p14="http://schemas.microsoft.com/office/powerpoint/2010/main" val="11504262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9181" y="874107"/>
            <a:ext cx="12062740" cy="2554545"/>
          </a:xfrm>
          <a:prstGeom prst="rect">
            <a:avLst/>
          </a:prstGeom>
          <a:noFill/>
        </p:spPr>
        <p:txBody>
          <a:bodyPr wrap="square" rtlCol="0">
            <a:spAutoFit/>
          </a:bodyPr>
          <a:lstStyle/>
          <a:p>
            <a:r>
              <a:rPr lang="en-US" sz="3200" dirty="0"/>
              <a:t> 1.39   1.76    1.90    2.12    2.53    2.71    3.00    3.33    3.71    4.00</a:t>
            </a:r>
          </a:p>
          <a:p>
            <a:endParaRPr lang="en-US" sz="3200" dirty="0"/>
          </a:p>
          <a:p>
            <a:r>
              <a:rPr lang="en-US" sz="3200" dirty="0"/>
              <a:t>							                 = 2.65</a:t>
            </a:r>
          </a:p>
          <a:p>
            <a:endParaRPr lang="en-US" sz="3200" dirty="0"/>
          </a:p>
          <a:p>
            <a:r>
              <a:rPr lang="en-US" sz="3200" dirty="0"/>
              <a:t>-1.45  -0.86   -1.02   -0.61  -0.13   0.07    0.41    0.79   1.23     1.56</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2111" y="2117914"/>
            <a:ext cx="890954" cy="1011891"/>
          </a:xfrm>
          <a:prstGeom prst="rect">
            <a:avLst/>
          </a:prstGeom>
        </p:spPr>
      </p:pic>
    </p:spTree>
    <p:extLst>
      <p:ext uri="{BB962C8B-B14F-4D97-AF65-F5344CB8AC3E}">
        <p14:creationId xmlns:p14="http://schemas.microsoft.com/office/powerpoint/2010/main" val="128257586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 calcmode="lin" valueType="num">
                                      <p:cBhvr additive="base">
                                        <p:cTn id="1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778916"/>
            <a:ext cx="12062740" cy="3046988"/>
          </a:xfrm>
          <a:prstGeom prst="rect">
            <a:avLst/>
          </a:prstGeom>
          <a:noFill/>
        </p:spPr>
        <p:txBody>
          <a:bodyPr wrap="square" rtlCol="0">
            <a:spAutoFit/>
          </a:bodyPr>
          <a:lstStyle/>
          <a:p>
            <a:r>
              <a:rPr lang="en-US" sz="3200" dirty="0"/>
              <a:t> </a:t>
            </a:r>
            <a:r>
              <a:rPr lang="en-US" sz="2800" dirty="0"/>
              <a:t>1.39   1.76    1.90    2.12    2.53    2.71    3.00    3.33    3.71    4.0</a:t>
            </a:r>
          </a:p>
          <a:p>
            <a:r>
              <a:rPr lang="en-US" sz="3200" dirty="0"/>
              <a:t>							                 = 2.65</a:t>
            </a:r>
          </a:p>
          <a:p>
            <a:r>
              <a:rPr lang="en-US" sz="3200" dirty="0"/>
              <a:t>										  Z  =  0</a:t>
            </a:r>
          </a:p>
          <a:p>
            <a:endParaRPr lang="en-US" sz="3200" dirty="0"/>
          </a:p>
          <a:p>
            <a:r>
              <a:rPr lang="en-US" sz="3200" dirty="0"/>
              <a:t>-</a:t>
            </a:r>
            <a:r>
              <a:rPr lang="en-US" sz="2800" dirty="0"/>
              <a:t>1.45  -1.02   -0.86   -0.61  -0.13   0.07    0.41    0.79   1.23     1.56</a:t>
            </a:r>
          </a:p>
        </p:txBody>
      </p:sp>
      <p:cxnSp>
        <p:nvCxnSpPr>
          <p:cNvPr id="3" name="Straight Arrow Connector 2"/>
          <p:cNvCxnSpPr/>
          <p:nvPr/>
        </p:nvCxnSpPr>
        <p:spPr>
          <a:xfrm flipH="1" flipV="1">
            <a:off x="7103054" y="2205201"/>
            <a:ext cx="8261" cy="46476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a:off x="6353546" y="2925418"/>
            <a:ext cx="13252" cy="88061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3089" y="2205201"/>
            <a:ext cx="578717" cy="657271"/>
          </a:xfrm>
          <a:prstGeom prst="rect">
            <a:avLst/>
          </a:prstGeom>
        </p:spPr>
      </p:pic>
    </p:spTree>
    <p:extLst>
      <p:ext uri="{BB962C8B-B14F-4D97-AF65-F5344CB8AC3E}">
        <p14:creationId xmlns:p14="http://schemas.microsoft.com/office/powerpoint/2010/main" val="144092665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
                                        <p:tgtEl>
                                          <p:spTgt spid="5"/>
                                        </p:tgtEl>
                                      </p:cBhvr>
                                    </p:animEffect>
                                    <p:anim calcmode="lin" valueType="num">
                                      <p:cBhvr>
                                        <p:cTn id="8" dur="400" fill="hold"/>
                                        <p:tgtEl>
                                          <p:spTgt spid="5"/>
                                        </p:tgtEl>
                                        <p:attrNameLst>
                                          <p:attrName>ppt_x</p:attrName>
                                        </p:attrNameLst>
                                      </p:cBhvr>
                                      <p:tavLst>
                                        <p:tav tm="0">
                                          <p:val>
                                            <p:strVal val="#ppt_x"/>
                                          </p:val>
                                        </p:tav>
                                        <p:tav tm="100000">
                                          <p:val>
                                            <p:strVal val="#ppt_x"/>
                                          </p:val>
                                        </p:tav>
                                      </p:tavLst>
                                    </p:anim>
                                    <p:anim calcmode="lin" valueType="num">
                                      <p:cBhvr>
                                        <p:cTn id="9" dur="400" fill="hold"/>
                                        <p:tgtEl>
                                          <p:spTgt spid="5"/>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 calcmode="lin" valueType="num">
                                      <p:cBhvr additive="base">
                                        <p:cTn id="16"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 calcmode="lin" valueType="num">
                                      <p:cBhvr additive="base">
                                        <p:cTn id="28"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500" fill="hold"/>
                                        <p:tgtEl>
                                          <p:spTgt spid="4"/>
                                        </p:tgtEl>
                                        <p:attrNameLst>
                                          <p:attrName>ppt_x</p:attrName>
                                        </p:attrNameLst>
                                      </p:cBhvr>
                                      <p:tavLst>
                                        <p:tav tm="0">
                                          <p:val>
                                            <p:strVal val="#ppt_x"/>
                                          </p:val>
                                        </p:tav>
                                        <p:tav tm="100000">
                                          <p:val>
                                            <p:strVal val="#ppt_x"/>
                                          </p:val>
                                        </p:tav>
                                      </p:tavLst>
                                    </p:anim>
                                    <p:anim calcmode="lin" valueType="num">
                                      <p:cBhvr additive="base">
                                        <p:cTn id="3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3182" y="0"/>
            <a:ext cx="5184365" cy="158816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831" y="1371600"/>
            <a:ext cx="10756231" cy="5486400"/>
          </a:xfrm>
          <a:prstGeom prst="rect">
            <a:avLst/>
          </a:prstGeom>
        </p:spPr>
      </p:pic>
      <p:sp>
        <p:nvSpPr>
          <p:cNvPr id="4" name="TextBox 3"/>
          <p:cNvSpPr txBox="1"/>
          <p:nvPr/>
        </p:nvSpPr>
        <p:spPr>
          <a:xfrm>
            <a:off x="745958" y="1588168"/>
            <a:ext cx="10202779" cy="1636295"/>
          </a:xfrm>
          <a:prstGeom prst="rect">
            <a:avLst/>
          </a:prstGeom>
          <a:ln/>
        </p:spPr>
        <p:style>
          <a:lnRef idx="3">
            <a:schemeClr val="lt1"/>
          </a:lnRef>
          <a:fillRef idx="1">
            <a:schemeClr val="dk1"/>
          </a:fillRef>
          <a:effectRef idx="1">
            <a:schemeClr val="dk1"/>
          </a:effectRef>
          <a:fontRef idx="minor">
            <a:schemeClr val="lt1"/>
          </a:fontRef>
        </p:style>
        <p:txBody>
          <a:bodyPr wrap="square" rtlCol="0">
            <a:spAutoFit/>
          </a:bodyPr>
          <a:lstStyle/>
          <a:p>
            <a:endParaRPr lang="en-US"/>
          </a:p>
        </p:txBody>
      </p:sp>
      <p:sp>
        <p:nvSpPr>
          <p:cNvPr id="5" name="TextBox 4"/>
          <p:cNvSpPr txBox="1"/>
          <p:nvPr/>
        </p:nvSpPr>
        <p:spPr>
          <a:xfrm>
            <a:off x="735153" y="3128210"/>
            <a:ext cx="10202779" cy="1636295"/>
          </a:xfrm>
          <a:prstGeom prst="rect">
            <a:avLst/>
          </a:prstGeom>
          <a:ln/>
        </p:spPr>
        <p:style>
          <a:lnRef idx="3">
            <a:schemeClr val="lt1"/>
          </a:lnRef>
          <a:fillRef idx="1">
            <a:schemeClr val="dk1"/>
          </a:fillRef>
          <a:effectRef idx="1">
            <a:schemeClr val="dk1"/>
          </a:effectRef>
          <a:fontRef idx="minor">
            <a:schemeClr val="lt1"/>
          </a:fontRef>
        </p:style>
        <p:txBody>
          <a:bodyPr wrap="square" rtlCol="0">
            <a:spAutoFit/>
          </a:bodyPr>
          <a:lstStyle/>
          <a:p>
            <a:endParaRPr lang="en-US"/>
          </a:p>
        </p:txBody>
      </p:sp>
      <p:sp>
        <p:nvSpPr>
          <p:cNvPr id="6" name="TextBox 5"/>
          <p:cNvSpPr txBox="1"/>
          <p:nvPr/>
        </p:nvSpPr>
        <p:spPr>
          <a:xfrm>
            <a:off x="671314" y="4764505"/>
            <a:ext cx="10371221" cy="1864895"/>
          </a:xfrm>
          <a:prstGeom prst="rect">
            <a:avLst/>
          </a:prstGeom>
          <a:ln/>
        </p:spPr>
        <p:style>
          <a:lnRef idx="3">
            <a:schemeClr val="lt1"/>
          </a:lnRef>
          <a:fillRef idx="1">
            <a:schemeClr val="dk1"/>
          </a:fillRef>
          <a:effectRef idx="1">
            <a:schemeClr val="dk1"/>
          </a:effectRef>
          <a:fontRef idx="minor">
            <a:schemeClr val="lt1"/>
          </a:fontRef>
        </p:style>
        <p:txBody>
          <a:bodyPr wrap="square" rtlCol="0">
            <a:spAutoFit/>
          </a:bodyPr>
          <a:lstStyle/>
          <a:p>
            <a:endParaRPr lang="en-US"/>
          </a:p>
        </p:txBody>
      </p:sp>
    </p:spTree>
    <p:extLst>
      <p:ext uri="{BB962C8B-B14F-4D97-AF65-F5344CB8AC3E}">
        <p14:creationId xmlns:p14="http://schemas.microsoft.com/office/powerpoint/2010/main" val="1291458756"/>
      </p:ext>
    </p:extLst>
  </p:cSld>
  <p:clrMapOvr>
    <a:masterClrMapping/>
  </p:clrMapOvr>
  <p:transition spd="slow">
    <p:wip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3182" y="0"/>
            <a:ext cx="5184365" cy="158816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831" y="1371600"/>
            <a:ext cx="10756231" cy="5486400"/>
          </a:xfrm>
          <a:prstGeom prst="rect">
            <a:avLst/>
          </a:prstGeom>
        </p:spPr>
      </p:pic>
      <p:sp>
        <p:nvSpPr>
          <p:cNvPr id="5" name="TextBox 4"/>
          <p:cNvSpPr txBox="1"/>
          <p:nvPr/>
        </p:nvSpPr>
        <p:spPr>
          <a:xfrm>
            <a:off x="791136" y="3128210"/>
            <a:ext cx="10202779" cy="1636295"/>
          </a:xfrm>
          <a:prstGeom prst="rect">
            <a:avLst/>
          </a:prstGeom>
          <a:ln/>
        </p:spPr>
        <p:style>
          <a:lnRef idx="3">
            <a:schemeClr val="lt1"/>
          </a:lnRef>
          <a:fillRef idx="1">
            <a:schemeClr val="dk1"/>
          </a:fillRef>
          <a:effectRef idx="1">
            <a:schemeClr val="dk1"/>
          </a:effectRef>
          <a:fontRef idx="minor">
            <a:schemeClr val="lt1"/>
          </a:fontRef>
        </p:style>
        <p:txBody>
          <a:bodyPr wrap="square" rtlCol="0">
            <a:spAutoFit/>
          </a:bodyPr>
          <a:lstStyle/>
          <a:p>
            <a:endParaRPr lang="en-US"/>
          </a:p>
        </p:txBody>
      </p:sp>
      <p:sp>
        <p:nvSpPr>
          <p:cNvPr id="6" name="TextBox 5"/>
          <p:cNvSpPr txBox="1"/>
          <p:nvPr/>
        </p:nvSpPr>
        <p:spPr>
          <a:xfrm>
            <a:off x="745958" y="4764505"/>
            <a:ext cx="10371221" cy="1864895"/>
          </a:xfrm>
          <a:prstGeom prst="rect">
            <a:avLst/>
          </a:prstGeom>
          <a:ln/>
        </p:spPr>
        <p:style>
          <a:lnRef idx="3">
            <a:schemeClr val="lt1"/>
          </a:lnRef>
          <a:fillRef idx="1">
            <a:schemeClr val="dk1"/>
          </a:fillRef>
          <a:effectRef idx="1">
            <a:schemeClr val="dk1"/>
          </a:effectRef>
          <a:fontRef idx="minor">
            <a:schemeClr val="lt1"/>
          </a:fontRef>
        </p:style>
        <p:txBody>
          <a:bodyPr wrap="square" rtlCol="0">
            <a:spAutoFit/>
          </a:bodyPr>
          <a:lstStyle/>
          <a:p>
            <a:endParaRPr lang="en-US"/>
          </a:p>
        </p:txBody>
      </p:sp>
    </p:spTree>
    <p:extLst>
      <p:ext uri="{BB962C8B-B14F-4D97-AF65-F5344CB8AC3E}">
        <p14:creationId xmlns:p14="http://schemas.microsoft.com/office/powerpoint/2010/main" val="468071832"/>
      </p:ext>
    </p:extLst>
  </p:cSld>
  <p:clrMapOvr>
    <a:masterClrMapping/>
  </p:clrMapOvr>
  <p:transition spd="slow">
    <p:wip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3182" y="0"/>
            <a:ext cx="5184365" cy="158816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831" y="1371600"/>
            <a:ext cx="10756231" cy="5486400"/>
          </a:xfrm>
          <a:prstGeom prst="rect">
            <a:avLst/>
          </a:prstGeom>
        </p:spPr>
      </p:pic>
      <p:sp>
        <p:nvSpPr>
          <p:cNvPr id="6" name="TextBox 5"/>
          <p:cNvSpPr txBox="1"/>
          <p:nvPr/>
        </p:nvSpPr>
        <p:spPr>
          <a:xfrm>
            <a:off x="745958" y="4764505"/>
            <a:ext cx="10371221" cy="1864895"/>
          </a:xfrm>
          <a:prstGeom prst="rect">
            <a:avLst/>
          </a:prstGeom>
          <a:ln/>
        </p:spPr>
        <p:style>
          <a:lnRef idx="3">
            <a:schemeClr val="lt1"/>
          </a:lnRef>
          <a:fillRef idx="1">
            <a:schemeClr val="dk1"/>
          </a:fillRef>
          <a:effectRef idx="1">
            <a:schemeClr val="dk1"/>
          </a:effectRef>
          <a:fontRef idx="minor">
            <a:schemeClr val="lt1"/>
          </a:fontRef>
        </p:style>
        <p:txBody>
          <a:bodyPr wrap="square" rtlCol="0">
            <a:spAutoFit/>
          </a:bodyPr>
          <a:lstStyle/>
          <a:p>
            <a:endParaRPr lang="en-US"/>
          </a:p>
        </p:txBody>
      </p:sp>
    </p:spTree>
    <p:extLst>
      <p:ext uri="{BB962C8B-B14F-4D97-AF65-F5344CB8AC3E}">
        <p14:creationId xmlns:p14="http://schemas.microsoft.com/office/powerpoint/2010/main" val="453741545"/>
      </p:ext>
    </p:extLst>
  </p:cSld>
  <p:clrMapOvr>
    <a:masterClrMapping/>
  </p:clrMapOvr>
  <p:transition spd="slow">
    <p:wip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3182" y="0"/>
            <a:ext cx="5184365" cy="158816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831" y="1371600"/>
            <a:ext cx="10756231" cy="5486400"/>
          </a:xfrm>
          <a:prstGeom prst="rect">
            <a:avLst/>
          </a:prstGeom>
        </p:spPr>
      </p:pic>
    </p:spTree>
    <p:extLst>
      <p:ext uri="{BB962C8B-B14F-4D97-AF65-F5344CB8AC3E}">
        <p14:creationId xmlns:p14="http://schemas.microsoft.com/office/powerpoint/2010/main" val="1267920630"/>
      </p:ext>
    </p:extLst>
  </p:cSld>
  <p:clrMapOvr>
    <a:masterClrMapping/>
  </p:clrMapOvr>
  <p:transition spd="slow">
    <p:wip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49705" y="431229"/>
            <a:ext cx="11020927" cy="4524315"/>
          </a:xfrm>
          <a:prstGeom prst="rect">
            <a:avLst/>
          </a:prstGeom>
        </p:spPr>
        <p:txBody>
          <a:bodyPr wrap="square">
            <a:spAutoFit/>
          </a:bodyPr>
          <a:lstStyle/>
          <a:p>
            <a:pPr algn="just"/>
            <a:r>
              <a:rPr lang="en-US" sz="3200" dirty="0">
                <a:solidFill>
                  <a:srgbClr val="333333"/>
                </a:solidFill>
                <a:latin typeface="GentiumBookBasic" charset="0"/>
              </a:rPr>
              <a:t>Suppose the mean and standard deviation of the all currently registered students at a college are </a:t>
            </a:r>
            <a:r>
              <a:rPr lang="en-US" sz="3200" dirty="0">
                <a:solidFill>
                  <a:srgbClr val="333333"/>
                </a:solidFill>
                <a:latin typeface="Georgia,Italic" charset="0"/>
              </a:rPr>
              <a:t>μ </a:t>
            </a:r>
            <a:r>
              <a:rPr lang="en-US" sz="3200" dirty="0">
                <a:solidFill>
                  <a:srgbClr val="333333"/>
                </a:solidFill>
                <a:latin typeface="GentiumBookBasic" charset="0"/>
              </a:rPr>
              <a:t>= 2.70 and </a:t>
            </a:r>
            <a:r>
              <a:rPr lang="en-US" sz="3200" dirty="0" err="1">
                <a:solidFill>
                  <a:srgbClr val="333333"/>
                </a:solidFill>
                <a:latin typeface="Georgia,Italic" charset="0"/>
              </a:rPr>
              <a:t>σ</a:t>
            </a:r>
            <a:r>
              <a:rPr lang="en-US" sz="3200" dirty="0">
                <a:solidFill>
                  <a:srgbClr val="333333"/>
                </a:solidFill>
                <a:latin typeface="Georgia,Italic" charset="0"/>
              </a:rPr>
              <a:t> </a:t>
            </a:r>
            <a:r>
              <a:rPr lang="en-US" sz="3200" dirty="0">
                <a:solidFill>
                  <a:srgbClr val="333333"/>
                </a:solidFill>
                <a:latin typeface="GentiumBookBasic" charset="0"/>
              </a:rPr>
              <a:t>= 0.50. The </a:t>
            </a:r>
            <a:r>
              <a:rPr lang="en-US" sz="3200" dirty="0">
                <a:solidFill>
                  <a:srgbClr val="333333"/>
                </a:solidFill>
                <a:latin typeface="GentiumBookBasic,Italic" charset="0"/>
              </a:rPr>
              <a:t>z</a:t>
            </a:r>
            <a:r>
              <a:rPr lang="en-US" sz="3200" dirty="0">
                <a:solidFill>
                  <a:srgbClr val="333333"/>
                </a:solidFill>
                <a:latin typeface="GentiumBookBasic" charset="0"/>
              </a:rPr>
              <a:t>-scores of two students, </a:t>
            </a:r>
            <a:r>
              <a:rPr lang="en-US" sz="3200" dirty="0" err="1">
                <a:solidFill>
                  <a:srgbClr val="333333"/>
                </a:solidFill>
                <a:latin typeface="GentiumBookBasic" charset="0"/>
              </a:rPr>
              <a:t>Oğuz</a:t>
            </a:r>
            <a:r>
              <a:rPr lang="en-US" sz="3200" dirty="0">
                <a:solidFill>
                  <a:srgbClr val="333333"/>
                </a:solidFill>
                <a:latin typeface="GentiumBookBasic" charset="0"/>
              </a:rPr>
              <a:t> and </a:t>
            </a:r>
            <a:r>
              <a:rPr lang="en-US" sz="3200" dirty="0" err="1">
                <a:solidFill>
                  <a:srgbClr val="333333"/>
                </a:solidFill>
                <a:latin typeface="GentiumBookBasic" charset="0"/>
              </a:rPr>
              <a:t>Ayça</a:t>
            </a:r>
            <a:r>
              <a:rPr lang="en-US" sz="3200" dirty="0">
                <a:solidFill>
                  <a:srgbClr val="333333"/>
                </a:solidFill>
                <a:latin typeface="GentiumBookBasic" charset="0"/>
              </a:rPr>
              <a:t>, are </a:t>
            </a:r>
            <a:r>
              <a:rPr lang="en-US" sz="3200" i="1" dirty="0">
                <a:solidFill>
                  <a:srgbClr val="333333"/>
                </a:solidFill>
                <a:latin typeface="STIXMathJax_Main" charset="0"/>
              </a:rPr>
              <a:t>z </a:t>
            </a:r>
            <a:r>
              <a:rPr lang="en-US" sz="3200" dirty="0">
                <a:solidFill>
                  <a:srgbClr val="333333"/>
                </a:solidFill>
                <a:latin typeface="STIXMathJax_Main" charset="0"/>
              </a:rPr>
              <a:t>= −0.62 </a:t>
            </a:r>
            <a:r>
              <a:rPr lang="en-US" sz="3200" dirty="0">
                <a:solidFill>
                  <a:srgbClr val="333333"/>
                </a:solidFill>
                <a:latin typeface="GentiumBookBasic" charset="0"/>
              </a:rPr>
              <a:t>and </a:t>
            </a:r>
            <a:r>
              <a:rPr lang="en-US" sz="3200" dirty="0">
                <a:solidFill>
                  <a:srgbClr val="333333"/>
                </a:solidFill>
                <a:latin typeface="GentiumBookBasic,Italic" charset="0"/>
              </a:rPr>
              <a:t>z </a:t>
            </a:r>
            <a:r>
              <a:rPr lang="en-US" sz="3200" dirty="0">
                <a:solidFill>
                  <a:srgbClr val="333333"/>
                </a:solidFill>
                <a:latin typeface="GentiumBookBasic" charset="0"/>
              </a:rPr>
              <a:t>= 1.28, respectively. What are their Great Point Average? </a:t>
            </a:r>
            <a:endParaRPr lang="en-US" sz="3200" dirty="0"/>
          </a:p>
          <a:p>
            <a:pPr algn="just"/>
            <a:r>
              <a:rPr lang="en-US" sz="3200" b="1" i="1" dirty="0">
                <a:solidFill>
                  <a:srgbClr val="333333"/>
                </a:solidFill>
                <a:latin typeface="GentiumBookBasic" charset="0"/>
              </a:rPr>
              <a:t>Solution:</a:t>
            </a:r>
            <a:br>
              <a:rPr lang="en-US" sz="3200" dirty="0">
                <a:solidFill>
                  <a:srgbClr val="333333"/>
                </a:solidFill>
                <a:latin typeface="GentiumBookBasic" charset="0"/>
              </a:rPr>
            </a:br>
            <a:r>
              <a:rPr lang="en-US" sz="3200" dirty="0">
                <a:solidFill>
                  <a:srgbClr val="333333"/>
                </a:solidFill>
                <a:latin typeface="GentiumBookBasic" charset="0"/>
              </a:rPr>
              <a:t>Using the second formula right after the definition of </a:t>
            </a:r>
            <a:r>
              <a:rPr lang="en-US" sz="3200" dirty="0">
                <a:solidFill>
                  <a:srgbClr val="333333"/>
                </a:solidFill>
                <a:latin typeface="GentiumBookBasic,Italic" charset="0"/>
              </a:rPr>
              <a:t>z</a:t>
            </a:r>
            <a:r>
              <a:rPr lang="en-US" sz="3200" dirty="0">
                <a:solidFill>
                  <a:srgbClr val="333333"/>
                </a:solidFill>
                <a:latin typeface="GentiumBookBasic" charset="0"/>
              </a:rPr>
              <a:t>-scores </a:t>
            </a:r>
          </a:p>
          <a:p>
            <a:pPr algn="just"/>
            <a:endParaRPr lang="en-US" sz="3200" dirty="0">
              <a:solidFill>
                <a:srgbClr val="333333"/>
              </a:solidFill>
              <a:latin typeface="GentiumBookBasic" charset="0"/>
            </a:endParaRPr>
          </a:p>
          <a:p>
            <a:pPr algn="just"/>
            <a:r>
              <a:rPr lang="en-US" sz="3200" dirty="0" err="1">
                <a:latin typeface="STIXMathJax_Main" charset="0"/>
              </a:rPr>
              <a:t>Oğuz</a:t>
            </a:r>
            <a:r>
              <a:rPr lang="en-US" sz="3200" dirty="0">
                <a:latin typeface="STIXMathJax_Main" charset="0"/>
              </a:rPr>
              <a:t> :</a:t>
            </a:r>
            <a:r>
              <a:rPr lang="en-US" sz="3200" i="1" dirty="0">
                <a:latin typeface="STIXMathJax_Main" charset="0"/>
              </a:rPr>
              <a:t>x </a:t>
            </a:r>
            <a:r>
              <a:rPr lang="en-US" sz="3200" dirty="0">
                <a:latin typeface="STIXMathJax_Main" charset="0"/>
              </a:rPr>
              <a:t>= </a:t>
            </a:r>
            <a:r>
              <a:rPr lang="en-US" sz="3200" i="1" dirty="0">
                <a:latin typeface="STIXMathJax_Main" charset="0"/>
              </a:rPr>
              <a:t>μ </a:t>
            </a:r>
            <a:r>
              <a:rPr lang="en-US" sz="3200" dirty="0">
                <a:latin typeface="STIXMathJax_Main" charset="0"/>
              </a:rPr>
              <a:t>+ </a:t>
            </a:r>
            <a:r>
              <a:rPr lang="en-US" sz="3200" i="1" dirty="0">
                <a:latin typeface="STIXMathJax_Main" charset="0"/>
              </a:rPr>
              <a:t>z </a:t>
            </a:r>
            <a:r>
              <a:rPr lang="en-US" sz="3200" i="1" dirty="0" err="1">
                <a:latin typeface="STIXMathJax_Main" charset="0"/>
              </a:rPr>
              <a:t>σ</a:t>
            </a:r>
            <a:r>
              <a:rPr lang="en-US" sz="3200" i="1" dirty="0">
                <a:latin typeface="STIXMathJax_Main" charset="0"/>
              </a:rPr>
              <a:t> </a:t>
            </a:r>
            <a:r>
              <a:rPr lang="en-US" sz="3200" dirty="0">
                <a:latin typeface="STIXMathJax_Main" charset="0"/>
              </a:rPr>
              <a:t>= 2.70 + (−0.62) </a:t>
            </a:r>
            <a:r>
              <a:rPr lang="en-US" sz="3200" dirty="0">
                <a:latin typeface="STIXMathJax_Size1" charset="0"/>
              </a:rPr>
              <a:t>(</a:t>
            </a:r>
            <a:r>
              <a:rPr lang="en-US" sz="3200" dirty="0">
                <a:latin typeface="STIXMathJax_Main" charset="0"/>
              </a:rPr>
              <a:t>0.50</a:t>
            </a:r>
            <a:r>
              <a:rPr lang="en-US" sz="3200" dirty="0">
                <a:latin typeface="STIXMathJax_Size1" charset="0"/>
              </a:rPr>
              <a:t>) </a:t>
            </a:r>
            <a:r>
              <a:rPr lang="en-US" sz="3200" dirty="0">
                <a:latin typeface="STIXMathJax_Main" charset="0"/>
              </a:rPr>
              <a:t>= 2.39 </a:t>
            </a:r>
            <a:endParaRPr lang="en-US" sz="3200" dirty="0"/>
          </a:p>
          <a:p>
            <a:pPr algn="just"/>
            <a:r>
              <a:rPr lang="en-US" sz="3200" dirty="0" err="1">
                <a:latin typeface="STIXMathJax_Main" charset="0"/>
              </a:rPr>
              <a:t>Ayça</a:t>
            </a:r>
            <a:r>
              <a:rPr lang="en-US" sz="3200" dirty="0">
                <a:latin typeface="STIXMathJax_Main" charset="0"/>
              </a:rPr>
              <a:t> :</a:t>
            </a:r>
            <a:r>
              <a:rPr lang="en-US" sz="3200" i="1" dirty="0">
                <a:latin typeface="STIXMathJax_Main" charset="0"/>
              </a:rPr>
              <a:t>x </a:t>
            </a:r>
            <a:r>
              <a:rPr lang="en-US" sz="3200" dirty="0">
                <a:latin typeface="STIXMathJax_Main" charset="0"/>
              </a:rPr>
              <a:t>= </a:t>
            </a:r>
            <a:r>
              <a:rPr lang="en-US" sz="3200" i="1" dirty="0">
                <a:latin typeface="STIXMathJax_Main" charset="0"/>
              </a:rPr>
              <a:t>μ </a:t>
            </a:r>
            <a:r>
              <a:rPr lang="en-US" sz="3200" dirty="0">
                <a:latin typeface="STIXMathJax_Main" charset="0"/>
              </a:rPr>
              <a:t>+ </a:t>
            </a:r>
            <a:r>
              <a:rPr lang="en-US" sz="3200" i="1" dirty="0">
                <a:latin typeface="STIXMathJax_Main" charset="0"/>
              </a:rPr>
              <a:t>z </a:t>
            </a:r>
            <a:r>
              <a:rPr lang="en-US" sz="3200" i="1" dirty="0" err="1">
                <a:latin typeface="STIXMathJax_Main" charset="0"/>
              </a:rPr>
              <a:t>σ</a:t>
            </a:r>
            <a:r>
              <a:rPr lang="en-US" sz="3200" i="1" dirty="0">
                <a:latin typeface="STIXMathJax_Main" charset="0"/>
              </a:rPr>
              <a:t> </a:t>
            </a:r>
            <a:r>
              <a:rPr lang="en-US" sz="3200" dirty="0">
                <a:latin typeface="STIXMathJax_Main" charset="0"/>
              </a:rPr>
              <a:t>= 2.70 + (1.28)    (0.50) = 3.34</a:t>
            </a:r>
            <a:endParaRPr lang="en-US" sz="3200" dirty="0">
              <a:effectLst/>
            </a:endParaRPr>
          </a:p>
        </p:txBody>
      </p:sp>
    </p:spTree>
    <p:extLst>
      <p:ext uri="{BB962C8B-B14F-4D97-AF65-F5344CB8AC3E}">
        <p14:creationId xmlns:p14="http://schemas.microsoft.com/office/powerpoint/2010/main" val="93009186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92305"/>
            <a:ext cx="12192000" cy="3416320"/>
          </a:xfrm>
          <a:prstGeom prst="rect">
            <a:avLst/>
          </a:prstGeom>
        </p:spPr>
        <p:txBody>
          <a:bodyPr wrap="square">
            <a:spAutoFit/>
          </a:bodyPr>
          <a:lstStyle/>
          <a:p>
            <a:r>
              <a:rPr lang="en-US" sz="3600" dirty="0">
                <a:solidFill>
                  <a:srgbClr val="333333"/>
                </a:solidFill>
                <a:latin typeface="GentiumBookBasic" charset="0"/>
              </a:rPr>
              <a:t>Find </a:t>
            </a:r>
            <a:r>
              <a:rPr lang="en-US" sz="3600" dirty="0" err="1">
                <a:solidFill>
                  <a:srgbClr val="333333"/>
                </a:solidFill>
                <a:latin typeface="STIXMathJax_Main" charset="0"/>
              </a:rPr>
              <a:t>Σ</a:t>
            </a:r>
            <a:r>
              <a:rPr lang="en-US" sz="3600" i="1" dirty="0" err="1">
                <a:solidFill>
                  <a:srgbClr val="333333"/>
                </a:solidFill>
                <a:latin typeface="STIXMathJax_Main" charset="0"/>
              </a:rPr>
              <a:t>x</a:t>
            </a:r>
            <a:r>
              <a:rPr lang="en-US" sz="3600" dirty="0">
                <a:solidFill>
                  <a:srgbClr val="333333"/>
                </a:solidFill>
                <a:latin typeface="GentiumBookBasic" charset="0"/>
              </a:rPr>
              <a:t>, </a:t>
            </a:r>
            <a:r>
              <a:rPr lang="en-US" sz="3600" dirty="0">
                <a:solidFill>
                  <a:srgbClr val="333333"/>
                </a:solidFill>
                <a:latin typeface="STIXMathJax_Main" charset="0"/>
              </a:rPr>
              <a:t>Σ</a:t>
            </a:r>
            <a:r>
              <a:rPr lang="en-US" sz="3600" i="1" dirty="0">
                <a:solidFill>
                  <a:srgbClr val="333333"/>
                </a:solidFill>
                <a:latin typeface="STIXMathJax_Main" charset="0"/>
              </a:rPr>
              <a:t>x</a:t>
            </a:r>
            <a:r>
              <a:rPr lang="en-US" sz="3600" baseline="30000" dirty="0">
                <a:solidFill>
                  <a:srgbClr val="333333"/>
                </a:solidFill>
                <a:latin typeface="STIXMathJax_Main" charset="0"/>
              </a:rPr>
              <a:t>2</a:t>
            </a:r>
            <a:r>
              <a:rPr lang="en-US" sz="3600" dirty="0">
                <a:solidFill>
                  <a:srgbClr val="333333"/>
                </a:solidFill>
                <a:latin typeface="GentiumBookBasic" charset="0"/>
              </a:rPr>
              <a:t>, and </a:t>
            </a:r>
            <a:r>
              <a:rPr lang="en-US" sz="3600" dirty="0" err="1">
                <a:solidFill>
                  <a:srgbClr val="333333"/>
                </a:solidFill>
                <a:latin typeface="STIXMathJax_Main" charset="0"/>
              </a:rPr>
              <a:t>Σ</a:t>
            </a:r>
            <a:r>
              <a:rPr lang="en-US" sz="3600" dirty="0">
                <a:solidFill>
                  <a:srgbClr val="333333"/>
                </a:solidFill>
                <a:latin typeface="STIXMathJax_Main" charset="0"/>
              </a:rPr>
              <a:t>(</a:t>
            </a:r>
            <a:r>
              <a:rPr lang="en-US" sz="3600" i="1" dirty="0">
                <a:solidFill>
                  <a:srgbClr val="333333"/>
                </a:solidFill>
                <a:latin typeface="STIXMathJax_Main" charset="0"/>
              </a:rPr>
              <a:t>x</a:t>
            </a:r>
            <a:r>
              <a:rPr lang="en-US" sz="3600" dirty="0">
                <a:solidFill>
                  <a:srgbClr val="333333"/>
                </a:solidFill>
                <a:latin typeface="STIXMathJax_Main" charset="0"/>
              </a:rPr>
              <a:t>−1)</a:t>
            </a:r>
            <a:r>
              <a:rPr lang="en-US" sz="3600" baseline="30000" dirty="0">
                <a:solidFill>
                  <a:srgbClr val="333333"/>
                </a:solidFill>
                <a:latin typeface="STIXMathJax_Main" charset="0"/>
              </a:rPr>
              <a:t>2</a:t>
            </a:r>
            <a:r>
              <a:rPr lang="en-US" sz="3600" dirty="0">
                <a:solidFill>
                  <a:srgbClr val="333333"/>
                </a:solidFill>
                <a:latin typeface="STIXMathJax_Main" charset="0"/>
              </a:rPr>
              <a:t> </a:t>
            </a:r>
            <a:r>
              <a:rPr lang="en-US" sz="3600" dirty="0">
                <a:solidFill>
                  <a:srgbClr val="333333"/>
                </a:solidFill>
                <a:latin typeface="GentiumBookBasic" charset="0"/>
              </a:rPr>
              <a:t>for the data set </a:t>
            </a:r>
            <a:r>
              <a:rPr lang="en-US" sz="3600" dirty="0">
                <a:latin typeface="STIXMathJax_Main" charset="0"/>
              </a:rPr>
              <a:t>1, 3, 4 </a:t>
            </a:r>
            <a:endParaRPr lang="en-US" sz="3600" dirty="0"/>
          </a:p>
          <a:p>
            <a:r>
              <a:rPr lang="en-US" sz="3600" dirty="0">
                <a:solidFill>
                  <a:srgbClr val="333333"/>
                </a:solidFill>
                <a:latin typeface="GentiumBookBasic" charset="0"/>
              </a:rPr>
              <a:t>Solution: </a:t>
            </a:r>
          </a:p>
          <a:p>
            <a:endParaRPr lang="en-US" sz="3600" dirty="0"/>
          </a:p>
          <a:p>
            <a:r>
              <a:rPr lang="en-US" sz="3600" dirty="0" err="1">
                <a:latin typeface="STIXMathJax_Main" charset="0"/>
              </a:rPr>
              <a:t>Σ</a:t>
            </a:r>
            <a:r>
              <a:rPr lang="en-US" sz="3600" i="1" dirty="0" err="1">
                <a:latin typeface="STIXMathJax_Main" charset="0"/>
              </a:rPr>
              <a:t>x</a:t>
            </a:r>
            <a:r>
              <a:rPr lang="en-US" sz="3600" i="1" dirty="0">
                <a:latin typeface="STIXMathJax_Main" charset="0"/>
              </a:rPr>
              <a:t> </a:t>
            </a:r>
            <a:r>
              <a:rPr lang="en-US" sz="3600" dirty="0">
                <a:latin typeface="STIXMathJax_Main" charset="0"/>
              </a:rPr>
              <a:t>= 1+3+4=8</a:t>
            </a:r>
            <a:br>
              <a:rPr lang="en-US" sz="3600" dirty="0">
                <a:latin typeface="STIXMathJax_Main" charset="0"/>
              </a:rPr>
            </a:br>
            <a:r>
              <a:rPr lang="en-US" sz="3600" dirty="0">
                <a:latin typeface="STIXMathJax_Main" charset="0"/>
              </a:rPr>
              <a:t>Σ</a:t>
            </a:r>
            <a:r>
              <a:rPr lang="en-US" sz="3600" i="1" dirty="0">
                <a:latin typeface="STIXMathJax_Main" charset="0"/>
              </a:rPr>
              <a:t>x</a:t>
            </a:r>
            <a:r>
              <a:rPr lang="en-US" sz="3600" baseline="30000" dirty="0">
                <a:latin typeface="STIXMathJax_Main" charset="0"/>
              </a:rPr>
              <a:t>2</a:t>
            </a:r>
            <a:r>
              <a:rPr lang="en-US" sz="3600" dirty="0">
                <a:latin typeface="STIXMathJax_Main" charset="0"/>
              </a:rPr>
              <a:t> = 1</a:t>
            </a:r>
            <a:r>
              <a:rPr lang="en-US" sz="3600" baseline="30000" dirty="0">
                <a:latin typeface="STIXMathJax_Main" charset="0"/>
              </a:rPr>
              <a:t>2</a:t>
            </a:r>
            <a:r>
              <a:rPr lang="en-US" sz="3600" dirty="0">
                <a:latin typeface="STIXMathJax_Main" charset="0"/>
              </a:rPr>
              <a:t> + </a:t>
            </a:r>
            <a:r>
              <a:rPr lang="tr-TR" sz="3600" dirty="0">
                <a:latin typeface="STIXMathJax_Main" charset="0"/>
              </a:rPr>
              <a:t>3</a:t>
            </a:r>
            <a:r>
              <a:rPr lang="tr-TR" sz="3600" baseline="30000" dirty="0">
                <a:latin typeface="STIXMathJax_Main" charset="0"/>
              </a:rPr>
              <a:t>2</a:t>
            </a:r>
            <a:r>
              <a:rPr lang="tr-TR" sz="3600" dirty="0">
                <a:latin typeface="STIXMathJax_Main" charset="0"/>
              </a:rPr>
              <a:t> + 4</a:t>
            </a:r>
            <a:r>
              <a:rPr lang="tr-TR" sz="3600" baseline="30000" dirty="0">
                <a:latin typeface="STIXMathJax_Main" charset="0"/>
              </a:rPr>
              <a:t>2</a:t>
            </a:r>
            <a:r>
              <a:rPr lang="en-US" sz="3600" dirty="0">
                <a:latin typeface="STIXMathJax_Main" charset="0"/>
              </a:rPr>
              <a:t> =1+9+16=26 </a:t>
            </a:r>
            <a:endParaRPr lang="en-US" sz="3600" dirty="0"/>
          </a:p>
          <a:p>
            <a:r>
              <a:rPr lang="en-US" sz="3600" dirty="0" err="1">
                <a:latin typeface="STIXMathJax_Main" charset="0"/>
              </a:rPr>
              <a:t>Σ</a:t>
            </a:r>
            <a:r>
              <a:rPr lang="en-US" sz="3600" dirty="0">
                <a:latin typeface="STIXMathJax_Main" charset="0"/>
              </a:rPr>
              <a:t>(</a:t>
            </a:r>
            <a:r>
              <a:rPr lang="en-US" sz="3600" i="1" dirty="0">
                <a:latin typeface="STIXMathJax_Main" charset="0"/>
              </a:rPr>
              <a:t>x</a:t>
            </a:r>
            <a:r>
              <a:rPr lang="en-US" sz="3600" dirty="0">
                <a:latin typeface="STIXMathJax_Main" charset="0"/>
              </a:rPr>
              <a:t>−1)</a:t>
            </a:r>
            <a:r>
              <a:rPr lang="en-US" sz="3600" baseline="30000" dirty="0">
                <a:latin typeface="STIXMathJax_Main" charset="0"/>
              </a:rPr>
              <a:t>2</a:t>
            </a:r>
            <a:r>
              <a:rPr lang="en-US" sz="3600" dirty="0">
                <a:latin typeface="STIXMathJax_Main" charset="0"/>
              </a:rPr>
              <a:t> = (1−1)</a:t>
            </a:r>
            <a:r>
              <a:rPr lang="en-US" sz="3600" baseline="30000" dirty="0">
                <a:latin typeface="STIXMathJax_Main" charset="0"/>
              </a:rPr>
              <a:t>2</a:t>
            </a:r>
            <a:r>
              <a:rPr lang="en-US" sz="3600" dirty="0">
                <a:latin typeface="STIXMathJax_Main" charset="0"/>
              </a:rPr>
              <a:t> +(3−1)</a:t>
            </a:r>
            <a:r>
              <a:rPr lang="en-US" sz="3600" baseline="30000" dirty="0">
                <a:latin typeface="STIXMathJax_Main" charset="0"/>
              </a:rPr>
              <a:t>2</a:t>
            </a:r>
            <a:r>
              <a:rPr lang="en-US" sz="3600" dirty="0">
                <a:latin typeface="STIXMathJax_Main" charset="0"/>
              </a:rPr>
              <a:t> +(4−1)</a:t>
            </a:r>
            <a:r>
              <a:rPr lang="en-US" sz="3600" baseline="30000" dirty="0">
                <a:latin typeface="STIXMathJax_Main" charset="0"/>
              </a:rPr>
              <a:t>2</a:t>
            </a:r>
            <a:r>
              <a:rPr lang="en-US" sz="3600" dirty="0">
                <a:latin typeface="STIXMathJax_Main" charset="0"/>
              </a:rPr>
              <a:t> = 02 +22 +32 = 13 </a:t>
            </a:r>
            <a:endParaRPr lang="en-US" sz="3600" dirty="0">
              <a:effectLst/>
            </a:endParaRPr>
          </a:p>
        </p:txBody>
      </p:sp>
    </p:spTree>
    <p:extLst>
      <p:ext uri="{BB962C8B-B14F-4D97-AF65-F5344CB8AC3E}">
        <p14:creationId xmlns:p14="http://schemas.microsoft.com/office/powerpoint/2010/main" val="3471849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 calcmode="lin" valueType="num">
                                      <p:cBhvr additive="base">
                                        <p:cTn id="1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691" y="1302327"/>
            <a:ext cx="11640567" cy="4294909"/>
          </a:xfrm>
          <a:prstGeom prst="rect">
            <a:avLst/>
          </a:prstGeom>
        </p:spPr>
      </p:pic>
    </p:spTree>
    <p:extLst>
      <p:ext uri="{BB962C8B-B14F-4D97-AF65-F5344CB8AC3E}">
        <p14:creationId xmlns:p14="http://schemas.microsoft.com/office/powerpoint/2010/main" val="1545609900"/>
      </p:ext>
    </p:extLst>
  </p:cSld>
  <p:clrMapOvr>
    <a:masterClrMapping/>
  </p:clrMapOvr>
  <p:transition spd="slow">
    <p:wipe/>
  </p:transition>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Damlacık</Template>
  <TotalTime>15053</TotalTime>
  <Words>2308</Words>
  <Application>Microsoft Office PowerPoint</Application>
  <PresentationFormat>Geniş ekran</PresentationFormat>
  <Paragraphs>172</Paragraphs>
  <Slides>78</Slides>
  <Notes>3</Notes>
  <HiddenSlides>0</HiddenSlides>
  <MMClips>0</MMClips>
  <ScaleCrop>false</ScaleCrop>
  <HeadingPairs>
    <vt:vector size="6" baseType="variant">
      <vt:variant>
        <vt:lpstr>Kullanılan Yazı Tipleri</vt:lpstr>
      </vt:variant>
      <vt:variant>
        <vt:i4>15</vt:i4>
      </vt:variant>
      <vt:variant>
        <vt:lpstr>Tema</vt:lpstr>
      </vt:variant>
      <vt:variant>
        <vt:i4>1</vt:i4>
      </vt:variant>
      <vt:variant>
        <vt:lpstr>Slayt Başlıkları</vt:lpstr>
      </vt:variant>
      <vt:variant>
        <vt:i4>78</vt:i4>
      </vt:variant>
    </vt:vector>
  </HeadingPairs>
  <TitlesOfParts>
    <vt:vector size="94" baseType="lpstr">
      <vt:lpstr>Arial</vt:lpstr>
      <vt:lpstr>Calibri</vt:lpstr>
      <vt:lpstr>GentiumBookBasic</vt:lpstr>
      <vt:lpstr>GentiumBookBasic,Bold</vt:lpstr>
      <vt:lpstr>GentiumBookBasic,BoldItalic</vt:lpstr>
      <vt:lpstr>GentiumBookBasic,Italic</vt:lpstr>
      <vt:lpstr>Georgia</vt:lpstr>
      <vt:lpstr>Georgia,Italic</vt:lpstr>
      <vt:lpstr>SolexMediumItalic</vt:lpstr>
      <vt:lpstr>Source Sans Pro</vt:lpstr>
      <vt:lpstr>STIXMathJax_Main</vt:lpstr>
      <vt:lpstr>STIXMathJax_Size1</vt:lpstr>
      <vt:lpstr>Tahoma</vt:lpstr>
      <vt:lpstr>TimesTen</vt:lpstr>
      <vt:lpstr>Tw Cen MT</vt:lpstr>
      <vt:lpstr>Droplet</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Dilek Temiz</cp:lastModifiedBy>
  <cp:revision>125</cp:revision>
  <dcterms:created xsi:type="dcterms:W3CDTF">2017-08-04T19:51:08Z</dcterms:created>
  <dcterms:modified xsi:type="dcterms:W3CDTF">2023-09-28T07:31:28Z</dcterms:modified>
</cp:coreProperties>
</file>