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291" r:id="rId3"/>
    <p:sldId id="293" r:id="rId4"/>
    <p:sldId id="295" r:id="rId5"/>
    <p:sldId id="296" r:id="rId6"/>
    <p:sldId id="308" r:id="rId7"/>
    <p:sldId id="309" r:id="rId8"/>
    <p:sldId id="311" r:id="rId9"/>
    <p:sldId id="313" r:id="rId10"/>
    <p:sldId id="316" r:id="rId11"/>
    <p:sldId id="283" r:id="rId12"/>
    <p:sldId id="285" r:id="rId13"/>
    <p:sldId id="319" r:id="rId14"/>
    <p:sldId id="321" r:id="rId15"/>
    <p:sldId id="323" r:id="rId16"/>
    <p:sldId id="325" r:id="rId17"/>
    <p:sldId id="327" r:id="rId18"/>
    <p:sldId id="329" r:id="rId19"/>
    <p:sldId id="332" r:id="rId20"/>
    <p:sldId id="334" r:id="rId21"/>
    <p:sldId id="336" r:id="rId22"/>
    <p:sldId id="338" r:id="rId23"/>
    <p:sldId id="339" r:id="rId24"/>
    <p:sldId id="341" r:id="rId25"/>
    <p:sldId id="343" r:id="rId26"/>
    <p:sldId id="286" r:id="rId27"/>
    <p:sldId id="288" r:id="rId28"/>
    <p:sldId id="289" r:id="rId29"/>
    <p:sldId id="360" r:id="rId30"/>
    <p:sldId id="361" r:id="rId31"/>
    <p:sldId id="362" r:id="rId32"/>
    <p:sldId id="363" r:id="rId33"/>
    <p:sldId id="364" r:id="rId34"/>
    <p:sldId id="365" r:id="rId35"/>
    <p:sldId id="348" r:id="rId36"/>
    <p:sldId id="349" r:id="rId37"/>
    <p:sldId id="350" r:id="rId38"/>
    <p:sldId id="352" r:id="rId39"/>
    <p:sldId id="354" r:id="rId40"/>
    <p:sldId id="347" r:id="rId41"/>
    <p:sldId id="356" r:id="rId42"/>
    <p:sldId id="346" r:id="rId43"/>
    <p:sldId id="357" r:id="rId44"/>
    <p:sldId id="358" r:id="rId45"/>
    <p:sldId id="359" r:id="rId46"/>
    <p:sldId id="366" r:id="rId47"/>
    <p:sldId id="368" r:id="rId48"/>
    <p:sldId id="369" r:id="rId49"/>
    <p:sldId id="370" r:id="rId50"/>
    <p:sldId id="371" r:id="rId51"/>
    <p:sldId id="372" r:id="rId52"/>
    <p:sldId id="373" r:id="rId53"/>
    <p:sldId id="374" r:id="rId54"/>
    <p:sldId id="375" r:id="rId55"/>
    <p:sldId id="376" r:id="rId56"/>
    <p:sldId id="377" r:id="rId57"/>
    <p:sldId id="378" r:id="rId58"/>
    <p:sldId id="379" r:id="rId59"/>
    <p:sldId id="380" r:id="rId60"/>
    <p:sldId id="381" r:id="rId61"/>
    <p:sldId id="382" r:id="rId62"/>
    <p:sldId id="383" r:id="rId63"/>
    <p:sldId id="384" r:id="rId64"/>
    <p:sldId id="385" r:id="rId6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554"/>
    <p:restoredTop sz="94000" autoAdjust="0"/>
  </p:normalViewPr>
  <p:slideViewPr>
    <p:cSldViewPr>
      <p:cViewPr varScale="1">
        <p:scale>
          <a:sx n="64" d="100"/>
          <a:sy n="64" d="100"/>
        </p:scale>
        <p:origin x="95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2E4737-D974-4089-9442-4344CA3BE3FA}" type="datetimeFigureOut">
              <a:rPr lang="tr-TR" smtClean="0"/>
              <a:t>28.09.2023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5F7ED4-12EE-4C37-BFE3-FE3258E50AF1}" type="slidenum">
              <a:rPr lang="tr-TR" smtClean="0"/>
              <a:t>‹#›</a:t>
            </a:fld>
            <a:endParaRPr lang="tr-TR"/>
          </a:p>
        </p:txBody>
      </p:sp>
    </p:spTree>
    <p:extLst>
      <p:ext uri="{BB962C8B-B14F-4D97-AF65-F5344CB8AC3E}">
        <p14:creationId xmlns:p14="http://schemas.microsoft.com/office/powerpoint/2010/main" val="814374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F7ED4-12EE-4C37-BFE3-FE3258E50AF1}" type="slidenum">
              <a:rPr lang="tr-TR" smtClean="0"/>
              <a:t>1</a:t>
            </a:fld>
            <a:endParaRPr lang="tr-TR"/>
          </a:p>
        </p:txBody>
      </p:sp>
    </p:spTree>
    <p:extLst>
      <p:ext uri="{BB962C8B-B14F-4D97-AF65-F5344CB8AC3E}">
        <p14:creationId xmlns:p14="http://schemas.microsoft.com/office/powerpoint/2010/main" val="1114655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Placeholder 2"/>
          <p:cNvSpPr>
            <a:spLocks noGrp="1" noRot="1" noChangeAspect="1" noChangeArrowheads="1" noTextEdit="1"/>
          </p:cNvSpPr>
          <p:nvPr>
            <p:ph type="sldImg"/>
          </p:nvPr>
        </p:nvSpPr>
        <p:spPr>
          <a:ln/>
        </p:spPr>
      </p:sp>
      <p:sp>
        <p:nvSpPr>
          <p:cNvPr id="62467"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Calibri" pitchFamily="34" charset="0"/>
            </a:endParaRPr>
          </a:p>
        </p:txBody>
      </p:sp>
    </p:spTree>
    <p:extLst>
      <p:ext uri="{BB962C8B-B14F-4D97-AF65-F5344CB8AC3E}">
        <p14:creationId xmlns:p14="http://schemas.microsoft.com/office/powerpoint/2010/main" val="74649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Placeholder 2"/>
          <p:cNvSpPr>
            <a:spLocks noGrp="1" noRot="1" noChangeAspect="1" noChangeArrowheads="1" noTextEdit="1"/>
          </p:cNvSpPr>
          <p:nvPr>
            <p:ph type="sldImg"/>
          </p:nvPr>
        </p:nvSpPr>
        <p:spPr>
          <a:ln/>
        </p:spPr>
      </p:sp>
      <p:sp>
        <p:nvSpPr>
          <p:cNvPr id="66563"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Calibri" pitchFamily="34" charset="0"/>
            </a:endParaRPr>
          </a:p>
        </p:txBody>
      </p:sp>
    </p:spTree>
    <p:extLst>
      <p:ext uri="{BB962C8B-B14F-4D97-AF65-F5344CB8AC3E}">
        <p14:creationId xmlns:p14="http://schemas.microsoft.com/office/powerpoint/2010/main" val="506957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445154A7-FB3F-4F9B-A8A7-F23DBC7CB51C}" type="slidenum">
              <a:rPr lang="en-CA" altLang="en-US" sz="1200" smtClean="0">
                <a:latin typeface="Tahoma" pitchFamily="34" charset="0"/>
              </a:rPr>
              <a:pPr eaLnBrk="1" hangingPunct="1">
                <a:defRPr/>
              </a:pPr>
              <a:t>13</a:t>
            </a:fld>
            <a:endParaRPr lang="en-CA" altLang="en-US" sz="1200">
              <a:latin typeface="Tahoma" pitchFamily="34"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Times New Roman" charset="0"/>
              <a:cs typeface="+mn-cs"/>
            </a:endParaRPr>
          </a:p>
        </p:txBody>
      </p:sp>
    </p:spTree>
    <p:extLst>
      <p:ext uri="{BB962C8B-B14F-4D97-AF65-F5344CB8AC3E}">
        <p14:creationId xmlns:p14="http://schemas.microsoft.com/office/powerpoint/2010/main" val="1430130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59C9163B-F086-4007-9644-E2D5CBBA000B}" type="slidenum">
              <a:rPr lang="en-CA" altLang="en-US" sz="1200" smtClean="0">
                <a:latin typeface="Tahoma" pitchFamily="34" charset="0"/>
              </a:rPr>
              <a:pPr eaLnBrk="1" hangingPunct="1">
                <a:defRPr/>
              </a:pPr>
              <a:t>14</a:t>
            </a:fld>
            <a:endParaRPr lang="en-CA" altLang="en-US" sz="1200">
              <a:latin typeface="Tahoma"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Times New Roman" charset="0"/>
              <a:cs typeface="+mn-cs"/>
            </a:endParaRPr>
          </a:p>
        </p:txBody>
      </p:sp>
    </p:spTree>
    <p:extLst>
      <p:ext uri="{BB962C8B-B14F-4D97-AF65-F5344CB8AC3E}">
        <p14:creationId xmlns:p14="http://schemas.microsoft.com/office/powerpoint/2010/main" val="1574067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4F7ADDA-124E-4134-99B5-45B8357F72ED}" type="slidenum">
              <a:rPr lang="en-CA" altLang="en-US" sz="1200" smtClean="0">
                <a:latin typeface="Tahoma" pitchFamily="34" charset="0"/>
              </a:rPr>
              <a:pPr eaLnBrk="1" hangingPunct="1">
                <a:defRPr/>
              </a:pPr>
              <a:t>15</a:t>
            </a:fld>
            <a:endParaRPr lang="en-CA" altLang="en-US" sz="1200">
              <a:latin typeface="Tahoma"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Times New Roman" charset="0"/>
              <a:cs typeface="+mn-cs"/>
            </a:endParaRPr>
          </a:p>
        </p:txBody>
      </p:sp>
    </p:spTree>
    <p:extLst>
      <p:ext uri="{BB962C8B-B14F-4D97-AF65-F5344CB8AC3E}">
        <p14:creationId xmlns:p14="http://schemas.microsoft.com/office/powerpoint/2010/main" val="501357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576BD90E-3845-434E-A78B-07B0F110A465}" type="slidenum">
              <a:rPr lang="en-CA" altLang="en-US" sz="1200" smtClean="0">
                <a:latin typeface="Tahoma" pitchFamily="34" charset="0"/>
              </a:rPr>
              <a:pPr eaLnBrk="1" hangingPunct="1">
                <a:defRPr/>
              </a:pPr>
              <a:t>16</a:t>
            </a:fld>
            <a:endParaRPr lang="en-CA" altLang="en-US" sz="1200">
              <a:latin typeface="Tahoma" pitchFamily="34"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Times New Roman" charset="0"/>
              <a:cs typeface="+mn-cs"/>
            </a:endParaRPr>
          </a:p>
        </p:txBody>
      </p:sp>
    </p:spTree>
    <p:extLst>
      <p:ext uri="{BB962C8B-B14F-4D97-AF65-F5344CB8AC3E}">
        <p14:creationId xmlns:p14="http://schemas.microsoft.com/office/powerpoint/2010/main" val="1743525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738D0584-B7D0-4452-90D8-765CCD73954D}" type="slidenum">
              <a:rPr lang="en-CA" altLang="en-US" sz="1200" smtClean="0">
                <a:latin typeface="Tahoma" pitchFamily="34" charset="0"/>
              </a:rPr>
              <a:pPr eaLnBrk="1" hangingPunct="1">
                <a:defRPr/>
              </a:pPr>
              <a:t>17</a:t>
            </a:fld>
            <a:endParaRPr lang="en-CA" altLang="en-US" sz="1200">
              <a:latin typeface="Tahoma" pitchFamily="34"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Times New Roman" charset="0"/>
              <a:cs typeface="+mn-cs"/>
            </a:endParaRPr>
          </a:p>
        </p:txBody>
      </p:sp>
    </p:spTree>
    <p:extLst>
      <p:ext uri="{BB962C8B-B14F-4D97-AF65-F5344CB8AC3E}">
        <p14:creationId xmlns:p14="http://schemas.microsoft.com/office/powerpoint/2010/main" val="1013202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071A319A-362D-4EEA-92D8-C098944BA395}" type="slidenum">
              <a:rPr lang="en-CA" altLang="en-US" sz="1200" smtClean="0">
                <a:latin typeface="Tahoma" pitchFamily="34" charset="0"/>
              </a:rPr>
              <a:pPr eaLnBrk="1" hangingPunct="1">
                <a:defRPr/>
              </a:pPr>
              <a:t>18</a:t>
            </a:fld>
            <a:endParaRPr lang="en-CA" altLang="en-US" sz="1200">
              <a:latin typeface="Tahoma" pitchFamily="34"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Times New Roman" charset="0"/>
              <a:cs typeface="+mn-cs"/>
            </a:endParaRPr>
          </a:p>
        </p:txBody>
      </p:sp>
    </p:spTree>
    <p:extLst>
      <p:ext uri="{BB962C8B-B14F-4D97-AF65-F5344CB8AC3E}">
        <p14:creationId xmlns:p14="http://schemas.microsoft.com/office/powerpoint/2010/main" val="1496395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CEB67189-C6BA-4448-8EAE-9C1691CFD6BC}" type="slidenum">
              <a:rPr lang="en-CA" altLang="en-US" sz="1200" smtClean="0">
                <a:latin typeface="Tahoma" pitchFamily="34" charset="0"/>
              </a:rPr>
              <a:pPr eaLnBrk="1" hangingPunct="1">
                <a:defRPr/>
              </a:pPr>
              <a:t>19</a:t>
            </a:fld>
            <a:endParaRPr lang="en-CA" altLang="en-US" sz="1200">
              <a:latin typeface="Tahoma" pitchFamily="34"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Times New Roman" charset="0"/>
              <a:cs typeface="+mn-cs"/>
            </a:endParaRPr>
          </a:p>
        </p:txBody>
      </p:sp>
    </p:spTree>
    <p:extLst>
      <p:ext uri="{BB962C8B-B14F-4D97-AF65-F5344CB8AC3E}">
        <p14:creationId xmlns:p14="http://schemas.microsoft.com/office/powerpoint/2010/main" val="739186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4428AB4D-72E5-4836-9400-158CC414F6F9}" type="slidenum">
              <a:rPr lang="en-CA" altLang="en-US" sz="1200" smtClean="0">
                <a:latin typeface="Tahoma" pitchFamily="34" charset="0"/>
              </a:rPr>
              <a:pPr eaLnBrk="1" hangingPunct="1">
                <a:defRPr/>
              </a:pPr>
              <a:t>20</a:t>
            </a:fld>
            <a:endParaRPr lang="en-CA" altLang="en-US" sz="1200">
              <a:latin typeface="Tahoma" pitchFamily="34"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Times New Roman" charset="0"/>
              <a:cs typeface="+mn-cs"/>
            </a:endParaRPr>
          </a:p>
        </p:txBody>
      </p:sp>
    </p:spTree>
    <p:extLst>
      <p:ext uri="{BB962C8B-B14F-4D97-AF65-F5344CB8AC3E}">
        <p14:creationId xmlns:p14="http://schemas.microsoft.com/office/powerpoint/2010/main" val="1326854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7AA4E8B5-6D98-4F1B-8CA7-2CD0E4BF83E6}" type="slidenum">
              <a:rPr lang="en-CA" altLang="en-US" sz="1200" smtClean="0">
                <a:latin typeface="Tahoma" pitchFamily="34" charset="0"/>
              </a:rPr>
              <a:pPr eaLnBrk="1" hangingPunct="1">
                <a:defRPr/>
              </a:pPr>
              <a:t>3</a:t>
            </a:fld>
            <a:endParaRPr lang="en-CA" altLang="en-US" sz="1200">
              <a:latin typeface="Tahoma"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Times New Roman" charset="0"/>
              <a:cs typeface="+mn-cs"/>
            </a:endParaRPr>
          </a:p>
        </p:txBody>
      </p:sp>
    </p:spTree>
    <p:extLst>
      <p:ext uri="{BB962C8B-B14F-4D97-AF65-F5344CB8AC3E}">
        <p14:creationId xmlns:p14="http://schemas.microsoft.com/office/powerpoint/2010/main" val="376588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8114F719-3B44-48CA-903F-3D535D3614B0}" type="slidenum">
              <a:rPr lang="en-CA" altLang="en-US" sz="1200" smtClean="0">
                <a:latin typeface="Tahoma" pitchFamily="34" charset="0"/>
              </a:rPr>
              <a:pPr eaLnBrk="1" hangingPunct="1">
                <a:defRPr/>
              </a:pPr>
              <a:t>21</a:t>
            </a:fld>
            <a:endParaRPr lang="en-CA" altLang="en-US" sz="1200">
              <a:latin typeface="Tahoma" pitchFamily="34"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Times New Roman" charset="0"/>
              <a:cs typeface="+mn-cs"/>
            </a:endParaRPr>
          </a:p>
        </p:txBody>
      </p:sp>
    </p:spTree>
    <p:extLst>
      <p:ext uri="{BB962C8B-B14F-4D97-AF65-F5344CB8AC3E}">
        <p14:creationId xmlns:p14="http://schemas.microsoft.com/office/powerpoint/2010/main" val="965071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099CC800-52FB-48A9-9A89-E88C8A44B9F4}" type="slidenum">
              <a:rPr lang="en-CA" altLang="en-US" sz="1200" smtClean="0">
                <a:latin typeface="Tahoma" pitchFamily="34" charset="0"/>
              </a:rPr>
              <a:pPr eaLnBrk="1" hangingPunct="1">
                <a:defRPr/>
              </a:pPr>
              <a:t>22</a:t>
            </a:fld>
            <a:endParaRPr lang="en-CA" altLang="en-US" sz="1200">
              <a:latin typeface="Tahoma" pitchFamily="34"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Times New Roman" charset="0"/>
              <a:cs typeface="+mn-cs"/>
            </a:endParaRPr>
          </a:p>
        </p:txBody>
      </p:sp>
    </p:spTree>
    <p:extLst>
      <p:ext uri="{BB962C8B-B14F-4D97-AF65-F5344CB8AC3E}">
        <p14:creationId xmlns:p14="http://schemas.microsoft.com/office/powerpoint/2010/main" val="14176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E6D0A3CA-829F-49C1-AE62-86588B8E4E7A}" type="slidenum">
              <a:rPr lang="en-CA" altLang="en-US" sz="1200" smtClean="0">
                <a:latin typeface="Tahoma" pitchFamily="34" charset="0"/>
              </a:rPr>
              <a:pPr eaLnBrk="1" hangingPunct="1">
                <a:defRPr/>
              </a:pPr>
              <a:t>23</a:t>
            </a:fld>
            <a:endParaRPr lang="en-CA" altLang="en-US" sz="1200">
              <a:latin typeface="Tahoma" pitchFamily="34"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Times New Roman" charset="0"/>
              <a:cs typeface="+mn-cs"/>
            </a:endParaRPr>
          </a:p>
        </p:txBody>
      </p:sp>
    </p:spTree>
    <p:extLst>
      <p:ext uri="{BB962C8B-B14F-4D97-AF65-F5344CB8AC3E}">
        <p14:creationId xmlns:p14="http://schemas.microsoft.com/office/powerpoint/2010/main" val="20482596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A2FF6BDA-80BF-4799-8002-3680514CA660}" type="slidenum">
              <a:rPr lang="en-CA" altLang="en-US" sz="1200" smtClean="0">
                <a:latin typeface="Tahoma" pitchFamily="34" charset="0"/>
              </a:rPr>
              <a:pPr eaLnBrk="1" hangingPunct="1">
                <a:defRPr/>
              </a:pPr>
              <a:t>24</a:t>
            </a:fld>
            <a:endParaRPr lang="en-CA" altLang="en-US" sz="1200">
              <a:latin typeface="Tahoma" pitchFamily="34"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Times New Roman" charset="0"/>
              <a:cs typeface="+mn-cs"/>
            </a:endParaRPr>
          </a:p>
        </p:txBody>
      </p:sp>
    </p:spTree>
    <p:extLst>
      <p:ext uri="{BB962C8B-B14F-4D97-AF65-F5344CB8AC3E}">
        <p14:creationId xmlns:p14="http://schemas.microsoft.com/office/powerpoint/2010/main" val="9371769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5F57BB76-2B2C-4B31-BF49-A3AF4DD58B79}" type="slidenum">
              <a:rPr lang="en-CA" altLang="en-US" sz="1200" smtClean="0">
                <a:latin typeface="Tahoma" pitchFamily="34" charset="0"/>
              </a:rPr>
              <a:pPr eaLnBrk="1" hangingPunct="1">
                <a:defRPr/>
              </a:pPr>
              <a:t>25</a:t>
            </a:fld>
            <a:endParaRPr lang="en-CA" altLang="en-US" sz="1200">
              <a:latin typeface="Tahoma" pitchFamily="34"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Times New Roman" charset="0"/>
              <a:cs typeface="+mn-cs"/>
            </a:endParaRPr>
          </a:p>
        </p:txBody>
      </p:sp>
    </p:spTree>
    <p:extLst>
      <p:ext uri="{BB962C8B-B14F-4D97-AF65-F5344CB8AC3E}">
        <p14:creationId xmlns:p14="http://schemas.microsoft.com/office/powerpoint/2010/main" val="14884693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Placeholder 2"/>
          <p:cNvSpPr>
            <a:spLocks noGrp="1" noRot="1" noChangeAspect="1" noChangeArrowheads="1" noTextEdit="1"/>
          </p:cNvSpPr>
          <p:nvPr>
            <p:ph type="sldImg"/>
          </p:nvPr>
        </p:nvSpPr>
        <p:spPr>
          <a:ln/>
        </p:spPr>
      </p:sp>
      <p:sp>
        <p:nvSpPr>
          <p:cNvPr id="68611"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Calibri" pitchFamily="34" charset="0"/>
            </a:endParaRPr>
          </a:p>
        </p:txBody>
      </p:sp>
    </p:spTree>
    <p:extLst>
      <p:ext uri="{BB962C8B-B14F-4D97-AF65-F5344CB8AC3E}">
        <p14:creationId xmlns:p14="http://schemas.microsoft.com/office/powerpoint/2010/main" val="6677985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Placeholder 2"/>
          <p:cNvSpPr>
            <a:spLocks noGrp="1" noRot="1" noChangeAspect="1" noChangeArrowheads="1" noTextEdit="1"/>
          </p:cNvSpPr>
          <p:nvPr>
            <p:ph type="sldImg"/>
          </p:nvPr>
        </p:nvSpPr>
        <p:spPr>
          <a:ln/>
        </p:spPr>
      </p:sp>
      <p:sp>
        <p:nvSpPr>
          <p:cNvPr id="72707"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Calibri" pitchFamily="34" charset="0"/>
            </a:endParaRPr>
          </a:p>
        </p:txBody>
      </p:sp>
    </p:spTree>
    <p:extLst>
      <p:ext uri="{BB962C8B-B14F-4D97-AF65-F5344CB8AC3E}">
        <p14:creationId xmlns:p14="http://schemas.microsoft.com/office/powerpoint/2010/main" val="9403376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Placeholder 2"/>
          <p:cNvSpPr>
            <a:spLocks noGrp="1" noRot="1" noChangeAspect="1" noChangeArrowheads="1" noTextEdit="1"/>
          </p:cNvSpPr>
          <p:nvPr>
            <p:ph type="sldImg"/>
          </p:nvPr>
        </p:nvSpPr>
        <p:spPr>
          <a:ln/>
        </p:spPr>
      </p:sp>
      <p:sp>
        <p:nvSpPr>
          <p:cNvPr id="74755"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Calibri" pitchFamily="34" charset="0"/>
            </a:endParaRPr>
          </a:p>
        </p:txBody>
      </p:sp>
    </p:spTree>
    <p:extLst>
      <p:ext uri="{BB962C8B-B14F-4D97-AF65-F5344CB8AC3E}">
        <p14:creationId xmlns:p14="http://schemas.microsoft.com/office/powerpoint/2010/main" val="12298136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F91F96FE-7B71-4725-9011-865CC4412DF7}" type="slidenum">
              <a:rPr lang="en-CA" altLang="en-US" sz="1200" smtClean="0">
                <a:latin typeface="Tahoma" pitchFamily="34" charset="0"/>
              </a:rPr>
              <a:pPr eaLnBrk="1" hangingPunct="1">
                <a:defRPr/>
              </a:pPr>
              <a:t>35</a:t>
            </a:fld>
            <a:endParaRPr lang="en-CA" altLang="en-US" sz="1200">
              <a:latin typeface="Tahoma" pitchFamily="34"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Times New Roman" charset="0"/>
              <a:cs typeface="+mn-cs"/>
            </a:endParaRPr>
          </a:p>
        </p:txBody>
      </p:sp>
    </p:spTree>
    <p:extLst>
      <p:ext uri="{BB962C8B-B14F-4D97-AF65-F5344CB8AC3E}">
        <p14:creationId xmlns:p14="http://schemas.microsoft.com/office/powerpoint/2010/main" val="20960186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84AE066-8E9D-4B27-A1D0-CEA77EC7B804}" type="slidenum">
              <a:rPr lang="en-CA" altLang="en-US" sz="1200" smtClean="0">
                <a:latin typeface="Tahoma" pitchFamily="34" charset="0"/>
              </a:rPr>
              <a:pPr eaLnBrk="1" hangingPunct="1">
                <a:defRPr/>
              </a:pPr>
              <a:t>36</a:t>
            </a:fld>
            <a:endParaRPr lang="en-CA" altLang="en-US" sz="1200">
              <a:latin typeface="Tahoma"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Times New Roman" charset="0"/>
              <a:cs typeface="+mn-cs"/>
            </a:endParaRPr>
          </a:p>
        </p:txBody>
      </p:sp>
    </p:spTree>
    <p:extLst>
      <p:ext uri="{BB962C8B-B14F-4D97-AF65-F5344CB8AC3E}">
        <p14:creationId xmlns:p14="http://schemas.microsoft.com/office/powerpoint/2010/main" val="464226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C426D531-3486-41B0-9104-9A4067456A55}" type="slidenum">
              <a:rPr lang="en-CA" altLang="en-US" sz="1200" smtClean="0">
                <a:latin typeface="Tahoma" pitchFamily="34" charset="0"/>
              </a:rPr>
              <a:pPr eaLnBrk="1" hangingPunct="1">
                <a:defRPr/>
              </a:pPr>
              <a:t>4</a:t>
            </a:fld>
            <a:endParaRPr lang="en-CA" altLang="en-US" sz="1200">
              <a:latin typeface="Tahoma"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Times New Roman" charset="0"/>
              <a:cs typeface="+mn-cs"/>
            </a:endParaRPr>
          </a:p>
        </p:txBody>
      </p:sp>
    </p:spTree>
    <p:extLst>
      <p:ext uri="{BB962C8B-B14F-4D97-AF65-F5344CB8AC3E}">
        <p14:creationId xmlns:p14="http://schemas.microsoft.com/office/powerpoint/2010/main" val="6839394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A1B9FCBE-C0A0-4182-A502-A948AD472AC4}" type="slidenum">
              <a:rPr lang="en-CA" altLang="en-US" sz="1200" smtClean="0">
                <a:latin typeface="Tahoma" pitchFamily="34" charset="0"/>
              </a:rPr>
              <a:pPr eaLnBrk="1" hangingPunct="1">
                <a:defRPr/>
              </a:pPr>
              <a:t>37</a:t>
            </a:fld>
            <a:endParaRPr lang="en-CA" altLang="en-US" sz="1200">
              <a:latin typeface="Tahoma"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Times New Roman" charset="0"/>
              <a:cs typeface="+mn-cs"/>
            </a:endParaRPr>
          </a:p>
        </p:txBody>
      </p:sp>
    </p:spTree>
    <p:extLst>
      <p:ext uri="{BB962C8B-B14F-4D97-AF65-F5344CB8AC3E}">
        <p14:creationId xmlns:p14="http://schemas.microsoft.com/office/powerpoint/2010/main" val="4413009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9BB59FFD-B6A5-4CA2-81D9-281CEDFFF285}" type="slidenum">
              <a:rPr lang="en-CA" altLang="en-US" sz="1200" smtClean="0">
                <a:latin typeface="Tahoma" pitchFamily="34" charset="0"/>
              </a:rPr>
              <a:pPr eaLnBrk="1" hangingPunct="1">
                <a:defRPr/>
              </a:pPr>
              <a:t>38</a:t>
            </a:fld>
            <a:endParaRPr lang="en-CA" altLang="en-US" sz="1200">
              <a:latin typeface="Tahoma"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Times New Roman" charset="0"/>
              <a:cs typeface="+mn-cs"/>
            </a:endParaRPr>
          </a:p>
        </p:txBody>
      </p:sp>
    </p:spTree>
    <p:extLst>
      <p:ext uri="{BB962C8B-B14F-4D97-AF65-F5344CB8AC3E}">
        <p14:creationId xmlns:p14="http://schemas.microsoft.com/office/powerpoint/2010/main" val="16832268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37766059-2126-4C53-ADA8-FAB3C3A9EDD7}" type="slidenum">
              <a:rPr lang="en-CA" altLang="en-US" sz="1200" smtClean="0">
                <a:latin typeface="Tahoma" pitchFamily="34" charset="0"/>
              </a:rPr>
              <a:pPr eaLnBrk="1" hangingPunct="1">
                <a:defRPr/>
              </a:pPr>
              <a:t>39</a:t>
            </a:fld>
            <a:endParaRPr lang="en-CA" altLang="en-US" sz="1200">
              <a:latin typeface="Tahoma"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Times New Roman" charset="0"/>
              <a:cs typeface="+mn-cs"/>
            </a:endParaRPr>
          </a:p>
        </p:txBody>
      </p:sp>
    </p:spTree>
    <p:extLst>
      <p:ext uri="{BB962C8B-B14F-4D97-AF65-F5344CB8AC3E}">
        <p14:creationId xmlns:p14="http://schemas.microsoft.com/office/powerpoint/2010/main" val="11911322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Placeholder 2"/>
          <p:cNvSpPr>
            <a:spLocks noGrp="1" noRot="1" noChangeAspect="1" noChangeArrowheads="1" noTextEdit="1"/>
          </p:cNvSpPr>
          <p:nvPr>
            <p:ph type="sldImg"/>
          </p:nvPr>
        </p:nvSpPr>
        <p:spPr>
          <a:ln/>
        </p:spPr>
      </p:sp>
      <p:sp>
        <p:nvSpPr>
          <p:cNvPr id="58371"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Calibri" pitchFamily="34" charset="0"/>
            </a:endParaRPr>
          </a:p>
        </p:txBody>
      </p:sp>
    </p:spTree>
    <p:extLst>
      <p:ext uri="{BB962C8B-B14F-4D97-AF65-F5344CB8AC3E}">
        <p14:creationId xmlns:p14="http://schemas.microsoft.com/office/powerpoint/2010/main" val="19111826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744BCF78-DF97-4FCB-BECE-535030E4E904}" type="slidenum">
              <a:rPr lang="en-CA" altLang="en-US" sz="1200" smtClean="0">
                <a:latin typeface="Tahoma" pitchFamily="34" charset="0"/>
              </a:rPr>
              <a:pPr eaLnBrk="1" hangingPunct="1">
                <a:defRPr/>
              </a:pPr>
              <a:t>41</a:t>
            </a:fld>
            <a:endParaRPr lang="en-CA" altLang="en-US" sz="1200">
              <a:latin typeface="Tahoma" pitchFamily="34"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Times New Roman" charset="0"/>
              <a:cs typeface="+mn-cs"/>
            </a:endParaRPr>
          </a:p>
        </p:txBody>
      </p:sp>
    </p:spTree>
    <p:extLst>
      <p:ext uri="{BB962C8B-B14F-4D97-AF65-F5344CB8AC3E}">
        <p14:creationId xmlns:p14="http://schemas.microsoft.com/office/powerpoint/2010/main" val="5168322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Placeholder 2"/>
          <p:cNvSpPr>
            <a:spLocks noGrp="1" noRot="1" noChangeAspect="1" noChangeArrowheads="1" noTextEdit="1"/>
          </p:cNvSpPr>
          <p:nvPr>
            <p:ph type="sldImg"/>
          </p:nvPr>
        </p:nvSpPr>
        <p:spPr>
          <a:ln/>
        </p:spPr>
      </p:sp>
      <p:sp>
        <p:nvSpPr>
          <p:cNvPr id="56323"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Calibri" pitchFamily="34" charset="0"/>
            </a:endParaRPr>
          </a:p>
        </p:txBody>
      </p:sp>
    </p:spTree>
    <p:extLst>
      <p:ext uri="{BB962C8B-B14F-4D97-AF65-F5344CB8AC3E}">
        <p14:creationId xmlns:p14="http://schemas.microsoft.com/office/powerpoint/2010/main" val="1976194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C29BB87E-C07D-4AD9-863A-00BCAFD37C47}" type="slidenum">
              <a:rPr lang="en-CA" altLang="en-US" sz="1200" smtClean="0">
                <a:latin typeface="Tahoma" pitchFamily="34" charset="0"/>
              </a:rPr>
              <a:pPr eaLnBrk="1" hangingPunct="1">
                <a:defRPr/>
              </a:pPr>
              <a:t>5</a:t>
            </a:fld>
            <a:endParaRPr lang="en-CA" altLang="en-US" sz="1200">
              <a:latin typeface="Tahoma"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Times New Roman" charset="0"/>
              <a:cs typeface="+mn-cs"/>
            </a:endParaRPr>
          </a:p>
        </p:txBody>
      </p:sp>
    </p:spTree>
    <p:extLst>
      <p:ext uri="{BB962C8B-B14F-4D97-AF65-F5344CB8AC3E}">
        <p14:creationId xmlns:p14="http://schemas.microsoft.com/office/powerpoint/2010/main" val="1438518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57FA734F-170F-4948-B3A9-D34936B2B80C}" type="slidenum">
              <a:rPr lang="en-CA" altLang="en-US" sz="1200" smtClean="0">
                <a:latin typeface="Tahoma" pitchFamily="34" charset="0"/>
              </a:rPr>
              <a:pPr eaLnBrk="1" hangingPunct="1">
                <a:defRPr/>
              </a:pPr>
              <a:t>6</a:t>
            </a:fld>
            <a:endParaRPr lang="en-CA" altLang="en-US" sz="1200">
              <a:latin typeface="Tahoma" pitchFamily="34"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Times New Roman" charset="0"/>
              <a:cs typeface="+mn-cs"/>
            </a:endParaRPr>
          </a:p>
        </p:txBody>
      </p:sp>
    </p:spTree>
    <p:extLst>
      <p:ext uri="{BB962C8B-B14F-4D97-AF65-F5344CB8AC3E}">
        <p14:creationId xmlns:p14="http://schemas.microsoft.com/office/powerpoint/2010/main" val="805060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60505065-EC61-4262-B451-247A702AA9AD}" type="slidenum">
              <a:rPr lang="en-CA" altLang="en-US" sz="1200" smtClean="0">
                <a:latin typeface="Tahoma" pitchFamily="34" charset="0"/>
              </a:rPr>
              <a:pPr eaLnBrk="1" hangingPunct="1">
                <a:defRPr/>
              </a:pPr>
              <a:t>7</a:t>
            </a:fld>
            <a:endParaRPr lang="en-CA" altLang="en-US" sz="1200">
              <a:latin typeface="Tahoma" pitchFamily="34"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Times New Roman" charset="0"/>
              <a:cs typeface="+mn-cs"/>
            </a:endParaRPr>
          </a:p>
        </p:txBody>
      </p:sp>
    </p:spTree>
    <p:extLst>
      <p:ext uri="{BB962C8B-B14F-4D97-AF65-F5344CB8AC3E}">
        <p14:creationId xmlns:p14="http://schemas.microsoft.com/office/powerpoint/2010/main" val="1511771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8EE32440-B3CC-4B3B-8DD0-9F69145D8A88}" type="slidenum">
              <a:rPr lang="en-CA" altLang="en-US" sz="1200" smtClean="0">
                <a:latin typeface="Tahoma" pitchFamily="34" charset="0"/>
              </a:rPr>
              <a:pPr eaLnBrk="1" hangingPunct="1">
                <a:defRPr/>
              </a:pPr>
              <a:t>8</a:t>
            </a:fld>
            <a:endParaRPr lang="en-CA" altLang="en-US" sz="1200">
              <a:latin typeface="Tahoma" pitchFamily="34"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dirty="0">
              <a:latin typeface="Times New Roman" charset="0"/>
              <a:cs typeface="+mn-cs"/>
            </a:endParaRPr>
          </a:p>
        </p:txBody>
      </p:sp>
    </p:spTree>
    <p:extLst>
      <p:ext uri="{BB962C8B-B14F-4D97-AF65-F5344CB8AC3E}">
        <p14:creationId xmlns:p14="http://schemas.microsoft.com/office/powerpoint/2010/main" val="1471026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05B17B4-4B67-46A6-84B7-26C8B1E73754}" type="slidenum">
              <a:rPr lang="en-CA" altLang="en-US" sz="1200" smtClean="0">
                <a:latin typeface="Tahoma" pitchFamily="34" charset="0"/>
              </a:rPr>
              <a:pPr eaLnBrk="1" hangingPunct="1">
                <a:defRPr/>
              </a:pPr>
              <a:t>9</a:t>
            </a:fld>
            <a:endParaRPr lang="en-CA" altLang="en-US" sz="1200">
              <a:latin typeface="Tahoma" pitchFamily="34"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Times New Roman" charset="0"/>
              <a:cs typeface="+mn-cs"/>
            </a:endParaRPr>
          </a:p>
        </p:txBody>
      </p:sp>
    </p:spTree>
    <p:extLst>
      <p:ext uri="{BB962C8B-B14F-4D97-AF65-F5344CB8AC3E}">
        <p14:creationId xmlns:p14="http://schemas.microsoft.com/office/powerpoint/2010/main" val="1714523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0E76FDA7-B5D8-4E3E-BB6D-627B1901D3D3}" type="slidenum">
              <a:rPr lang="en-CA" altLang="en-US" sz="1200" smtClean="0">
                <a:latin typeface="Tahoma" pitchFamily="34" charset="0"/>
              </a:rPr>
              <a:pPr eaLnBrk="1" hangingPunct="1">
                <a:defRPr/>
              </a:pPr>
              <a:t>10</a:t>
            </a:fld>
            <a:endParaRPr lang="en-CA" altLang="en-US" sz="1200">
              <a:latin typeface="Tahoma" pitchFamily="34"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Times New Roman" charset="0"/>
              <a:cs typeface="+mn-cs"/>
            </a:endParaRPr>
          </a:p>
        </p:txBody>
      </p:sp>
    </p:spTree>
    <p:extLst>
      <p:ext uri="{BB962C8B-B14F-4D97-AF65-F5344CB8AC3E}">
        <p14:creationId xmlns:p14="http://schemas.microsoft.com/office/powerpoint/2010/main" val="1063460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77B8A645-3EE4-4ED3-9126-C2D5611FAD11}" type="datetimeFigureOut">
              <a:rPr lang="tr-TR" smtClean="0"/>
              <a:t>28.09.2023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B6F4B67-A47F-49F3-A096-5983BDE9E58B}" type="slidenum">
              <a:rPr lang="tr-TR" smtClean="0"/>
              <a:t>‹#›</a:t>
            </a:fld>
            <a:endParaRPr lang="tr-TR"/>
          </a:p>
        </p:txBody>
      </p:sp>
    </p:spTree>
    <p:extLst>
      <p:ext uri="{BB962C8B-B14F-4D97-AF65-F5344CB8AC3E}">
        <p14:creationId xmlns:p14="http://schemas.microsoft.com/office/powerpoint/2010/main" val="2278076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7B8A645-3EE4-4ED3-9126-C2D5611FAD11}" type="datetimeFigureOut">
              <a:rPr lang="tr-TR" smtClean="0"/>
              <a:t>28.09.2023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B6F4B67-A47F-49F3-A096-5983BDE9E58B}" type="slidenum">
              <a:rPr lang="tr-TR" smtClean="0"/>
              <a:t>‹#›</a:t>
            </a:fld>
            <a:endParaRPr lang="tr-TR"/>
          </a:p>
        </p:txBody>
      </p:sp>
    </p:spTree>
    <p:extLst>
      <p:ext uri="{BB962C8B-B14F-4D97-AF65-F5344CB8AC3E}">
        <p14:creationId xmlns:p14="http://schemas.microsoft.com/office/powerpoint/2010/main" val="3591797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7B8A645-3EE4-4ED3-9126-C2D5611FAD11}" type="datetimeFigureOut">
              <a:rPr lang="tr-TR" smtClean="0"/>
              <a:t>28.09.2023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B6F4B67-A47F-49F3-A096-5983BDE9E58B}" type="slidenum">
              <a:rPr lang="tr-TR" smtClean="0"/>
              <a:t>‹#›</a:t>
            </a:fld>
            <a:endParaRPr lang="tr-TR"/>
          </a:p>
        </p:txBody>
      </p:sp>
    </p:spTree>
    <p:extLst>
      <p:ext uri="{BB962C8B-B14F-4D97-AF65-F5344CB8AC3E}">
        <p14:creationId xmlns:p14="http://schemas.microsoft.com/office/powerpoint/2010/main" val="1676139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9231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821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4611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tr-TR"/>
              <a:t>Click to edit Master title style</a:t>
            </a:r>
            <a:endParaRPr lang="en-US"/>
          </a:p>
        </p:txBody>
      </p:sp>
      <p:sp>
        <p:nvSpPr>
          <p:cNvPr id="3" name="Table Placeholder 2"/>
          <p:cNvSpPr>
            <a:spLocks noGrp="1"/>
          </p:cNvSpPr>
          <p:nvPr>
            <p:ph type="tbl" idx="1"/>
          </p:nvPr>
        </p:nvSpPr>
        <p:spPr>
          <a:xfrm>
            <a:off x="457200" y="1600200"/>
            <a:ext cx="8229600" cy="4495800"/>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tr-TR"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tr-TR" altLang="en-US"/>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4E449011-B206-8448-AA24-0808AE4C6E1F}" type="slidenum">
              <a:rPr lang="tr-TR" altLang="en-US"/>
              <a:pPr/>
              <a:t>‹#›</a:t>
            </a:fld>
            <a:endParaRPr lang="tr-TR" altLang="en-US"/>
          </a:p>
        </p:txBody>
      </p:sp>
    </p:spTree>
    <p:extLst>
      <p:ext uri="{BB962C8B-B14F-4D97-AF65-F5344CB8AC3E}">
        <p14:creationId xmlns:p14="http://schemas.microsoft.com/office/powerpoint/2010/main" val="2048743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tr-TR"/>
              <a:t>Click to edit Master title style</a:t>
            </a:r>
            <a:endParaRPr lang="en-US"/>
          </a:p>
        </p:txBody>
      </p:sp>
      <p:sp>
        <p:nvSpPr>
          <p:cNvPr id="3" name="Chart Placeholder 2"/>
          <p:cNvSpPr>
            <a:spLocks noGrp="1"/>
          </p:cNvSpPr>
          <p:nvPr>
            <p:ph type="chart" idx="1"/>
          </p:nvPr>
        </p:nvSpPr>
        <p:spPr>
          <a:xfrm>
            <a:off x="457200" y="1600200"/>
            <a:ext cx="8229600" cy="4495800"/>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tr-TR"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tr-TR" altLang="en-US"/>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449918EE-0D3C-5346-8605-E1BA4C88E936}" type="slidenum">
              <a:rPr lang="tr-TR" altLang="en-US"/>
              <a:pPr/>
              <a:t>‹#›</a:t>
            </a:fld>
            <a:endParaRPr lang="tr-TR" altLang="en-US"/>
          </a:p>
        </p:txBody>
      </p:sp>
    </p:spTree>
    <p:extLst>
      <p:ext uri="{BB962C8B-B14F-4D97-AF65-F5344CB8AC3E}">
        <p14:creationId xmlns:p14="http://schemas.microsoft.com/office/powerpoint/2010/main" val="1056457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7B8A645-3EE4-4ED3-9126-C2D5611FAD11}" type="datetimeFigureOut">
              <a:rPr lang="tr-TR" smtClean="0"/>
              <a:t>28.09.2023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B6F4B67-A47F-49F3-A096-5983BDE9E58B}" type="slidenum">
              <a:rPr lang="tr-TR" smtClean="0"/>
              <a:t>‹#›</a:t>
            </a:fld>
            <a:endParaRPr lang="tr-TR"/>
          </a:p>
        </p:txBody>
      </p:sp>
    </p:spTree>
    <p:extLst>
      <p:ext uri="{BB962C8B-B14F-4D97-AF65-F5344CB8AC3E}">
        <p14:creationId xmlns:p14="http://schemas.microsoft.com/office/powerpoint/2010/main" val="2402991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77B8A645-3EE4-4ED3-9126-C2D5611FAD11}" type="datetimeFigureOut">
              <a:rPr lang="tr-TR" smtClean="0"/>
              <a:t>28.09.2023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B6F4B67-A47F-49F3-A096-5983BDE9E58B}" type="slidenum">
              <a:rPr lang="tr-TR" smtClean="0"/>
              <a:t>‹#›</a:t>
            </a:fld>
            <a:endParaRPr lang="tr-TR"/>
          </a:p>
        </p:txBody>
      </p:sp>
    </p:spTree>
    <p:extLst>
      <p:ext uri="{BB962C8B-B14F-4D97-AF65-F5344CB8AC3E}">
        <p14:creationId xmlns:p14="http://schemas.microsoft.com/office/powerpoint/2010/main" val="3247363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77B8A645-3EE4-4ED3-9126-C2D5611FAD11}" type="datetimeFigureOut">
              <a:rPr lang="tr-TR" smtClean="0"/>
              <a:t>28.09.2023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B6F4B67-A47F-49F3-A096-5983BDE9E58B}" type="slidenum">
              <a:rPr lang="tr-TR" smtClean="0"/>
              <a:t>‹#›</a:t>
            </a:fld>
            <a:endParaRPr lang="tr-TR"/>
          </a:p>
        </p:txBody>
      </p:sp>
    </p:spTree>
    <p:extLst>
      <p:ext uri="{BB962C8B-B14F-4D97-AF65-F5344CB8AC3E}">
        <p14:creationId xmlns:p14="http://schemas.microsoft.com/office/powerpoint/2010/main" val="11564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77B8A645-3EE4-4ED3-9126-C2D5611FAD11}" type="datetimeFigureOut">
              <a:rPr lang="tr-TR" smtClean="0"/>
              <a:t>28.09.2023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B6F4B67-A47F-49F3-A096-5983BDE9E58B}" type="slidenum">
              <a:rPr lang="tr-TR" smtClean="0"/>
              <a:t>‹#›</a:t>
            </a:fld>
            <a:endParaRPr lang="tr-TR"/>
          </a:p>
        </p:txBody>
      </p:sp>
    </p:spTree>
    <p:extLst>
      <p:ext uri="{BB962C8B-B14F-4D97-AF65-F5344CB8AC3E}">
        <p14:creationId xmlns:p14="http://schemas.microsoft.com/office/powerpoint/2010/main" val="2493049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77B8A645-3EE4-4ED3-9126-C2D5611FAD11}" type="datetimeFigureOut">
              <a:rPr lang="tr-TR" smtClean="0"/>
              <a:t>28.09.2023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B6F4B67-A47F-49F3-A096-5983BDE9E58B}" type="slidenum">
              <a:rPr lang="tr-TR" smtClean="0"/>
              <a:t>‹#›</a:t>
            </a:fld>
            <a:endParaRPr lang="tr-TR"/>
          </a:p>
        </p:txBody>
      </p:sp>
    </p:spTree>
    <p:extLst>
      <p:ext uri="{BB962C8B-B14F-4D97-AF65-F5344CB8AC3E}">
        <p14:creationId xmlns:p14="http://schemas.microsoft.com/office/powerpoint/2010/main" val="3323582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7B8A645-3EE4-4ED3-9126-C2D5611FAD11}" type="datetimeFigureOut">
              <a:rPr lang="tr-TR" smtClean="0"/>
              <a:t>28.09.2023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B6F4B67-A47F-49F3-A096-5983BDE9E58B}" type="slidenum">
              <a:rPr lang="tr-TR" smtClean="0"/>
              <a:t>‹#›</a:t>
            </a:fld>
            <a:endParaRPr lang="tr-TR"/>
          </a:p>
        </p:txBody>
      </p:sp>
    </p:spTree>
    <p:extLst>
      <p:ext uri="{BB962C8B-B14F-4D97-AF65-F5344CB8AC3E}">
        <p14:creationId xmlns:p14="http://schemas.microsoft.com/office/powerpoint/2010/main" val="338506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77B8A645-3EE4-4ED3-9126-C2D5611FAD11}" type="datetimeFigureOut">
              <a:rPr lang="tr-TR" smtClean="0"/>
              <a:t>28.09.2023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B6F4B67-A47F-49F3-A096-5983BDE9E58B}" type="slidenum">
              <a:rPr lang="tr-TR" smtClean="0"/>
              <a:t>‹#›</a:t>
            </a:fld>
            <a:endParaRPr lang="tr-TR"/>
          </a:p>
        </p:txBody>
      </p:sp>
    </p:spTree>
    <p:extLst>
      <p:ext uri="{BB962C8B-B14F-4D97-AF65-F5344CB8AC3E}">
        <p14:creationId xmlns:p14="http://schemas.microsoft.com/office/powerpoint/2010/main" val="458991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77B8A645-3EE4-4ED3-9126-C2D5611FAD11}" type="datetimeFigureOut">
              <a:rPr lang="tr-TR" smtClean="0"/>
              <a:t>28.09.2023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B6F4B67-A47F-49F3-A096-5983BDE9E58B}" type="slidenum">
              <a:rPr lang="tr-TR" smtClean="0"/>
              <a:t>‹#›</a:t>
            </a:fld>
            <a:endParaRPr lang="tr-TR"/>
          </a:p>
        </p:txBody>
      </p:sp>
    </p:spTree>
    <p:extLst>
      <p:ext uri="{BB962C8B-B14F-4D97-AF65-F5344CB8AC3E}">
        <p14:creationId xmlns:p14="http://schemas.microsoft.com/office/powerpoint/2010/main" val="1341452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B8A645-3EE4-4ED3-9126-C2D5611FAD11}" type="datetimeFigureOut">
              <a:rPr lang="tr-TR" smtClean="0"/>
              <a:t>28.09.2023</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6F4B67-A47F-49F3-A096-5983BDE9E58B}" type="slidenum">
              <a:rPr lang="tr-TR" smtClean="0"/>
              <a:t>‹#›</a:t>
            </a:fld>
            <a:endParaRPr lang="tr-TR"/>
          </a:p>
        </p:txBody>
      </p:sp>
    </p:spTree>
    <p:extLst>
      <p:ext uri="{BB962C8B-B14F-4D97-AF65-F5344CB8AC3E}">
        <p14:creationId xmlns:p14="http://schemas.microsoft.com/office/powerpoint/2010/main" val="2017942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oleObject" Target="../embeddings/oleObject2.bin"/><Relationship Id="rId10" Type="http://schemas.openxmlformats.org/officeDocument/2006/relationships/image" Target="../media/image23.wmf"/><Relationship Id="rId4" Type="http://schemas.openxmlformats.org/officeDocument/2006/relationships/image" Target="../media/image20.emf"/><Relationship Id="rId9"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png"/><Relationship Id="rId2" Type="http://schemas.openxmlformats.org/officeDocument/2006/relationships/image" Target="../media/image66.png"/><Relationship Id="rId1" Type="http://schemas.openxmlformats.org/officeDocument/2006/relationships/slideLayout" Target="../slideLayouts/slideLayout12.xml"/><Relationship Id="rId6" Type="http://schemas.openxmlformats.org/officeDocument/2006/relationships/image" Target="../media/image70.png"/><Relationship Id="rId11" Type="http://schemas.openxmlformats.org/officeDocument/2006/relationships/image" Target="../media/image75.png"/><Relationship Id="rId5" Type="http://schemas.openxmlformats.org/officeDocument/2006/relationships/image" Target="../media/image69.png"/><Relationship Id="rId15" Type="http://schemas.openxmlformats.org/officeDocument/2006/relationships/image" Target="../media/image7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 Id="rId14" Type="http://schemas.openxmlformats.org/officeDocument/2006/relationships/image" Target="../media/image7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image" Target="../media/image80.png"/><Relationship Id="rId1" Type="http://schemas.openxmlformats.org/officeDocument/2006/relationships/slideLayout" Target="../slideLayouts/slideLayout1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image" Target="../media/image86.png"/><Relationship Id="rId1" Type="http://schemas.openxmlformats.org/officeDocument/2006/relationships/slideLayout" Target="../slideLayouts/slideLayout14.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33.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image" Target="../media/image92.png"/><Relationship Id="rId1" Type="http://schemas.openxmlformats.org/officeDocument/2006/relationships/slideLayout" Target="../slideLayouts/slideLayout12.xml"/><Relationship Id="rId6" Type="http://schemas.openxmlformats.org/officeDocument/2006/relationships/image" Target="../media/image96.png"/><Relationship Id="rId11" Type="http://schemas.openxmlformats.org/officeDocument/2006/relationships/image" Target="../media/image101.png"/><Relationship Id="rId5" Type="http://schemas.openxmlformats.org/officeDocument/2006/relationships/image" Target="../media/image95.png"/><Relationship Id="rId10" Type="http://schemas.openxmlformats.org/officeDocument/2006/relationships/image" Target="../media/image100.png"/><Relationship Id="rId4" Type="http://schemas.openxmlformats.org/officeDocument/2006/relationships/image" Target="../media/image94.png"/><Relationship Id="rId9" Type="http://schemas.openxmlformats.org/officeDocument/2006/relationships/image" Target="../media/image99.png"/></Relationships>
</file>

<file path=ppt/slides/_rels/slide34.xml.rels><?xml version="1.0" encoding="UTF-8" standalone="yes"?>
<Relationships xmlns="http://schemas.openxmlformats.org/package/2006/relationships"><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image" Target="../media/image102.png"/><Relationship Id="rId1" Type="http://schemas.openxmlformats.org/officeDocument/2006/relationships/slideLayout" Target="../slideLayouts/slideLayout12.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38.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14.png"/><Relationship Id="rId4" Type="http://schemas.openxmlformats.org/officeDocument/2006/relationships/image" Target="../media/image113.png"/></Relationships>
</file>

<file path=ppt/slides/_rels/slide39.xml.rels><?xml version="1.0" encoding="UTF-8" standalone="yes"?>
<Relationships xmlns="http://schemas.openxmlformats.org/package/2006/relationships"><Relationship Id="rId3" Type="http://schemas.openxmlformats.org/officeDocument/2006/relationships/image" Target="../media/image115.png"/><Relationship Id="rId7" Type="http://schemas.openxmlformats.org/officeDocument/2006/relationships/image" Target="../media/image119.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21.png"/></Relationships>
</file>

<file path=ppt/slides/_rels/slide41.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23.png"/></Relationships>
</file>

<file path=ppt/slides/_rels/slide42.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25.png"/></Relationships>
</file>

<file path=ppt/slides/_rels/slide43.xml.rels><?xml version="1.0" encoding="UTF-8" standalone="yes"?>
<Relationships xmlns="http://schemas.openxmlformats.org/package/2006/relationships"><Relationship Id="rId8" Type="http://schemas.openxmlformats.org/officeDocument/2006/relationships/hyperlink" Target="https://en.wikipedia.org/wiki/Quality_control" TargetMode="External"/><Relationship Id="rId3" Type="http://schemas.openxmlformats.org/officeDocument/2006/relationships/hyperlink" Target="https://en.wikipedia.org/wiki/Bar_chart" TargetMode="External"/><Relationship Id="rId7" Type="http://schemas.openxmlformats.org/officeDocument/2006/relationships/hyperlink" Target="https://en.wikipedia.org/wiki/Concave_function" TargetMode="External"/><Relationship Id="rId2" Type="http://schemas.openxmlformats.org/officeDocument/2006/relationships/hyperlink" Target="https://en.wikipedia.org/wiki/Vilfredo_Pareto" TargetMode="External"/><Relationship Id="rId1" Type="http://schemas.openxmlformats.org/officeDocument/2006/relationships/slideLayout" Target="../slideLayouts/slideLayout7.xml"/><Relationship Id="rId6" Type="http://schemas.openxmlformats.org/officeDocument/2006/relationships/hyperlink" Target="https://en.wikipedia.org/wiki/Units_of_measurement" TargetMode="External"/><Relationship Id="rId5" Type="http://schemas.openxmlformats.org/officeDocument/2006/relationships/hyperlink" Target="https://en.wikipedia.org/wiki/Frequency_probability" TargetMode="External"/><Relationship Id="rId4" Type="http://schemas.openxmlformats.org/officeDocument/2006/relationships/hyperlink" Target="https://en.wikipedia.org/wiki/Line_chart"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2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36.emf"/><Relationship Id="rId2" Type="http://schemas.openxmlformats.org/officeDocument/2006/relationships/oleObject" Target="../embeddings/oleObject5.bin"/><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51520" y="2204864"/>
            <a:ext cx="8568952" cy="2880320"/>
          </a:xfrm>
        </p:spPr>
        <p:txBody>
          <a:bodyPr>
            <a:normAutofit fontScale="90000"/>
          </a:bodyPr>
          <a:lstStyle/>
          <a:p>
            <a:br>
              <a:rPr lang="tr-TR" altLang="tr-TR" sz="3600" b="1" dirty="0">
                <a:latin typeface="Verdana" pitchFamily="34" charset="0"/>
                <a:ea typeface="ヒラギノ角ゴ Pro W3" pitchFamily="-1" charset="-128"/>
              </a:rPr>
            </a:br>
            <a:br>
              <a:rPr lang="tr-TR" altLang="tr-TR" sz="3600" b="1" dirty="0">
                <a:latin typeface="Verdana" pitchFamily="34" charset="0"/>
                <a:ea typeface="ヒラギノ角ゴ Pro W3" pitchFamily="-1" charset="-128"/>
              </a:rPr>
            </a:br>
            <a:r>
              <a:rPr lang="tr-TR" altLang="tr-TR" sz="3100" b="1" dirty="0" err="1">
                <a:latin typeface="Tahoma" panose="020B0604030504040204" pitchFamily="34" charset="0"/>
                <a:ea typeface="Tahoma" panose="020B0604030504040204" pitchFamily="34" charset="0"/>
                <a:cs typeface="Tahoma" panose="020B0604030504040204" pitchFamily="34" charset="0"/>
              </a:rPr>
              <a:t>Chapter</a:t>
            </a:r>
            <a:r>
              <a:rPr lang="tr-TR" altLang="tr-TR" sz="3100" b="1" dirty="0">
                <a:latin typeface="Tahoma" panose="020B0604030504040204" pitchFamily="34" charset="0"/>
                <a:ea typeface="Tahoma" panose="020B0604030504040204" pitchFamily="34" charset="0"/>
                <a:cs typeface="Tahoma" panose="020B0604030504040204" pitchFamily="34" charset="0"/>
              </a:rPr>
              <a:t> 5</a:t>
            </a:r>
            <a:br>
              <a:rPr lang="tr-TR" altLang="tr-TR" sz="3100" b="1" dirty="0">
                <a:latin typeface="Tahoma" panose="020B0604030504040204" pitchFamily="34" charset="0"/>
                <a:ea typeface="Tahoma" panose="020B0604030504040204" pitchFamily="34" charset="0"/>
                <a:cs typeface="Tahoma" panose="020B0604030504040204" pitchFamily="34" charset="0"/>
              </a:rPr>
            </a:br>
            <a:br>
              <a:rPr lang="tr-TR" altLang="tr-TR" sz="3100" b="1" dirty="0">
                <a:latin typeface="Tahoma" panose="020B0604030504040204" pitchFamily="34" charset="0"/>
                <a:ea typeface="Tahoma" panose="020B0604030504040204" pitchFamily="34" charset="0"/>
                <a:cs typeface="Tahoma" panose="020B0604030504040204" pitchFamily="34" charset="0"/>
              </a:rPr>
            </a:br>
            <a:r>
              <a:rPr lang="tr-TR" altLang="tr-TR" sz="3100" b="1" i="1" dirty="0">
                <a:latin typeface="Tahoma" panose="020B0604030504040204" pitchFamily="34" charset="0"/>
                <a:ea typeface="Tahoma" panose="020B0604030504040204" pitchFamily="34" charset="0"/>
                <a:cs typeface="Tahoma" panose="020B0604030504040204" pitchFamily="34" charset="0"/>
              </a:rPr>
              <a:t>GRAPHS AND SLOPES</a:t>
            </a:r>
            <a:br>
              <a:rPr lang="tr-TR" altLang="tr-TR" sz="3100" b="1" i="1" dirty="0">
                <a:latin typeface="Tahoma" panose="020B0604030504040204" pitchFamily="34" charset="0"/>
                <a:ea typeface="Tahoma" panose="020B0604030504040204" pitchFamily="34" charset="0"/>
                <a:cs typeface="Tahoma" panose="020B0604030504040204" pitchFamily="34" charset="0"/>
              </a:rPr>
            </a:br>
            <a:br>
              <a:rPr lang="tr-TR" altLang="tr-TR" sz="3100" b="1" i="1" dirty="0">
                <a:latin typeface="Tahoma" panose="020B0604030504040204" pitchFamily="34" charset="0"/>
                <a:ea typeface="Tahoma" panose="020B0604030504040204" pitchFamily="34" charset="0"/>
                <a:cs typeface="Tahoma" panose="020B0604030504040204" pitchFamily="34" charset="0"/>
              </a:rPr>
            </a:br>
            <a:br>
              <a:rPr lang="en-US" altLang="tr-TR" sz="3100" b="1" dirty="0">
                <a:latin typeface="Tahoma" panose="020B0604030504040204" pitchFamily="34" charset="0"/>
                <a:ea typeface="Tahoma" panose="020B0604030504040204" pitchFamily="34" charset="0"/>
                <a:cs typeface="Tahoma" panose="020B0604030504040204" pitchFamily="34" charset="0"/>
              </a:rPr>
            </a:br>
            <a:endParaRPr lang="tr-TR" sz="3100" dirty="0">
              <a:latin typeface="Tahoma" panose="020B0604030504040204" pitchFamily="34" charset="0"/>
              <a:ea typeface="Tahoma" panose="020B0604030504040204" pitchFamily="34" charset="0"/>
              <a:cs typeface="Tahoma" panose="020B0604030504040204" pitchFamily="34" charset="0"/>
            </a:endParaRPr>
          </a:p>
        </p:txBody>
      </p:sp>
      <p:sp>
        <p:nvSpPr>
          <p:cNvPr id="3" name="Alt Başlık 2"/>
          <p:cNvSpPr>
            <a:spLocks noGrp="1"/>
          </p:cNvSpPr>
          <p:nvPr>
            <p:ph type="subTitle" idx="1"/>
          </p:nvPr>
        </p:nvSpPr>
        <p:spPr>
          <a:xfrm>
            <a:off x="395536" y="4293096"/>
            <a:ext cx="8064896" cy="1631032"/>
          </a:xfrm>
        </p:spPr>
        <p:txBody>
          <a:bodyPr>
            <a:noAutofit/>
          </a:bodyPr>
          <a:lstStyle/>
          <a:p>
            <a:pPr algn="just"/>
            <a:br>
              <a:rPr lang="en-US" altLang="tr-TR" sz="2400" dirty="0">
                <a:solidFill>
                  <a:schemeClr val="tx1"/>
                </a:solidFill>
                <a:latin typeface="Verdana" pitchFamily="34" charset="0"/>
              </a:rPr>
            </a:br>
            <a:endParaRPr lang="tr-TR" sz="2400" dirty="0">
              <a:solidFill>
                <a:schemeClr val="tx1"/>
              </a:solidFill>
            </a:endParaRPr>
          </a:p>
        </p:txBody>
      </p:sp>
    </p:spTree>
    <p:extLst>
      <p:ext uri="{BB962C8B-B14F-4D97-AF65-F5344CB8AC3E}">
        <p14:creationId xmlns:p14="http://schemas.microsoft.com/office/powerpoint/2010/main" val="1018103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pPr>
              <a:defRPr/>
            </a:pPr>
            <a:r>
              <a:rPr lang="en-US" sz="3200" dirty="0">
                <a:solidFill>
                  <a:srgbClr val="FF0000"/>
                </a:solidFill>
              </a:rPr>
              <a:t>Figure </a:t>
            </a:r>
            <a:r>
              <a:rPr lang="tr-TR" sz="3200" dirty="0">
                <a:solidFill>
                  <a:srgbClr val="FF0000"/>
                </a:solidFill>
              </a:rPr>
              <a:t>5 </a:t>
            </a:r>
            <a:r>
              <a:rPr lang="en-US" sz="3200" dirty="0">
                <a:solidFill>
                  <a:srgbClr val="FF0000"/>
                </a:solidFill>
              </a:rPr>
              <a:t>shows a negative (inverse) relationship.</a:t>
            </a:r>
          </a:p>
        </p:txBody>
      </p:sp>
      <p:sp>
        <p:nvSpPr>
          <p:cNvPr id="30723" name="Rectangle 3"/>
          <p:cNvSpPr>
            <a:spLocks noGrp="1" noChangeArrowheads="1"/>
          </p:cNvSpPr>
          <p:nvPr>
            <p:ph type="body" idx="1"/>
          </p:nvPr>
        </p:nvSpPr>
        <p:spPr>
          <a:xfrm>
            <a:off x="152400" y="1905000"/>
            <a:ext cx="4862513" cy="914400"/>
          </a:xfrm>
        </p:spPr>
        <p:txBody>
          <a:bodyPr/>
          <a:lstStyle/>
          <a:p>
            <a:pPr eaLnBrk="1" hangingPunct="1">
              <a:buFont typeface="Webdings" charset="0"/>
              <a:buNone/>
              <a:defRPr/>
            </a:pPr>
            <a:r>
              <a:rPr lang="en-US" sz="2400" b="0" dirty="0">
                <a:solidFill>
                  <a:schemeClr val="tx1"/>
                </a:solidFill>
                <a:cs typeface="+mn-cs"/>
              </a:rPr>
              <a:t>	</a:t>
            </a:r>
          </a:p>
        </p:txBody>
      </p:sp>
      <p:sp>
        <p:nvSpPr>
          <p:cNvPr id="453636" name="Rectangle 4"/>
          <p:cNvSpPr>
            <a:spLocks noChangeArrowheads="1"/>
          </p:cNvSpPr>
          <p:nvPr/>
        </p:nvSpPr>
        <p:spPr bwMode="auto">
          <a:xfrm>
            <a:off x="342900" y="1933465"/>
            <a:ext cx="426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defRPr/>
            </a:pPr>
            <a:r>
              <a:rPr lang="en-US" dirty="0">
                <a:ea typeface="ＭＳ Ｐゴシック" charset="0"/>
              </a:rPr>
              <a:t>	As the time playing tennis increases, the time playing squash decreases.</a:t>
            </a:r>
          </a:p>
        </p:txBody>
      </p:sp>
      <p:sp>
        <p:nvSpPr>
          <p:cNvPr id="453640" name="Rectangle 8"/>
          <p:cNvSpPr>
            <a:spLocks noChangeArrowheads="1"/>
          </p:cNvSpPr>
          <p:nvPr/>
        </p:nvSpPr>
        <p:spPr bwMode="auto">
          <a:xfrm>
            <a:off x="152400" y="4267200"/>
            <a:ext cx="46482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defRPr/>
            </a:pPr>
            <a:r>
              <a:rPr lang="en-US" dirty="0">
                <a:ea typeface="ＭＳ Ｐゴシック" charset="0"/>
              </a:rPr>
              <a:t>	Because one more hour of tennis means one hour less of squash, the relationship between these two variables is described by a straight line.</a:t>
            </a:r>
          </a:p>
        </p:txBody>
      </p:sp>
      <p:pic>
        <p:nvPicPr>
          <p:cNvPr id="30726" name="Picture 4" descr="figA0104aa_thum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4913" y="1770063"/>
            <a:ext cx="360045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figA0104ab_thum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14913" y="1770063"/>
            <a:ext cx="360045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figA0104ac_thumb.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14913" y="1770063"/>
            <a:ext cx="360045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212235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53636">
                                            <p:txEl>
                                              <p:pRg st="0" end="0"/>
                                            </p:txEl>
                                          </p:spTgt>
                                        </p:tgtEl>
                                        <p:attrNameLst>
                                          <p:attrName>style.visibility</p:attrName>
                                        </p:attrNameLst>
                                      </p:cBhvr>
                                      <p:to>
                                        <p:strVal val="visible"/>
                                      </p:to>
                                    </p:set>
                                    <p:anim calcmode="lin" valueType="num">
                                      <p:cBhvr additive="base">
                                        <p:cTn id="13" dur="500" fill="hold"/>
                                        <p:tgtEl>
                                          <p:spTgt spid="45363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36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53640">
                                            <p:txEl>
                                              <p:pRg st="0" end="0"/>
                                            </p:txEl>
                                          </p:spTgt>
                                        </p:tgtEl>
                                        <p:attrNameLst>
                                          <p:attrName>style.visibility</p:attrName>
                                        </p:attrNameLst>
                                      </p:cBhvr>
                                      <p:to>
                                        <p:strVal val="visible"/>
                                      </p:to>
                                    </p:set>
                                    <p:anim calcmode="lin" valueType="num">
                                      <p:cBhvr additive="base">
                                        <p:cTn id="19" dur="500" fill="hold"/>
                                        <p:tgtEl>
                                          <p:spTgt spid="45364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364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60" name="Text Box 24"/>
          <p:cNvSpPr txBox="1">
            <a:spLocks noChangeArrowheads="1"/>
          </p:cNvSpPr>
          <p:nvPr/>
        </p:nvSpPr>
        <p:spPr bwMode="auto">
          <a:xfrm>
            <a:off x="381000" y="1974850"/>
            <a:ext cx="32766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37931725" indent="-37474525"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tr-TR" sz="1200" b="1" dirty="0">
              <a:solidFill>
                <a:schemeClr val="bg2"/>
              </a:solidFill>
              <a:latin typeface="Arial" pitchFamily="34" charset="0"/>
            </a:endParaRPr>
          </a:p>
          <a:p>
            <a:pPr eaLnBrk="1" hangingPunct="1"/>
            <a:r>
              <a:rPr lang="en-US" altLang="tr-TR" sz="1600" dirty="0">
                <a:latin typeface="Arial" pitchFamily="34" charset="0"/>
              </a:rPr>
              <a:t>There is a positive relationship between work hours and income, so the income curve is positively sloped.</a:t>
            </a:r>
          </a:p>
          <a:p>
            <a:pPr eaLnBrk="1" hangingPunct="1"/>
            <a:endParaRPr lang="en-US" altLang="tr-TR" sz="1600" dirty="0">
              <a:latin typeface="Arial" pitchFamily="34" charset="0"/>
            </a:endParaRPr>
          </a:p>
          <a:p>
            <a:pPr eaLnBrk="1" hangingPunct="1"/>
            <a:r>
              <a:rPr lang="en-US" altLang="tr-TR" sz="1600" dirty="0">
                <a:latin typeface="Arial" pitchFamily="34" charset="0"/>
              </a:rPr>
              <a:t>The slope</a:t>
            </a:r>
            <a:r>
              <a:rPr lang="en-US" altLang="tr-TR" sz="1200" b="1" dirty="0">
                <a:solidFill>
                  <a:srgbClr val="C00000"/>
                </a:solidFill>
                <a:latin typeface="Arial" pitchFamily="34" charset="0"/>
              </a:rPr>
              <a:t>(</a:t>
            </a:r>
            <a:r>
              <a:rPr lang="en-US" altLang="tr-TR" sz="1200" b="1" dirty="0" err="1">
                <a:solidFill>
                  <a:srgbClr val="C00000"/>
                </a:solidFill>
                <a:latin typeface="Arial" pitchFamily="34" charset="0"/>
              </a:rPr>
              <a:t>eğim</a:t>
            </a:r>
            <a:r>
              <a:rPr lang="en-US" altLang="tr-TR" sz="1200" b="1" dirty="0">
                <a:solidFill>
                  <a:srgbClr val="C00000"/>
                </a:solidFill>
                <a:latin typeface="Arial" pitchFamily="34" charset="0"/>
              </a:rPr>
              <a:t>)</a:t>
            </a:r>
            <a:r>
              <a:rPr lang="en-US" altLang="tr-TR" sz="1600" dirty="0">
                <a:latin typeface="Arial" pitchFamily="34" charset="0"/>
              </a:rPr>
              <a:t>of the curve is $8: Each additional hour of work increases income by $8.</a:t>
            </a:r>
          </a:p>
        </p:txBody>
      </p:sp>
      <p:sp>
        <p:nvSpPr>
          <p:cNvPr id="9" name="Rectangle 2"/>
          <p:cNvSpPr txBox="1">
            <a:spLocks noChangeArrowheads="1"/>
          </p:cNvSpPr>
          <p:nvPr/>
        </p:nvSpPr>
        <p:spPr bwMode="auto">
          <a:xfrm>
            <a:off x="1143000" y="0"/>
            <a:ext cx="8001000" cy="1143000"/>
          </a:xfrm>
          <a:prstGeom prst="rect">
            <a:avLst/>
          </a:prstGeom>
          <a:noFill/>
          <a:ln w="9525">
            <a:noFill/>
            <a:miter lim="800000"/>
            <a:headEnd/>
            <a:tailEnd/>
          </a:ln>
        </p:spPr>
        <p:txBody>
          <a:bodyPr lIns="0" tIns="0" rIns="0" bIns="91440" anchor="ctr"/>
          <a:lstStyle>
            <a:lvl1pPr eaLnBrk="0" hangingPunct="0">
              <a:defRPr sz="2400">
                <a:solidFill>
                  <a:schemeClr val="tx1"/>
                </a:solidFill>
                <a:latin typeface="Times New Roman" pitchFamily="18" charset="0"/>
                <a:ea typeface="MS PGothic" pitchFamily="34" charset="-128"/>
              </a:defRPr>
            </a:lvl1pPr>
            <a:lvl2pPr marL="37931725" indent="-37474525"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tr-TR" sz="1600" b="1" dirty="0">
                <a:latin typeface="Arial" pitchFamily="34" charset="0"/>
              </a:rPr>
              <a:t>FIGURE </a:t>
            </a:r>
            <a:r>
              <a:rPr lang="tr-TR" altLang="tr-TR" sz="1600" b="1" dirty="0">
                <a:latin typeface="Arial" pitchFamily="34" charset="0"/>
              </a:rPr>
              <a:t>6</a:t>
            </a:r>
            <a:br>
              <a:rPr lang="en-US" altLang="tr-TR" sz="1600" b="1" dirty="0">
                <a:latin typeface="Arial" pitchFamily="34" charset="0"/>
              </a:rPr>
            </a:br>
            <a:r>
              <a:rPr lang="en-US" altLang="tr-TR" sz="2000" b="1" dirty="0">
                <a:solidFill>
                  <a:srgbClr val="FF0000"/>
                </a:solidFill>
                <a:latin typeface="Arial" pitchFamily="34" charset="0"/>
              </a:rPr>
              <a:t>Relationship between Hours</a:t>
            </a:r>
            <a:r>
              <a:rPr lang="tr-TR" altLang="tr-TR" sz="2000" b="1" dirty="0">
                <a:solidFill>
                  <a:srgbClr val="FF0000"/>
                </a:solidFill>
                <a:latin typeface="Arial" pitchFamily="34" charset="0"/>
              </a:rPr>
              <a:t> </a:t>
            </a:r>
            <a:r>
              <a:rPr lang="en-US" altLang="tr-TR" sz="2000" b="1" dirty="0">
                <a:solidFill>
                  <a:srgbClr val="FF0000"/>
                </a:solidFill>
                <a:latin typeface="Arial" pitchFamily="34" charset="0"/>
              </a:rPr>
              <a:t>Worked and Income</a:t>
            </a:r>
            <a:endParaRPr lang="en-US" altLang="tr-TR" sz="1600" b="1" dirty="0">
              <a:solidFill>
                <a:srgbClr val="FF0000"/>
              </a:solidFill>
              <a:latin typeface="Arial" pitchFamily="34" charset="0"/>
            </a:endParaRPr>
          </a:p>
        </p:txBody>
      </p:sp>
      <p:pic>
        <p:nvPicPr>
          <p:cNvPr id="61444" name="Picture 9" descr="fig01App_04.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447800"/>
            <a:ext cx="5160963"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422502" y="706802"/>
            <a:ext cx="1224136" cy="523220"/>
          </a:xfrm>
          <a:prstGeom prst="rect">
            <a:avLst/>
          </a:prstGeom>
          <a:noFill/>
        </p:spPr>
        <p:txBody>
          <a:bodyPr wrap="square" rtlCol="0">
            <a:spAutoFit/>
          </a:bodyPr>
          <a:lstStyle/>
          <a:p>
            <a:r>
              <a:rPr lang="en-US" sz="2800" dirty="0"/>
              <a:t>Y = 8X</a:t>
            </a:r>
          </a:p>
        </p:txBody>
      </p:sp>
      <p:sp>
        <p:nvSpPr>
          <p:cNvPr id="6" name="TextBox 5"/>
          <p:cNvSpPr txBox="1"/>
          <p:nvPr/>
        </p:nvSpPr>
        <p:spPr>
          <a:xfrm>
            <a:off x="7740352" y="4650481"/>
            <a:ext cx="360040" cy="523220"/>
          </a:xfrm>
          <a:prstGeom prst="rect">
            <a:avLst/>
          </a:prstGeom>
          <a:noFill/>
        </p:spPr>
        <p:txBody>
          <a:bodyPr wrap="square" rtlCol="0">
            <a:spAutoFit/>
          </a:bodyPr>
          <a:lstStyle/>
          <a:p>
            <a:r>
              <a:rPr lang="en-US" sz="2800" dirty="0"/>
              <a:t>X</a:t>
            </a:r>
          </a:p>
        </p:txBody>
      </p:sp>
      <p:sp>
        <p:nvSpPr>
          <p:cNvPr id="7" name="TextBox 6"/>
          <p:cNvSpPr txBox="1"/>
          <p:nvPr/>
        </p:nvSpPr>
        <p:spPr>
          <a:xfrm>
            <a:off x="4067944" y="1108214"/>
            <a:ext cx="360040" cy="523220"/>
          </a:xfrm>
          <a:prstGeom prst="rect">
            <a:avLst/>
          </a:prstGeom>
          <a:noFill/>
        </p:spPr>
        <p:txBody>
          <a:bodyPr wrap="square" rtlCol="0">
            <a:spAutoFit/>
          </a:bodyPr>
          <a:lstStyle/>
          <a:p>
            <a:r>
              <a:rPr lang="en-US" sz="2800" dirty="0"/>
              <a:t>Y </a:t>
            </a:r>
          </a:p>
        </p:txBody>
      </p:sp>
      <p:cxnSp>
        <p:nvCxnSpPr>
          <p:cNvPr id="4" name="Elbow Connector 3"/>
          <p:cNvCxnSpPr/>
          <p:nvPr/>
        </p:nvCxnSpPr>
        <p:spPr>
          <a:xfrm rot="5400000">
            <a:off x="6857327" y="1371649"/>
            <a:ext cx="944144" cy="186206"/>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8100392" y="1108214"/>
            <a:ext cx="720080" cy="2320786"/>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39552" y="4650481"/>
            <a:ext cx="3672408" cy="1354217"/>
          </a:xfrm>
          <a:prstGeom prst="rect">
            <a:avLst/>
          </a:prstGeom>
          <a:noFill/>
        </p:spPr>
        <p:txBody>
          <a:bodyPr wrap="square" rtlCol="0">
            <a:spAutoFit/>
          </a:bodyPr>
          <a:lstStyle/>
          <a:p>
            <a:r>
              <a:rPr lang="en-US" sz="2800" dirty="0">
                <a:solidFill>
                  <a:srgbClr val="C00000"/>
                </a:solidFill>
              </a:rPr>
              <a:t>Conclusion</a:t>
            </a:r>
            <a:r>
              <a:rPr lang="en-US" dirty="0"/>
              <a:t>:</a:t>
            </a:r>
          </a:p>
          <a:p>
            <a:r>
              <a:rPr lang="en-US" dirty="0"/>
              <a:t>If hours worked per week increase one unit, the income per week will increase 8 units. </a:t>
            </a:r>
          </a:p>
        </p:txBody>
      </p:sp>
    </p:spTree>
    <p:extLst>
      <p:ext uri="{BB962C8B-B14F-4D97-AF65-F5344CB8AC3E}">
        <p14:creationId xmlns:p14="http://schemas.microsoft.com/office/powerpoint/2010/main" val="64123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44"/>
                                        </p:tgtEl>
                                        <p:attrNameLst>
                                          <p:attrName>style.visibility</p:attrName>
                                        </p:attrNameLst>
                                      </p:cBhvr>
                                      <p:to>
                                        <p:strVal val="visible"/>
                                      </p:to>
                                    </p:set>
                                    <p:anim calcmode="lin" valueType="num">
                                      <p:cBhvr additive="base">
                                        <p:cTn id="7" dur="500" fill="hold"/>
                                        <p:tgtEl>
                                          <p:spTgt spid="61444"/>
                                        </p:tgtEl>
                                        <p:attrNameLst>
                                          <p:attrName>ppt_x</p:attrName>
                                        </p:attrNameLst>
                                      </p:cBhvr>
                                      <p:tavLst>
                                        <p:tav tm="0">
                                          <p:val>
                                            <p:strVal val="#ppt_x"/>
                                          </p:val>
                                        </p:tav>
                                        <p:tav tm="100000">
                                          <p:val>
                                            <p:strVal val="#ppt_x"/>
                                          </p:val>
                                        </p:tav>
                                      </p:tavLst>
                                    </p:anim>
                                    <p:anim calcmode="lin" valueType="num">
                                      <p:cBhvr additive="base">
                                        <p:cTn id="8" dur="500" fill="hold"/>
                                        <p:tgtEl>
                                          <p:spTgt spid="614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9960">
                                            <p:txEl>
                                              <p:pRg st="1" end="1"/>
                                            </p:txEl>
                                          </p:spTgt>
                                        </p:tgtEl>
                                        <p:attrNameLst>
                                          <p:attrName>style.visibility</p:attrName>
                                        </p:attrNameLst>
                                      </p:cBhvr>
                                      <p:to>
                                        <p:strVal val="visible"/>
                                      </p:to>
                                    </p:set>
                                    <p:anim calcmode="lin" valueType="num">
                                      <p:cBhvr additive="base">
                                        <p:cTn id="25" dur="500" fill="hold"/>
                                        <p:tgtEl>
                                          <p:spTgt spid="39960">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96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9960">
                                            <p:txEl>
                                              <p:pRg st="3" end="3"/>
                                            </p:txEl>
                                          </p:spTgt>
                                        </p:tgtEl>
                                        <p:attrNameLst>
                                          <p:attrName>style.visibility</p:attrName>
                                        </p:attrNameLst>
                                      </p:cBhvr>
                                      <p:to>
                                        <p:strVal val="visible"/>
                                      </p:to>
                                    </p:set>
                                    <p:anim calcmode="lin" valueType="num">
                                      <p:cBhvr additive="base">
                                        <p:cTn id="31" dur="500" fill="hold"/>
                                        <p:tgtEl>
                                          <p:spTgt spid="3996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996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2">
                                            <p:txEl>
                                              <p:pRg st="0" end="0"/>
                                            </p:txEl>
                                          </p:spTgt>
                                        </p:tgtEl>
                                        <p:attrNameLst>
                                          <p:attrName>style.visibility</p:attrName>
                                        </p:attrNameLst>
                                      </p:cBhvr>
                                      <p:to>
                                        <p:strVal val="visible"/>
                                      </p:to>
                                    </p:set>
                                    <p:anim calcmode="lin" valueType="num">
                                      <p:cBhvr additive="base">
                                        <p:cTn id="5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2">
                                            <p:txEl>
                                              <p:pRg st="1" end="1"/>
                                            </p:txEl>
                                          </p:spTgt>
                                        </p:tgtEl>
                                        <p:attrNameLst>
                                          <p:attrName>style.visibility</p:attrName>
                                        </p:attrNameLst>
                                      </p:cBhvr>
                                      <p:to>
                                        <p:strVal val="visible"/>
                                      </p:to>
                                    </p:set>
                                    <p:anim calcmode="lin" valueType="num">
                                      <p:cBhvr additive="base">
                                        <p:cTn id="6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1143000" y="1295400"/>
            <a:ext cx="7543800" cy="4754563"/>
          </a:xfrm>
        </p:spPr>
        <p:txBody>
          <a:bodyPr/>
          <a:lstStyle/>
          <a:p>
            <a:pPr>
              <a:spcBef>
                <a:spcPct val="10000"/>
              </a:spcBef>
              <a:buClr>
                <a:srgbClr val="F15B47"/>
              </a:buClr>
              <a:buSzPct val="120000"/>
              <a:buFontTx/>
              <a:buChar char="•"/>
            </a:pPr>
            <a:r>
              <a:rPr lang="en-US" altLang="tr-TR" sz="1600" b="1" dirty="0">
                <a:latin typeface="Arial" pitchFamily="34" charset="0"/>
              </a:rPr>
              <a:t>slope of a curve</a:t>
            </a:r>
          </a:p>
          <a:p>
            <a:pPr lvl="1">
              <a:spcBef>
                <a:spcPct val="10000"/>
              </a:spcBef>
              <a:buClr>
                <a:srgbClr val="F15B47"/>
              </a:buClr>
              <a:buSzPct val="120000"/>
            </a:pPr>
            <a:r>
              <a:rPr lang="en-US" altLang="tr-TR" sz="1600" dirty="0">
                <a:latin typeface="Arial" pitchFamily="34" charset="0"/>
              </a:rPr>
              <a:t>The vertical difference between two points (the </a:t>
            </a:r>
            <a:r>
              <a:rPr lang="en-US" altLang="tr-TR" sz="1600" i="1" dirty="0">
                <a:latin typeface="Arial" pitchFamily="34" charset="0"/>
              </a:rPr>
              <a:t>rise</a:t>
            </a:r>
            <a:r>
              <a:rPr lang="en-US" altLang="tr-TR" sz="1600" dirty="0">
                <a:latin typeface="Arial" pitchFamily="34" charset="0"/>
              </a:rPr>
              <a:t>) divided by the horizontal difference (the </a:t>
            </a:r>
            <a:r>
              <a:rPr lang="en-US" altLang="tr-TR" sz="1600" i="1" dirty="0">
                <a:latin typeface="Arial" pitchFamily="34" charset="0"/>
              </a:rPr>
              <a:t>run</a:t>
            </a:r>
            <a:r>
              <a:rPr lang="en-US" altLang="tr-TR" sz="1600" dirty="0">
                <a:latin typeface="Arial" pitchFamily="34" charset="0"/>
              </a:rPr>
              <a:t>).</a:t>
            </a:r>
          </a:p>
        </p:txBody>
      </p:sp>
      <p:sp>
        <p:nvSpPr>
          <p:cNvPr id="57371" name="Rectangle 27"/>
          <p:cNvSpPr>
            <a:spLocks noChangeArrowheads="1"/>
          </p:cNvSpPr>
          <p:nvPr/>
        </p:nvSpPr>
        <p:spPr bwMode="auto">
          <a:xfrm>
            <a:off x="1143000" y="2150476"/>
            <a:ext cx="6172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231775"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10000"/>
              </a:spcBef>
              <a:buClr>
                <a:srgbClr val="F15B47"/>
              </a:buClr>
              <a:buSzPct val="120000"/>
            </a:pPr>
            <a:r>
              <a:rPr lang="en-US" altLang="tr-TR" sz="1600" b="1" dirty="0">
                <a:latin typeface="Arial" pitchFamily="34" charset="0"/>
              </a:rPr>
              <a:t>   </a:t>
            </a:r>
            <a:endParaRPr lang="en-US" altLang="tr-TR" sz="1600" dirty="0">
              <a:latin typeface="Arial" pitchFamily="34" charset="0"/>
            </a:endParaRPr>
          </a:p>
        </p:txBody>
      </p:sp>
      <p:graphicFrame>
        <p:nvGraphicFramePr>
          <p:cNvPr id="57374" name="Object 30"/>
          <p:cNvGraphicFramePr>
            <a:graphicFrameLocks noChangeAspect="1"/>
          </p:cNvGraphicFramePr>
          <p:nvPr/>
        </p:nvGraphicFramePr>
        <p:xfrm>
          <a:off x="3733800" y="3433763"/>
          <a:ext cx="5016500" cy="604837"/>
        </p:xfrm>
        <a:graphic>
          <a:graphicData uri="http://schemas.openxmlformats.org/presentationml/2006/ole">
            <mc:AlternateContent xmlns:mc="http://schemas.openxmlformats.org/markup-compatibility/2006">
              <mc:Choice xmlns:v="urn:schemas-microsoft-com:vml" Requires="v">
                <p:oleObj name="Equation" r:id="rId3" imgW="1943100" imgH="228600" progId="">
                  <p:embed/>
                </p:oleObj>
              </mc:Choice>
              <mc:Fallback>
                <p:oleObj name="Equation" r:id="rId3" imgW="1943100" imgH="2286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3433763"/>
                        <a:ext cx="50165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7386" name="Object 42"/>
          <p:cNvGraphicFramePr>
            <a:graphicFrameLocks noChangeAspect="1"/>
          </p:cNvGraphicFramePr>
          <p:nvPr/>
        </p:nvGraphicFramePr>
        <p:xfrm>
          <a:off x="914400" y="3429000"/>
          <a:ext cx="2057400" cy="585788"/>
        </p:xfrm>
        <a:graphic>
          <a:graphicData uri="http://schemas.openxmlformats.org/presentationml/2006/ole">
            <mc:AlternateContent xmlns:mc="http://schemas.openxmlformats.org/markup-compatibility/2006">
              <mc:Choice xmlns:v="urn:schemas-microsoft-com:vml" Requires="v">
                <p:oleObj name="Equation" r:id="rId5" imgW="889000" imgH="254000" progId="">
                  <p:embed/>
                </p:oleObj>
              </mc:Choice>
              <mc:Fallback>
                <p:oleObj name="Equation" r:id="rId5" imgW="889000" imgH="2540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3429000"/>
                        <a:ext cx="20574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7387" name="Object 43"/>
          <p:cNvGraphicFramePr>
            <a:graphicFrameLocks noChangeAspect="1"/>
          </p:cNvGraphicFramePr>
          <p:nvPr>
            <p:extLst>
              <p:ext uri="{D42A27DB-BD31-4B8C-83A1-F6EECF244321}">
                <p14:modId xmlns:p14="http://schemas.microsoft.com/office/powerpoint/2010/main" val="410580949"/>
              </p:ext>
            </p:extLst>
          </p:nvPr>
        </p:nvGraphicFramePr>
        <p:xfrm>
          <a:off x="1127770" y="5280195"/>
          <a:ext cx="1095375" cy="585788"/>
        </p:xfrm>
        <a:graphic>
          <a:graphicData uri="http://schemas.openxmlformats.org/presentationml/2006/ole">
            <mc:AlternateContent xmlns:mc="http://schemas.openxmlformats.org/markup-compatibility/2006">
              <mc:Choice xmlns:v="urn:schemas-microsoft-com:vml" Requires="v">
                <p:oleObj name="Equation" r:id="rId7" imgW="571500" imgH="304800" progId="">
                  <p:embed/>
                </p:oleObj>
              </mc:Choice>
              <mc:Fallback>
                <p:oleObj name="Equation" r:id="rId7" imgW="571500" imgH="3048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7770" y="5280195"/>
                        <a:ext cx="10953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44"/>
          <p:cNvSpPr>
            <a:spLocks noChangeArrowheads="1"/>
          </p:cNvSpPr>
          <p:nvPr/>
        </p:nvSpPr>
        <p:spPr bwMode="auto">
          <a:xfrm>
            <a:off x="609600" y="4340225"/>
            <a:ext cx="7239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37931725" indent="-37474525"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10000"/>
              </a:spcBef>
              <a:buClr>
                <a:srgbClr val="F15B47"/>
              </a:buClr>
              <a:buSzPct val="120000"/>
            </a:pPr>
            <a:r>
              <a:rPr lang="en-US" altLang="tr-TR" sz="1600" dirty="0">
                <a:latin typeface="Arial" pitchFamily="34" charset="0"/>
              </a:rPr>
              <a:t>In general, if the variable on the vertical axis is Y and the variable on the horizontal axis is X, we can express the slope as</a:t>
            </a:r>
          </a:p>
        </p:txBody>
      </p:sp>
      <p:sp>
        <p:nvSpPr>
          <p:cNvPr id="14" name="Rectangle 2"/>
          <p:cNvSpPr txBox="1">
            <a:spLocks noChangeArrowheads="1"/>
          </p:cNvSpPr>
          <p:nvPr/>
        </p:nvSpPr>
        <p:spPr bwMode="auto">
          <a:xfrm>
            <a:off x="1143000" y="0"/>
            <a:ext cx="8001000" cy="1143000"/>
          </a:xfrm>
          <a:prstGeom prst="rect">
            <a:avLst/>
          </a:prstGeom>
          <a:noFill/>
          <a:ln w="9525">
            <a:noFill/>
            <a:miter lim="800000"/>
            <a:headEnd/>
            <a:tailEnd/>
          </a:ln>
        </p:spPr>
        <p:txBody>
          <a:bodyPr lIns="0" tIns="0" rIns="0" bIns="91440" anchor="ctr"/>
          <a:lstStyle>
            <a:lvl1pPr eaLnBrk="0" hangingPunct="0">
              <a:defRPr sz="2400">
                <a:solidFill>
                  <a:schemeClr val="tx1"/>
                </a:solidFill>
                <a:latin typeface="Times New Roman" pitchFamily="18" charset="0"/>
                <a:ea typeface="MS PGothic" pitchFamily="34" charset="-128"/>
              </a:defRPr>
            </a:lvl1pPr>
            <a:lvl2pPr marL="37931725" indent="-37474525"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buFontTx/>
              <a:buNone/>
            </a:pPr>
            <a:r>
              <a:rPr lang="en-US" altLang="tr-TR" sz="2000" b="1" dirty="0">
                <a:solidFill>
                  <a:srgbClr val="FF0000"/>
                </a:solidFill>
              </a:rPr>
              <a:t>Computing the Slope</a:t>
            </a:r>
            <a:endParaRPr lang="en-US" altLang="tr-TR" sz="1600" b="1" dirty="0">
              <a:solidFill>
                <a:srgbClr val="FF0000"/>
              </a:solidFill>
            </a:endParaRPr>
          </a:p>
        </p:txBody>
      </p:sp>
      <p:graphicFrame>
        <p:nvGraphicFramePr>
          <p:cNvPr id="10" name="Object 57"/>
          <p:cNvGraphicFramePr>
            <a:graphicFrameLocks noChangeAspect="1"/>
          </p:cNvGraphicFramePr>
          <p:nvPr>
            <p:extLst>
              <p:ext uri="{D42A27DB-BD31-4B8C-83A1-F6EECF244321}">
                <p14:modId xmlns:p14="http://schemas.microsoft.com/office/powerpoint/2010/main" val="550373227"/>
              </p:ext>
            </p:extLst>
          </p:nvPr>
        </p:nvGraphicFramePr>
        <p:xfrm>
          <a:off x="5143500" y="5446089"/>
          <a:ext cx="1828800" cy="839787"/>
        </p:xfrm>
        <a:graphic>
          <a:graphicData uri="http://schemas.openxmlformats.org/presentationml/2006/ole">
            <mc:AlternateContent xmlns:mc="http://schemas.openxmlformats.org/markup-compatibility/2006">
              <mc:Choice xmlns:v="urn:schemas-microsoft-com:vml" Requires="v">
                <p:oleObj name="Equation" r:id="rId9" imgW="939392" imgH="431613" progId="">
                  <p:embed/>
                </p:oleObj>
              </mc:Choice>
              <mc:Fallback>
                <p:oleObj name="Equation" r:id="rId9" imgW="939392" imgH="431613"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43500" y="5446089"/>
                        <a:ext cx="1828800"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83690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wipe(left)">
                                      <p:cBhvr>
                                        <p:cTn id="7" dur="500"/>
                                        <p:tgtEl>
                                          <p:spTgt spid="57347">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7347">
                                            <p:txEl>
                                              <p:pRg st="1" end="1"/>
                                            </p:txEl>
                                          </p:spTgt>
                                        </p:tgtEl>
                                        <p:attrNameLst>
                                          <p:attrName>style.visibility</p:attrName>
                                        </p:attrNameLst>
                                      </p:cBhvr>
                                      <p:to>
                                        <p:strVal val="visible"/>
                                      </p:to>
                                    </p:set>
                                    <p:animEffect transition="in" filter="wipe(left)">
                                      <p:cBhvr>
                                        <p:cTn id="10" dur="500"/>
                                        <p:tgtEl>
                                          <p:spTgt spid="57347">
                                            <p:txEl>
                                              <p:pRg st="1" end="1"/>
                                            </p:txEl>
                                          </p:spTgt>
                                        </p:tgtEl>
                                      </p:cBhvr>
                                    </p:animEffect>
                                  </p:childTnLst>
                                </p:cTn>
                              </p:par>
                            </p:childTnLst>
                          </p:cTn>
                        </p:par>
                        <p:par>
                          <p:cTn id="11" fill="hold" nodeType="afterGroup">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7371"/>
                                        </p:tgtEl>
                                        <p:attrNameLst>
                                          <p:attrName>style.visibility</p:attrName>
                                        </p:attrNameLst>
                                      </p:cBhvr>
                                      <p:to>
                                        <p:strVal val="visible"/>
                                      </p:to>
                                    </p:set>
                                    <p:animEffect transition="in" filter="wipe(left)">
                                      <p:cBhvr>
                                        <p:cTn id="14" dur="500"/>
                                        <p:tgtEl>
                                          <p:spTgt spid="57371"/>
                                        </p:tgtEl>
                                      </p:cBhvr>
                                    </p:animEffect>
                                  </p:child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57374"/>
                                        </p:tgtEl>
                                        <p:attrNameLst>
                                          <p:attrName>style.visibility</p:attrName>
                                        </p:attrNameLst>
                                      </p:cBhvr>
                                      <p:to>
                                        <p:strVal val="visible"/>
                                      </p:to>
                                    </p:set>
                                    <p:animEffect transition="in" filter="wipe(left)">
                                      <p:cBhvr>
                                        <p:cTn id="18" dur="500"/>
                                        <p:tgtEl>
                                          <p:spTgt spid="57374"/>
                                        </p:tgtEl>
                                      </p:cBhvr>
                                    </p:animEffect>
                                  </p:childTnLst>
                                </p:cTn>
                              </p:par>
                            </p:childTnLst>
                          </p:cTn>
                        </p:par>
                        <p:par>
                          <p:cTn id="19" fill="hold" nodeType="afterGroup">
                            <p:stCondLst>
                              <p:cond delay="1500"/>
                            </p:stCondLst>
                            <p:childTnLst>
                              <p:par>
                                <p:cTn id="20" presetID="22" presetClass="entr" presetSubtype="8" fill="hold" nodeType="afterEffect">
                                  <p:stCondLst>
                                    <p:cond delay="0"/>
                                  </p:stCondLst>
                                  <p:childTnLst>
                                    <p:set>
                                      <p:cBhvr>
                                        <p:cTn id="21" dur="1" fill="hold">
                                          <p:stCondLst>
                                            <p:cond delay="0"/>
                                          </p:stCondLst>
                                        </p:cTn>
                                        <p:tgtEl>
                                          <p:spTgt spid="57386"/>
                                        </p:tgtEl>
                                        <p:attrNameLst>
                                          <p:attrName>style.visibility</p:attrName>
                                        </p:attrNameLst>
                                      </p:cBhvr>
                                      <p:to>
                                        <p:strVal val="visible"/>
                                      </p:to>
                                    </p:set>
                                    <p:animEffect transition="in" filter="wipe(left)">
                                      <p:cBhvr>
                                        <p:cTn id="22" dur="500"/>
                                        <p:tgtEl>
                                          <p:spTgt spid="5738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par>
                          <p:cTn id="28" fill="hold" nodeType="afterGroup">
                            <p:stCondLst>
                              <p:cond delay="500"/>
                            </p:stCondLst>
                            <p:childTnLst>
                              <p:par>
                                <p:cTn id="29" presetID="22" presetClass="entr" presetSubtype="8" fill="hold" nodeType="afterEffect">
                                  <p:stCondLst>
                                    <p:cond delay="0"/>
                                  </p:stCondLst>
                                  <p:childTnLst>
                                    <p:set>
                                      <p:cBhvr>
                                        <p:cTn id="30" dur="1" fill="hold">
                                          <p:stCondLst>
                                            <p:cond delay="0"/>
                                          </p:stCondLst>
                                        </p:cTn>
                                        <p:tgtEl>
                                          <p:spTgt spid="57387"/>
                                        </p:tgtEl>
                                        <p:attrNameLst>
                                          <p:attrName>style.visibility</p:attrName>
                                        </p:attrNameLst>
                                      </p:cBhvr>
                                      <p:to>
                                        <p:strVal val="visible"/>
                                      </p:to>
                                    </p:set>
                                    <p:animEffect transition="in" filter="wipe(left)">
                                      <p:cBhvr>
                                        <p:cTn id="31" dur="500"/>
                                        <p:tgtEl>
                                          <p:spTgt spid="57387"/>
                                        </p:tgtEl>
                                      </p:cBhvr>
                                    </p:animEffect>
                                  </p:childTnLst>
                                </p:cTn>
                              </p:par>
                            </p:childTnLst>
                          </p:cTn>
                        </p:par>
                        <p:par>
                          <p:cTn id="32" fill="hold" nodeType="afterGroup">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1000"/>
                                        <p:tgtEl>
                                          <p:spTgt spid="14"/>
                                        </p:tgtEl>
                                      </p:cBhvr>
                                    </p:animEffect>
                                  </p:childTnLst>
                                </p:cTn>
                              </p:par>
                            </p:childTnLst>
                          </p:cTn>
                        </p:par>
                        <p:par>
                          <p:cTn id="36" fill="hold">
                            <p:stCondLst>
                              <p:cond delay="2000"/>
                            </p:stCondLst>
                            <p:childTnLst>
                              <p:par>
                                <p:cTn id="37" presetID="17" presetClass="entr" presetSubtype="1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P spid="57371" grpId="0"/>
      <p:bldP spid="2"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76200" y="1981200"/>
            <a:ext cx="4800600" cy="1066800"/>
          </a:xfrm>
        </p:spPr>
        <p:txBody>
          <a:bodyPr/>
          <a:lstStyle/>
          <a:p>
            <a:pPr eaLnBrk="1" hangingPunct="1">
              <a:spcBef>
                <a:spcPct val="0"/>
              </a:spcBef>
              <a:buClrTx/>
              <a:buFontTx/>
              <a:buNone/>
              <a:defRPr/>
            </a:pPr>
            <a:r>
              <a:rPr lang="en-US" sz="2400" b="0" dirty="0">
                <a:solidFill>
                  <a:schemeClr val="tx1"/>
                </a:solidFill>
                <a:cs typeface="+mn-cs"/>
              </a:rPr>
              <a:t>	Figure </a:t>
            </a:r>
            <a:r>
              <a:rPr lang="tr-TR" sz="2400" dirty="0"/>
              <a:t>7</a:t>
            </a:r>
            <a:r>
              <a:rPr lang="en-US" sz="2400" b="0" dirty="0">
                <a:solidFill>
                  <a:schemeClr val="tx1"/>
                </a:solidFill>
                <a:cs typeface="+mn-cs"/>
              </a:rPr>
              <a:t> shows a negative (inverse) relationship. </a:t>
            </a:r>
          </a:p>
          <a:p>
            <a:pPr eaLnBrk="1" hangingPunct="1">
              <a:buFont typeface="Webdings" charset="0"/>
              <a:buChar char="&lt;"/>
              <a:defRPr/>
            </a:pPr>
            <a:endParaRPr lang="en-US" sz="2400" b="0" dirty="0">
              <a:solidFill>
                <a:schemeClr val="tx1"/>
              </a:solidFill>
              <a:cs typeface="+mn-cs"/>
            </a:endParaRPr>
          </a:p>
        </p:txBody>
      </p:sp>
      <p:sp>
        <p:nvSpPr>
          <p:cNvPr id="454660" name="Rectangle 4"/>
          <p:cNvSpPr>
            <a:spLocks noChangeArrowheads="1"/>
          </p:cNvSpPr>
          <p:nvPr/>
        </p:nvSpPr>
        <p:spPr bwMode="auto">
          <a:xfrm>
            <a:off x="76200" y="3048000"/>
            <a:ext cx="4938713"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defRPr/>
            </a:pPr>
            <a:r>
              <a:rPr lang="en-US">
                <a:ea typeface="ＭＳ Ｐゴシック" charset="0"/>
              </a:rPr>
              <a:t>	As the journey length increases, the cost per mile of the trip falls.</a:t>
            </a:r>
          </a:p>
        </p:txBody>
      </p:sp>
      <p:sp>
        <p:nvSpPr>
          <p:cNvPr id="454664" name="Rectangle 8"/>
          <p:cNvSpPr>
            <a:spLocks noChangeArrowheads="1"/>
          </p:cNvSpPr>
          <p:nvPr/>
        </p:nvSpPr>
        <p:spPr bwMode="auto">
          <a:xfrm>
            <a:off x="76200" y="4114800"/>
            <a:ext cx="4495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defRPr/>
            </a:pPr>
            <a:r>
              <a:rPr lang="en-US" dirty="0">
                <a:ea typeface="ＭＳ Ｐゴシック" charset="0"/>
              </a:rPr>
              <a:t>	But there is a limit to how much the cost per mile can fall, so the curve becomes less steep as journey length increases.</a:t>
            </a:r>
          </a:p>
        </p:txBody>
      </p:sp>
      <p:pic>
        <p:nvPicPr>
          <p:cNvPr id="32774" name="Picture 4" descr="figA0104ba_thum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4913" y="1770063"/>
            <a:ext cx="360045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figA0104bb_thum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14913" y="1770063"/>
            <a:ext cx="360045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figA0104bc_thumb.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14913" y="1770063"/>
            <a:ext cx="360045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391854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4660"/>
                                        </p:tgtEl>
                                        <p:attrNameLst>
                                          <p:attrName>style.visibility</p:attrName>
                                        </p:attrNameLst>
                                      </p:cBhvr>
                                      <p:to>
                                        <p:strVal val="visible"/>
                                      </p:to>
                                    </p:set>
                                    <p:animEffect transition="in" filter="wipe(left)">
                                      <p:cBhvr>
                                        <p:cTn id="7" dur="500"/>
                                        <p:tgtEl>
                                          <p:spTgt spid="454660"/>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54664"/>
                                        </p:tgtEl>
                                        <p:attrNameLst>
                                          <p:attrName>style.visibility</p:attrName>
                                        </p:attrNameLst>
                                      </p:cBhvr>
                                      <p:to>
                                        <p:strVal val="visible"/>
                                      </p:to>
                                    </p:set>
                                    <p:animEffect transition="in" filter="wipe(left)">
                                      <p:cBhvr>
                                        <p:cTn id="16" dur="500"/>
                                        <p:tgtEl>
                                          <p:spTgt spid="454664"/>
                                        </p:tgtEl>
                                      </p:cBhvr>
                                    </p:animEffect>
                                  </p:childTnLst>
                                </p:cTn>
                              </p:par>
                            </p:childTnLst>
                          </p:cTn>
                        </p:par>
                        <p:par>
                          <p:cTn id="17" fill="hold" nodeType="afterGroup">
                            <p:stCondLst>
                              <p:cond delay="5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660" grpId="0" autoUpdateAnimBg="0"/>
      <p:bldP spid="45466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152400" y="1828800"/>
            <a:ext cx="4724400" cy="914400"/>
          </a:xfrm>
        </p:spPr>
        <p:txBody>
          <a:bodyPr>
            <a:normAutofit lnSpcReduction="10000"/>
          </a:bodyPr>
          <a:lstStyle/>
          <a:p>
            <a:pPr eaLnBrk="1" hangingPunct="1">
              <a:spcBef>
                <a:spcPct val="0"/>
              </a:spcBef>
              <a:buClrTx/>
              <a:buFontTx/>
              <a:buNone/>
              <a:defRPr/>
            </a:pPr>
            <a:r>
              <a:rPr lang="en-US" dirty="0">
                <a:cs typeface="+mn-cs"/>
              </a:rPr>
              <a:t>	</a:t>
            </a:r>
            <a:r>
              <a:rPr lang="en-US" sz="2400" b="0" dirty="0">
                <a:solidFill>
                  <a:schemeClr val="tx1"/>
                </a:solidFill>
                <a:cs typeface="+mn-cs"/>
              </a:rPr>
              <a:t>Figure </a:t>
            </a:r>
            <a:r>
              <a:rPr lang="tr-TR" sz="2400" dirty="0"/>
              <a:t>8</a:t>
            </a:r>
            <a:r>
              <a:rPr lang="en-US" sz="2400" b="0" dirty="0">
                <a:solidFill>
                  <a:schemeClr val="tx1"/>
                </a:solidFill>
                <a:cs typeface="+mn-cs"/>
              </a:rPr>
              <a:t> shows a negative (inverse) relationship.</a:t>
            </a:r>
          </a:p>
          <a:p>
            <a:pPr eaLnBrk="1" hangingPunct="1">
              <a:buFont typeface="Webdings" charset="0"/>
              <a:buNone/>
              <a:defRPr/>
            </a:pPr>
            <a:endParaRPr lang="en-US" sz="2400" b="0" dirty="0">
              <a:solidFill>
                <a:schemeClr val="tx1"/>
              </a:solidFill>
              <a:cs typeface="+mn-cs"/>
            </a:endParaRPr>
          </a:p>
        </p:txBody>
      </p:sp>
      <p:sp>
        <p:nvSpPr>
          <p:cNvPr id="455684" name="Rectangle 4"/>
          <p:cNvSpPr>
            <a:spLocks noChangeArrowheads="1"/>
          </p:cNvSpPr>
          <p:nvPr/>
        </p:nvSpPr>
        <p:spPr bwMode="auto">
          <a:xfrm>
            <a:off x="152400" y="2743200"/>
            <a:ext cx="4419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defRPr/>
            </a:pPr>
            <a:r>
              <a:rPr lang="en-US">
                <a:ea typeface="ＭＳ Ｐゴシック" charset="0"/>
              </a:rPr>
              <a:t>	As leisure time increases, the number of problems worked decreases.</a:t>
            </a:r>
          </a:p>
        </p:txBody>
      </p:sp>
      <p:sp>
        <p:nvSpPr>
          <p:cNvPr id="455688" name="Rectangle 8"/>
          <p:cNvSpPr>
            <a:spLocks noChangeArrowheads="1"/>
          </p:cNvSpPr>
          <p:nvPr/>
        </p:nvSpPr>
        <p:spPr bwMode="auto">
          <a:xfrm>
            <a:off x="152400" y="3962400"/>
            <a:ext cx="44196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defRPr/>
            </a:pPr>
            <a:r>
              <a:rPr lang="en-US">
                <a:ea typeface="ＭＳ Ｐゴシック" charset="0"/>
              </a:rPr>
              <a:t>	But during the tenth hour of leisure (the first hour of work) the decrease in the number of problems worked is largest, so the curve becomes steeper as leisure time increases.</a:t>
            </a:r>
          </a:p>
        </p:txBody>
      </p:sp>
      <p:pic>
        <p:nvPicPr>
          <p:cNvPr id="34822" name="Picture 4" descr="figA0104ca_thum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4913" y="1770063"/>
            <a:ext cx="360045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figA0104cb_thum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14913" y="1770063"/>
            <a:ext cx="360045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figA0104cc_thumb.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14913" y="1770063"/>
            <a:ext cx="360045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07749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5684"/>
                                        </p:tgtEl>
                                        <p:attrNameLst>
                                          <p:attrName>style.visibility</p:attrName>
                                        </p:attrNameLst>
                                      </p:cBhvr>
                                      <p:to>
                                        <p:strVal val="visible"/>
                                      </p:to>
                                    </p:set>
                                    <p:animEffect transition="in" filter="wipe(left)">
                                      <p:cBhvr>
                                        <p:cTn id="7" dur="500"/>
                                        <p:tgtEl>
                                          <p:spTgt spid="455684"/>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55688"/>
                                        </p:tgtEl>
                                        <p:attrNameLst>
                                          <p:attrName>style.visibility</p:attrName>
                                        </p:attrNameLst>
                                      </p:cBhvr>
                                      <p:to>
                                        <p:strVal val="visible"/>
                                      </p:to>
                                    </p:set>
                                    <p:animEffect transition="in" filter="wipe(left)">
                                      <p:cBhvr>
                                        <p:cTn id="16" dur="500"/>
                                        <p:tgtEl>
                                          <p:spTgt spid="455688"/>
                                        </p:tgtEl>
                                      </p:cBhvr>
                                    </p:animEffect>
                                  </p:childTnLst>
                                </p:cTn>
                              </p:par>
                            </p:childTnLst>
                          </p:cTn>
                        </p:par>
                        <p:par>
                          <p:cTn id="17" fill="hold" nodeType="afterGroup">
                            <p:stCondLst>
                              <p:cond delay="5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684" grpId="0" autoUpdateAnimBg="0"/>
      <p:bldP spid="455688"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76200" y="1905000"/>
            <a:ext cx="4038600" cy="914400"/>
          </a:xfrm>
        </p:spPr>
        <p:txBody>
          <a:bodyPr/>
          <a:lstStyle/>
          <a:p>
            <a:pPr eaLnBrk="1" hangingPunct="1">
              <a:lnSpc>
                <a:spcPct val="90000"/>
              </a:lnSpc>
              <a:spcBef>
                <a:spcPct val="0"/>
              </a:spcBef>
              <a:buClrTx/>
              <a:buFontTx/>
              <a:buNone/>
              <a:defRPr/>
            </a:pPr>
            <a:r>
              <a:rPr lang="en-US" sz="3200" dirty="0">
                <a:cs typeface="+mn-cs"/>
              </a:rPr>
              <a:t>	</a:t>
            </a:r>
            <a:r>
              <a:rPr lang="en-US" sz="2400" b="0" dirty="0">
                <a:solidFill>
                  <a:schemeClr val="tx1"/>
                </a:solidFill>
                <a:cs typeface="+mn-cs"/>
              </a:rPr>
              <a:t>Figure </a:t>
            </a:r>
            <a:r>
              <a:rPr lang="tr-TR" sz="2400" dirty="0"/>
              <a:t>9</a:t>
            </a:r>
            <a:r>
              <a:rPr lang="en-US" sz="2400" b="0" dirty="0">
                <a:solidFill>
                  <a:schemeClr val="tx1"/>
                </a:solidFill>
                <a:cs typeface="+mn-cs"/>
              </a:rPr>
              <a:t> shows a maximum point. </a:t>
            </a:r>
          </a:p>
        </p:txBody>
      </p:sp>
      <p:sp>
        <p:nvSpPr>
          <p:cNvPr id="611332" name="Rectangle 4"/>
          <p:cNvSpPr>
            <a:spLocks noChangeArrowheads="1"/>
          </p:cNvSpPr>
          <p:nvPr/>
        </p:nvSpPr>
        <p:spPr bwMode="auto">
          <a:xfrm>
            <a:off x="228600" y="3505200"/>
            <a:ext cx="441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50000"/>
              </a:spcBef>
              <a:defRPr/>
            </a:pPr>
            <a:r>
              <a:rPr lang="en-US" b="1">
                <a:solidFill>
                  <a:srgbClr val="000000"/>
                </a:solidFill>
                <a:ea typeface="ＭＳ Ｐゴシック" charset="0"/>
              </a:rPr>
              <a:t>1. </a:t>
            </a:r>
            <a:r>
              <a:rPr lang="en-US">
                <a:solidFill>
                  <a:srgbClr val="000000"/>
                </a:solidFill>
                <a:ea typeface="ＭＳ Ｐゴシック" charset="0"/>
              </a:rPr>
              <a:t>The curve slopes upward as the yield rises.</a:t>
            </a:r>
          </a:p>
        </p:txBody>
      </p:sp>
      <p:sp>
        <p:nvSpPr>
          <p:cNvPr id="611333" name="Rectangle 5"/>
          <p:cNvSpPr>
            <a:spLocks noChangeArrowheads="1"/>
          </p:cNvSpPr>
          <p:nvPr/>
        </p:nvSpPr>
        <p:spPr bwMode="auto">
          <a:xfrm>
            <a:off x="228600" y="4572000"/>
            <a:ext cx="441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50000"/>
              </a:spcBef>
              <a:defRPr/>
            </a:pPr>
            <a:r>
              <a:rPr lang="en-US" b="1">
                <a:solidFill>
                  <a:srgbClr val="000000"/>
                </a:solidFill>
                <a:ea typeface="ＭＳ Ｐゴシック" charset="0"/>
              </a:rPr>
              <a:t>2. </a:t>
            </a:r>
            <a:r>
              <a:rPr lang="en-US">
                <a:solidFill>
                  <a:srgbClr val="000000"/>
                </a:solidFill>
                <a:ea typeface="ＭＳ Ｐゴシック" charset="0"/>
              </a:rPr>
              <a:t>The curve is flat at point </a:t>
            </a:r>
            <a:r>
              <a:rPr lang="en-US" i="1">
                <a:solidFill>
                  <a:srgbClr val="000000"/>
                </a:solidFill>
                <a:ea typeface="ＭＳ Ｐゴシック" charset="0"/>
              </a:rPr>
              <a:t>A</a:t>
            </a:r>
            <a:r>
              <a:rPr lang="en-US">
                <a:solidFill>
                  <a:srgbClr val="000000"/>
                </a:solidFill>
                <a:ea typeface="ＭＳ Ｐゴシック" charset="0"/>
              </a:rPr>
              <a:t>, the maximum yield.</a:t>
            </a:r>
            <a:endParaRPr lang="en-US">
              <a:ea typeface="ＭＳ Ｐゴシック" charset="0"/>
            </a:endParaRPr>
          </a:p>
          <a:p>
            <a:pPr marL="342900" indent="-342900">
              <a:spcBef>
                <a:spcPct val="20000"/>
              </a:spcBef>
              <a:buClr>
                <a:srgbClr val="00468F"/>
              </a:buClr>
              <a:buFont typeface="Webdings" charset="0"/>
              <a:buNone/>
              <a:defRPr/>
            </a:pPr>
            <a:endParaRPr lang="en-US">
              <a:ea typeface="ＭＳ Ｐゴシック" charset="0"/>
            </a:endParaRPr>
          </a:p>
        </p:txBody>
      </p:sp>
      <p:sp>
        <p:nvSpPr>
          <p:cNvPr id="36870" name="Rectangle 6"/>
          <p:cNvSpPr>
            <a:spLocks noChangeArrowheads="1"/>
          </p:cNvSpPr>
          <p:nvPr/>
        </p:nvSpPr>
        <p:spPr bwMode="auto">
          <a:xfrm>
            <a:off x="228600" y="5486400"/>
            <a:ext cx="441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defRPr/>
            </a:pPr>
            <a:r>
              <a:rPr lang="en-US">
                <a:ea typeface="ＭＳ Ｐゴシック" charset="0"/>
              </a:rPr>
              <a:t>	</a:t>
            </a:r>
          </a:p>
        </p:txBody>
      </p:sp>
      <p:sp>
        <p:nvSpPr>
          <p:cNvPr id="611340" name="Rectangle 12"/>
          <p:cNvSpPr>
            <a:spLocks noChangeArrowheads="1"/>
          </p:cNvSpPr>
          <p:nvPr/>
        </p:nvSpPr>
        <p:spPr bwMode="auto">
          <a:xfrm>
            <a:off x="152400" y="5638800"/>
            <a:ext cx="4114800" cy="822325"/>
          </a:xfrm>
          <a:prstGeom prst="rect">
            <a:avLst/>
          </a:prstGeom>
          <a:noFill/>
          <a:ln>
            <a:noFill/>
          </a:ln>
          <a:effectLst/>
          <a:extLst>
            <a:ext uri="{909E8E84-426E-40DD-AFC4-6F175D3DCCD1}">
              <a14:hiddenFill xmlns:a14="http://schemas.microsoft.com/office/drawing/2010/main">
                <a:solidFill>
                  <a:srgbClr val="E6E5C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398463">
              <a:spcBef>
                <a:spcPct val="50000"/>
              </a:spcBef>
              <a:tabLst>
                <a:tab pos="398463" algn="l"/>
              </a:tabLst>
              <a:defRPr/>
            </a:pPr>
            <a:r>
              <a:rPr lang="en-US" b="1">
                <a:solidFill>
                  <a:srgbClr val="000000"/>
                </a:solidFill>
                <a:ea typeface="ＭＳ Ｐゴシック" charset="0"/>
              </a:rPr>
              <a:t>3. </a:t>
            </a:r>
            <a:r>
              <a:rPr lang="en-US">
                <a:solidFill>
                  <a:srgbClr val="000000"/>
                </a:solidFill>
                <a:ea typeface="ＭＳ Ｐゴシック" charset="0"/>
              </a:rPr>
              <a:t>Then slopes downward as 	the yield falls.</a:t>
            </a:r>
          </a:p>
        </p:txBody>
      </p:sp>
      <p:sp>
        <p:nvSpPr>
          <p:cNvPr id="611341" name="Rectangle 13"/>
          <p:cNvSpPr>
            <a:spLocks noChangeArrowheads="1"/>
          </p:cNvSpPr>
          <p:nvPr/>
        </p:nvSpPr>
        <p:spPr bwMode="auto">
          <a:xfrm>
            <a:off x="76200" y="2895600"/>
            <a:ext cx="4038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defRPr/>
            </a:pPr>
            <a:r>
              <a:rPr lang="en-US" b="1">
                <a:solidFill>
                  <a:srgbClr val="00468F"/>
                </a:solidFill>
                <a:ea typeface="ＭＳ Ｐゴシック" charset="0"/>
              </a:rPr>
              <a:t>	</a:t>
            </a:r>
            <a:r>
              <a:rPr lang="en-US">
                <a:ea typeface="ＭＳ Ｐゴシック" charset="0"/>
              </a:rPr>
              <a:t>As the rainfall increases:</a:t>
            </a:r>
          </a:p>
          <a:p>
            <a:pPr marL="342900" indent="-342900">
              <a:spcBef>
                <a:spcPct val="20000"/>
              </a:spcBef>
              <a:buClr>
                <a:srgbClr val="00468F"/>
              </a:buClr>
              <a:buFont typeface="Webdings" charset="0"/>
              <a:buChar char="&lt;"/>
              <a:defRPr/>
            </a:pPr>
            <a:endParaRPr lang="en-US">
              <a:ea typeface="ＭＳ Ｐゴシック" charset="0"/>
            </a:endParaRPr>
          </a:p>
        </p:txBody>
      </p:sp>
      <p:pic>
        <p:nvPicPr>
          <p:cNvPr id="36873" name="Picture 6" descr="figA0105aa_thum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920875"/>
            <a:ext cx="39243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figA0105ab_thum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920875"/>
            <a:ext cx="39243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figA0105ac_thumb.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920875"/>
            <a:ext cx="39243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figA0105ad_thumb.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1920875"/>
            <a:ext cx="39243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figA0105ae_thumb.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1920875"/>
            <a:ext cx="39243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236263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1341"/>
                                        </p:tgtEl>
                                        <p:attrNameLst>
                                          <p:attrName>style.visibility</p:attrName>
                                        </p:attrNameLst>
                                      </p:cBhvr>
                                      <p:to>
                                        <p:strVal val="visible"/>
                                      </p:to>
                                    </p:set>
                                    <p:animEffect transition="in" filter="wipe(left)">
                                      <p:cBhvr>
                                        <p:cTn id="12" dur="500"/>
                                        <p:tgtEl>
                                          <p:spTgt spid="6113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1332"/>
                                        </p:tgtEl>
                                        <p:attrNameLst>
                                          <p:attrName>style.visibility</p:attrName>
                                        </p:attrNameLst>
                                      </p:cBhvr>
                                      <p:to>
                                        <p:strVal val="visible"/>
                                      </p:to>
                                    </p:set>
                                    <p:animEffect transition="in" filter="wipe(left)">
                                      <p:cBhvr>
                                        <p:cTn id="17" dur="500"/>
                                        <p:tgtEl>
                                          <p:spTgt spid="611332"/>
                                        </p:tgtEl>
                                      </p:cBhvr>
                                    </p:animEffect>
                                  </p:childTnLst>
                                </p:cTn>
                              </p:par>
                            </p:childTnLst>
                          </p:cTn>
                        </p:par>
                        <p:par>
                          <p:cTn id="18" fill="hold" nodeType="afterGroup">
                            <p:stCondLst>
                              <p:cond delay="500"/>
                            </p:stCondLst>
                            <p:childTnLst>
                              <p:par>
                                <p:cTn id="19" presetID="10"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11333"/>
                                        </p:tgtEl>
                                        <p:attrNameLst>
                                          <p:attrName>style.visibility</p:attrName>
                                        </p:attrNameLst>
                                      </p:cBhvr>
                                      <p:to>
                                        <p:strVal val="visible"/>
                                      </p:to>
                                    </p:set>
                                    <p:animEffect transition="in" filter="wipe(left)">
                                      <p:cBhvr>
                                        <p:cTn id="26" dur="500"/>
                                        <p:tgtEl>
                                          <p:spTgt spid="611333"/>
                                        </p:tgtEl>
                                      </p:cBhvr>
                                    </p:animEffect>
                                  </p:childTnLst>
                                </p:cTn>
                              </p:par>
                            </p:childTnLst>
                          </p:cTn>
                        </p:par>
                        <p:par>
                          <p:cTn id="27" fill="hold" nodeType="afterGroup">
                            <p:stCondLst>
                              <p:cond delay="500"/>
                            </p:stCondLst>
                            <p:childTnLst>
                              <p:par>
                                <p:cTn id="28" presetID="10"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11340"/>
                                        </p:tgtEl>
                                        <p:attrNameLst>
                                          <p:attrName>style.visibility</p:attrName>
                                        </p:attrNameLst>
                                      </p:cBhvr>
                                      <p:to>
                                        <p:strVal val="visible"/>
                                      </p:to>
                                    </p:set>
                                    <p:animEffect transition="in" filter="wipe(left)">
                                      <p:cBhvr>
                                        <p:cTn id="35" dur="500"/>
                                        <p:tgtEl>
                                          <p:spTgt spid="611340"/>
                                        </p:tgtEl>
                                      </p:cBhvr>
                                    </p:animEffect>
                                  </p:childTnLst>
                                </p:cTn>
                              </p:par>
                            </p:childTnLst>
                          </p:cTn>
                        </p:par>
                        <p:par>
                          <p:cTn id="36" fill="hold" nodeType="afterGroup">
                            <p:stCondLst>
                              <p:cond delay="500"/>
                            </p:stCondLst>
                            <p:childTnLst>
                              <p:par>
                                <p:cTn id="37" presetID="10"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2" grpId="0" autoUpdateAnimBg="0"/>
      <p:bldP spid="611333" grpId="0" autoUpdateAnimBg="0"/>
      <p:bldP spid="611340" grpId="0" autoUpdateAnimBg="0"/>
      <p:bldP spid="611341"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76200" y="1752600"/>
            <a:ext cx="4572000" cy="914400"/>
          </a:xfrm>
        </p:spPr>
        <p:txBody>
          <a:bodyPr/>
          <a:lstStyle/>
          <a:p>
            <a:pPr eaLnBrk="1" hangingPunct="1">
              <a:lnSpc>
                <a:spcPct val="90000"/>
              </a:lnSpc>
              <a:spcBef>
                <a:spcPct val="0"/>
              </a:spcBef>
              <a:buClrTx/>
              <a:buFontTx/>
              <a:buNone/>
              <a:defRPr/>
            </a:pPr>
            <a:r>
              <a:rPr lang="en-US" sz="3200" dirty="0">
                <a:cs typeface="+mn-cs"/>
              </a:rPr>
              <a:t>	</a:t>
            </a:r>
            <a:r>
              <a:rPr lang="en-US" sz="2400" b="0" dirty="0">
                <a:solidFill>
                  <a:schemeClr val="tx1"/>
                </a:solidFill>
                <a:cs typeface="+mn-cs"/>
              </a:rPr>
              <a:t>Figure </a:t>
            </a:r>
            <a:r>
              <a:rPr lang="tr-TR" sz="2400" dirty="0"/>
              <a:t>10</a:t>
            </a:r>
            <a:r>
              <a:rPr lang="en-US" sz="2400" b="0" dirty="0">
                <a:solidFill>
                  <a:schemeClr val="tx1"/>
                </a:solidFill>
                <a:cs typeface="+mn-cs"/>
              </a:rPr>
              <a:t> shows a minimum point.</a:t>
            </a:r>
          </a:p>
          <a:p>
            <a:pPr eaLnBrk="1" hangingPunct="1">
              <a:lnSpc>
                <a:spcPct val="90000"/>
              </a:lnSpc>
              <a:buFont typeface="Webdings" charset="0"/>
              <a:buChar char="&lt;"/>
              <a:defRPr/>
            </a:pPr>
            <a:endParaRPr lang="en-US" sz="2400" b="0" dirty="0">
              <a:solidFill>
                <a:schemeClr val="tx1"/>
              </a:solidFill>
              <a:cs typeface="+mn-cs"/>
            </a:endParaRPr>
          </a:p>
        </p:txBody>
      </p:sp>
      <p:sp>
        <p:nvSpPr>
          <p:cNvPr id="457732" name="Rectangle 4"/>
          <p:cNvSpPr>
            <a:spLocks noChangeArrowheads="1"/>
          </p:cNvSpPr>
          <p:nvPr/>
        </p:nvSpPr>
        <p:spPr bwMode="auto">
          <a:xfrm>
            <a:off x="152400" y="3276600"/>
            <a:ext cx="4648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50000"/>
              </a:spcBef>
              <a:defRPr/>
            </a:pPr>
            <a:r>
              <a:rPr lang="en-US" b="1">
                <a:solidFill>
                  <a:srgbClr val="000000"/>
                </a:solidFill>
                <a:ea typeface="ＭＳ Ｐゴシック" charset="0"/>
              </a:rPr>
              <a:t>1. </a:t>
            </a:r>
            <a:r>
              <a:rPr lang="en-US">
                <a:solidFill>
                  <a:srgbClr val="000000"/>
                </a:solidFill>
                <a:ea typeface="ＭＳ Ｐゴシック" charset="0"/>
              </a:rPr>
              <a:t>The curve slopes downward as the cost per mile falls.</a:t>
            </a:r>
          </a:p>
        </p:txBody>
      </p:sp>
      <p:sp>
        <p:nvSpPr>
          <p:cNvPr id="457733" name="Rectangle 5"/>
          <p:cNvSpPr>
            <a:spLocks noChangeArrowheads="1"/>
          </p:cNvSpPr>
          <p:nvPr/>
        </p:nvSpPr>
        <p:spPr bwMode="auto">
          <a:xfrm>
            <a:off x="152400" y="4419600"/>
            <a:ext cx="441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50000"/>
              </a:spcBef>
              <a:defRPr/>
            </a:pPr>
            <a:r>
              <a:rPr lang="en-US" b="1">
                <a:solidFill>
                  <a:srgbClr val="000000"/>
                </a:solidFill>
                <a:ea typeface="ＭＳ Ｐゴシック" charset="0"/>
              </a:rPr>
              <a:t>2. </a:t>
            </a:r>
            <a:r>
              <a:rPr lang="en-US">
                <a:solidFill>
                  <a:srgbClr val="000000"/>
                </a:solidFill>
                <a:ea typeface="ＭＳ Ｐゴシック" charset="0"/>
              </a:rPr>
              <a:t>The curve is flat at point </a:t>
            </a:r>
            <a:r>
              <a:rPr lang="en-US" i="1">
                <a:solidFill>
                  <a:srgbClr val="000000"/>
                </a:solidFill>
                <a:ea typeface="ＭＳ Ｐゴシック" charset="0"/>
              </a:rPr>
              <a:t>B</a:t>
            </a:r>
            <a:r>
              <a:rPr lang="en-US">
                <a:solidFill>
                  <a:srgbClr val="000000"/>
                </a:solidFill>
                <a:ea typeface="ＭＳ Ｐゴシック" charset="0"/>
              </a:rPr>
              <a:t>, the minimum cost per mile.</a:t>
            </a:r>
            <a:endParaRPr lang="en-US">
              <a:ea typeface="ＭＳ Ｐゴシック" charset="0"/>
            </a:endParaRPr>
          </a:p>
          <a:p>
            <a:pPr marL="342900" indent="-342900">
              <a:spcBef>
                <a:spcPct val="20000"/>
              </a:spcBef>
              <a:buClr>
                <a:srgbClr val="00468F"/>
              </a:buClr>
              <a:buFont typeface="Webdings" charset="0"/>
              <a:buNone/>
              <a:defRPr/>
            </a:pPr>
            <a:endParaRPr lang="en-US">
              <a:ea typeface="ＭＳ Ｐゴシック" charset="0"/>
            </a:endParaRPr>
          </a:p>
        </p:txBody>
      </p:sp>
      <p:sp>
        <p:nvSpPr>
          <p:cNvPr id="38918" name="Rectangle 6"/>
          <p:cNvSpPr>
            <a:spLocks noChangeArrowheads="1"/>
          </p:cNvSpPr>
          <p:nvPr/>
        </p:nvSpPr>
        <p:spPr bwMode="auto">
          <a:xfrm>
            <a:off x="228600" y="5486400"/>
            <a:ext cx="441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defRPr/>
            </a:pPr>
            <a:r>
              <a:rPr lang="en-US">
                <a:ea typeface="ＭＳ Ｐゴシック" charset="0"/>
              </a:rPr>
              <a:t>	</a:t>
            </a:r>
          </a:p>
        </p:txBody>
      </p:sp>
      <p:sp>
        <p:nvSpPr>
          <p:cNvPr id="457746" name="Rectangle 18"/>
          <p:cNvSpPr>
            <a:spLocks noChangeArrowheads="1"/>
          </p:cNvSpPr>
          <p:nvPr/>
        </p:nvSpPr>
        <p:spPr bwMode="auto">
          <a:xfrm>
            <a:off x="152400" y="5638800"/>
            <a:ext cx="4114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50000"/>
              </a:spcBef>
              <a:defRPr/>
            </a:pPr>
            <a:r>
              <a:rPr lang="en-US" b="1">
                <a:solidFill>
                  <a:srgbClr val="000000"/>
                </a:solidFill>
                <a:ea typeface="ＭＳ Ｐゴシック" charset="0"/>
              </a:rPr>
              <a:t>3. </a:t>
            </a:r>
            <a:r>
              <a:rPr lang="en-US">
                <a:solidFill>
                  <a:srgbClr val="000000"/>
                </a:solidFill>
                <a:ea typeface="ＭＳ Ｐゴシック" charset="0"/>
              </a:rPr>
              <a:t>The curve slopes upward as the cost per mile rises.</a:t>
            </a:r>
            <a:endParaRPr lang="en-US">
              <a:ea typeface="ＭＳ Ｐゴシック" charset="0"/>
            </a:endParaRPr>
          </a:p>
          <a:p>
            <a:pPr marL="342900" indent="-342900">
              <a:spcBef>
                <a:spcPct val="20000"/>
              </a:spcBef>
              <a:buClr>
                <a:srgbClr val="00468F"/>
              </a:buClr>
              <a:buFont typeface="Webdings" charset="0"/>
              <a:buNone/>
              <a:defRPr/>
            </a:pPr>
            <a:endParaRPr lang="en-US">
              <a:ea typeface="ＭＳ Ｐゴシック" charset="0"/>
            </a:endParaRPr>
          </a:p>
        </p:txBody>
      </p:sp>
      <p:sp>
        <p:nvSpPr>
          <p:cNvPr id="457747" name="Rectangle 19"/>
          <p:cNvSpPr>
            <a:spLocks noChangeArrowheads="1"/>
          </p:cNvSpPr>
          <p:nvPr/>
        </p:nvSpPr>
        <p:spPr bwMode="auto">
          <a:xfrm>
            <a:off x="0" y="2743200"/>
            <a:ext cx="4572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defRPr/>
            </a:pPr>
            <a:r>
              <a:rPr lang="en-US" b="1">
                <a:solidFill>
                  <a:srgbClr val="00468F"/>
                </a:solidFill>
                <a:ea typeface="ＭＳ Ｐゴシック" charset="0"/>
              </a:rPr>
              <a:t>	</a:t>
            </a:r>
            <a:r>
              <a:rPr lang="en-US">
                <a:ea typeface="ＭＳ Ｐゴシック" charset="0"/>
              </a:rPr>
              <a:t>As the speed increases:</a:t>
            </a:r>
          </a:p>
          <a:p>
            <a:pPr marL="342900" indent="-342900">
              <a:spcBef>
                <a:spcPct val="20000"/>
              </a:spcBef>
              <a:buClr>
                <a:srgbClr val="00468F"/>
              </a:buClr>
              <a:buFont typeface="Webdings" charset="0"/>
              <a:buChar char="&lt;"/>
              <a:defRPr/>
            </a:pPr>
            <a:endParaRPr lang="en-US">
              <a:ea typeface="ＭＳ Ｐゴシック" charset="0"/>
            </a:endParaRPr>
          </a:p>
        </p:txBody>
      </p:sp>
      <p:pic>
        <p:nvPicPr>
          <p:cNvPr id="38921" name="Picture 6" descr="figA0105ba_thum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920875"/>
            <a:ext cx="39243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figA0105bb_thum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920875"/>
            <a:ext cx="39243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figA0105bc_thumb.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920875"/>
            <a:ext cx="39243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figA0105bd_thumb.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1920875"/>
            <a:ext cx="39243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figA0105be_thumb.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1920875"/>
            <a:ext cx="39243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349498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7747"/>
                                        </p:tgtEl>
                                        <p:attrNameLst>
                                          <p:attrName>style.visibility</p:attrName>
                                        </p:attrNameLst>
                                      </p:cBhvr>
                                      <p:to>
                                        <p:strVal val="visible"/>
                                      </p:to>
                                    </p:set>
                                    <p:animEffect transition="in" filter="wipe(left)">
                                      <p:cBhvr>
                                        <p:cTn id="12" dur="500"/>
                                        <p:tgtEl>
                                          <p:spTgt spid="4577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57732"/>
                                        </p:tgtEl>
                                        <p:attrNameLst>
                                          <p:attrName>style.visibility</p:attrName>
                                        </p:attrNameLst>
                                      </p:cBhvr>
                                      <p:to>
                                        <p:strVal val="visible"/>
                                      </p:to>
                                    </p:set>
                                    <p:animEffect transition="in" filter="wipe(left)">
                                      <p:cBhvr>
                                        <p:cTn id="17" dur="500"/>
                                        <p:tgtEl>
                                          <p:spTgt spid="457732"/>
                                        </p:tgtEl>
                                      </p:cBhvr>
                                    </p:animEffect>
                                  </p:childTnLst>
                                </p:cTn>
                              </p:par>
                            </p:childTnLst>
                          </p:cTn>
                        </p:par>
                        <p:par>
                          <p:cTn id="18" fill="hold" nodeType="afterGroup">
                            <p:stCondLst>
                              <p:cond delay="500"/>
                            </p:stCondLst>
                            <p:childTnLst>
                              <p:par>
                                <p:cTn id="19" presetID="10"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57733"/>
                                        </p:tgtEl>
                                        <p:attrNameLst>
                                          <p:attrName>style.visibility</p:attrName>
                                        </p:attrNameLst>
                                      </p:cBhvr>
                                      <p:to>
                                        <p:strVal val="visible"/>
                                      </p:to>
                                    </p:set>
                                    <p:animEffect transition="in" filter="wipe(left)">
                                      <p:cBhvr>
                                        <p:cTn id="26" dur="500"/>
                                        <p:tgtEl>
                                          <p:spTgt spid="457733"/>
                                        </p:tgtEl>
                                      </p:cBhvr>
                                    </p:animEffect>
                                  </p:childTnLst>
                                </p:cTn>
                              </p:par>
                            </p:childTnLst>
                          </p:cTn>
                        </p:par>
                        <p:par>
                          <p:cTn id="27" fill="hold" nodeType="afterGroup">
                            <p:stCondLst>
                              <p:cond delay="500"/>
                            </p:stCondLst>
                            <p:childTnLst>
                              <p:par>
                                <p:cTn id="28" presetID="10"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57746"/>
                                        </p:tgtEl>
                                        <p:attrNameLst>
                                          <p:attrName>style.visibility</p:attrName>
                                        </p:attrNameLst>
                                      </p:cBhvr>
                                      <p:to>
                                        <p:strVal val="visible"/>
                                      </p:to>
                                    </p:set>
                                    <p:animEffect transition="in" filter="wipe(left)">
                                      <p:cBhvr>
                                        <p:cTn id="35" dur="500"/>
                                        <p:tgtEl>
                                          <p:spTgt spid="457746"/>
                                        </p:tgtEl>
                                      </p:cBhvr>
                                    </p:animEffect>
                                  </p:childTnLst>
                                </p:cTn>
                              </p:par>
                            </p:childTnLst>
                          </p:cTn>
                        </p:par>
                        <p:par>
                          <p:cTn id="36" fill="hold" nodeType="afterGroup">
                            <p:stCondLst>
                              <p:cond delay="500"/>
                            </p:stCondLst>
                            <p:childTnLst>
                              <p:par>
                                <p:cTn id="37" presetID="10"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2" grpId="0" autoUpdateAnimBg="0"/>
      <p:bldP spid="457733" grpId="0" autoUpdateAnimBg="0"/>
      <p:bldP spid="457746" grpId="0" autoUpdateAnimBg="0"/>
      <p:bldP spid="45774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a:bodyPr>
          <a:lstStyle/>
          <a:p>
            <a:pPr>
              <a:defRPr/>
            </a:pPr>
            <a:r>
              <a:rPr lang="en-US" sz="2800" b="1" dirty="0"/>
              <a:t>Figure </a:t>
            </a:r>
            <a:r>
              <a:rPr lang="tr-TR" sz="2800" b="1" dirty="0"/>
              <a:t>11</a:t>
            </a:r>
            <a:r>
              <a:rPr lang="en-US" sz="2800" b="1" dirty="0"/>
              <a:t> shows variables that are unrelated. The line or the curve is horizontal </a:t>
            </a:r>
          </a:p>
        </p:txBody>
      </p:sp>
      <p:sp>
        <p:nvSpPr>
          <p:cNvPr id="40963" name="Rectangle 3"/>
          <p:cNvSpPr>
            <a:spLocks noGrp="1" noChangeArrowheads="1"/>
          </p:cNvSpPr>
          <p:nvPr>
            <p:ph type="body" idx="1"/>
          </p:nvPr>
        </p:nvSpPr>
        <p:spPr>
          <a:xfrm>
            <a:off x="0" y="1196752"/>
            <a:ext cx="4419600" cy="990600"/>
          </a:xfrm>
        </p:spPr>
        <p:txBody>
          <a:bodyPr>
            <a:normAutofit/>
          </a:bodyPr>
          <a:lstStyle/>
          <a:p>
            <a:pPr eaLnBrk="1" hangingPunct="1">
              <a:spcBef>
                <a:spcPct val="0"/>
              </a:spcBef>
              <a:buClrTx/>
              <a:buFontTx/>
              <a:buNone/>
              <a:defRPr/>
            </a:pPr>
            <a:r>
              <a:rPr lang="en-US" dirty="0">
                <a:cs typeface="+mn-cs"/>
              </a:rPr>
              <a:t>	</a:t>
            </a:r>
            <a:endParaRPr lang="en-US" sz="2400" b="0" dirty="0">
              <a:solidFill>
                <a:schemeClr val="tx1"/>
              </a:solidFill>
              <a:cs typeface="+mn-cs"/>
            </a:endParaRPr>
          </a:p>
        </p:txBody>
      </p:sp>
      <p:sp>
        <p:nvSpPr>
          <p:cNvPr id="458756" name="Rectangle 4"/>
          <p:cNvSpPr>
            <a:spLocks noChangeArrowheads="1"/>
          </p:cNvSpPr>
          <p:nvPr/>
        </p:nvSpPr>
        <p:spPr bwMode="auto">
          <a:xfrm>
            <a:off x="76200" y="2132856"/>
            <a:ext cx="4191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altLang="en-US" dirty="0"/>
              <a:t>	As the price of bananas increases, the student’s grade in economics remains at 75 percent.</a:t>
            </a:r>
            <a:endParaRPr lang="ar-SA" altLang="en-US" dirty="0"/>
          </a:p>
          <a:p>
            <a:pPr eaLnBrk="1" hangingPunct="1">
              <a:defRPr/>
            </a:pPr>
            <a:endParaRPr lang="tr-TR" altLang="en-US" dirty="0"/>
          </a:p>
          <a:p>
            <a:pPr eaLnBrk="1" hangingPunct="1">
              <a:defRPr/>
            </a:pPr>
            <a:r>
              <a:rPr lang="tr-TR" altLang="en-US" dirty="0" err="1"/>
              <a:t>There</a:t>
            </a:r>
            <a:r>
              <a:rPr lang="tr-TR" altLang="en-US" dirty="0"/>
              <a:t> is </a:t>
            </a:r>
            <a:r>
              <a:rPr lang="tr-TR" altLang="en-US" dirty="0" err="1"/>
              <a:t>no</a:t>
            </a:r>
            <a:r>
              <a:rPr lang="tr-TR" altLang="en-US" dirty="0"/>
              <a:t> </a:t>
            </a:r>
            <a:r>
              <a:rPr lang="tr-TR" altLang="en-US" dirty="0" err="1"/>
              <a:t>relation</a:t>
            </a:r>
            <a:r>
              <a:rPr lang="tr-TR" altLang="en-US" dirty="0"/>
              <a:t> </a:t>
            </a:r>
            <a:r>
              <a:rPr lang="tr-TR" altLang="en-US" dirty="0" err="1"/>
              <a:t>between</a:t>
            </a:r>
            <a:r>
              <a:rPr lang="tr-TR" altLang="en-US" dirty="0"/>
              <a:t> </a:t>
            </a:r>
            <a:r>
              <a:rPr lang="tr-TR" altLang="en-US" dirty="0" err="1"/>
              <a:t>the</a:t>
            </a:r>
            <a:r>
              <a:rPr lang="tr-TR" altLang="en-US" dirty="0"/>
              <a:t> </a:t>
            </a:r>
            <a:r>
              <a:rPr lang="tr-TR" altLang="en-US" dirty="0" err="1"/>
              <a:t>grade</a:t>
            </a:r>
            <a:r>
              <a:rPr lang="tr-TR" altLang="en-US" dirty="0"/>
              <a:t> </a:t>
            </a:r>
            <a:r>
              <a:rPr lang="tr-TR" altLang="en-US" dirty="0" err="1"/>
              <a:t>and</a:t>
            </a:r>
            <a:r>
              <a:rPr lang="tr-TR" altLang="en-US" dirty="0"/>
              <a:t> </a:t>
            </a:r>
            <a:r>
              <a:rPr lang="tr-TR" altLang="en-US" dirty="0" err="1"/>
              <a:t>price</a:t>
            </a:r>
            <a:r>
              <a:rPr lang="tr-TR" altLang="en-US" dirty="0"/>
              <a:t> of </a:t>
            </a:r>
            <a:r>
              <a:rPr lang="tr-TR" altLang="en-US" dirty="0" err="1"/>
              <a:t>bananas</a:t>
            </a:r>
            <a:r>
              <a:rPr lang="tr-TR" altLang="en-US" dirty="0"/>
              <a:t>. </a:t>
            </a:r>
            <a:r>
              <a:rPr lang="tr-TR" altLang="en-US" dirty="0" err="1"/>
              <a:t>unrelated</a:t>
            </a:r>
            <a:r>
              <a:rPr lang="tr-TR" altLang="en-US" dirty="0"/>
              <a:t> </a:t>
            </a:r>
            <a:r>
              <a:rPr lang="tr-TR" altLang="en-US" dirty="0" err="1"/>
              <a:t>variables</a:t>
            </a:r>
            <a:r>
              <a:rPr lang="tr-TR" altLang="en-US" dirty="0"/>
              <a:t>.</a:t>
            </a:r>
            <a:endParaRPr lang="en-US" altLang="en-US" dirty="0"/>
          </a:p>
          <a:p>
            <a:pPr eaLnBrk="1" hangingPunct="1">
              <a:spcBef>
                <a:spcPct val="20000"/>
              </a:spcBef>
              <a:buClr>
                <a:srgbClr val="00468F"/>
              </a:buClr>
              <a:buFont typeface="Webdings" pitchFamily="18" charset="2"/>
              <a:buNone/>
              <a:defRPr/>
            </a:pPr>
            <a:endParaRPr lang="en-US" altLang="en-US" dirty="0"/>
          </a:p>
        </p:txBody>
      </p:sp>
      <p:pic>
        <p:nvPicPr>
          <p:cNvPr id="40966" name="Picture 2" descr="figA0106a_thum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0613" y="1765300"/>
            <a:ext cx="398145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898384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66"/>
                                        </p:tgtEl>
                                        <p:attrNameLst>
                                          <p:attrName>style.visibility</p:attrName>
                                        </p:attrNameLst>
                                      </p:cBhvr>
                                      <p:to>
                                        <p:strVal val="visible"/>
                                      </p:to>
                                    </p:set>
                                    <p:anim calcmode="lin" valueType="num">
                                      <p:cBhvr additive="base">
                                        <p:cTn id="7" dur="500" fill="hold"/>
                                        <p:tgtEl>
                                          <p:spTgt spid="40966"/>
                                        </p:tgtEl>
                                        <p:attrNameLst>
                                          <p:attrName>ppt_x</p:attrName>
                                        </p:attrNameLst>
                                      </p:cBhvr>
                                      <p:tavLst>
                                        <p:tav tm="0">
                                          <p:val>
                                            <p:strVal val="#ppt_x"/>
                                          </p:val>
                                        </p:tav>
                                        <p:tav tm="100000">
                                          <p:val>
                                            <p:strVal val="#ppt_x"/>
                                          </p:val>
                                        </p:tav>
                                      </p:tavLst>
                                    </p:anim>
                                    <p:anim calcmode="lin" valueType="num">
                                      <p:cBhvr additive="base">
                                        <p:cTn id="8" dur="500" fill="hold"/>
                                        <p:tgtEl>
                                          <p:spTgt spid="409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63">
                                            <p:txEl>
                                              <p:pRg st="0" end="0"/>
                                            </p:txEl>
                                          </p:spTgt>
                                        </p:tgtEl>
                                        <p:attrNameLst>
                                          <p:attrName>style.visibility</p:attrName>
                                        </p:attrNameLst>
                                      </p:cBhvr>
                                      <p:to>
                                        <p:strVal val="visible"/>
                                      </p:to>
                                    </p:set>
                                    <p:anim calcmode="lin" valueType="num">
                                      <p:cBhvr additive="base">
                                        <p:cTn id="13" dur="5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58756">
                                            <p:txEl>
                                              <p:pRg st="0" end="0"/>
                                            </p:txEl>
                                          </p:spTgt>
                                        </p:tgtEl>
                                        <p:attrNameLst>
                                          <p:attrName>style.visibility</p:attrName>
                                        </p:attrNameLst>
                                      </p:cBhvr>
                                      <p:to>
                                        <p:strVal val="visible"/>
                                      </p:to>
                                    </p:set>
                                    <p:anim calcmode="lin" valueType="num">
                                      <p:cBhvr additive="base">
                                        <p:cTn id="19" dur="500" fill="hold"/>
                                        <p:tgtEl>
                                          <p:spTgt spid="45875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875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58756">
                                            <p:txEl>
                                              <p:pRg st="2" end="2"/>
                                            </p:txEl>
                                          </p:spTgt>
                                        </p:tgtEl>
                                        <p:attrNameLst>
                                          <p:attrName>style.visibility</p:attrName>
                                        </p:attrNameLst>
                                      </p:cBhvr>
                                      <p:to>
                                        <p:strVal val="visible"/>
                                      </p:to>
                                    </p:set>
                                    <p:anim calcmode="lin" valueType="num">
                                      <p:cBhvr additive="base">
                                        <p:cTn id="25" dur="500" fill="hold"/>
                                        <p:tgtEl>
                                          <p:spTgt spid="45875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875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pPr>
              <a:defRPr/>
            </a:pPr>
            <a:r>
              <a:rPr lang="en-US" sz="2800" b="1" dirty="0"/>
              <a:t>Figure </a:t>
            </a:r>
            <a:r>
              <a:rPr lang="tr-TR" sz="2800" b="1" dirty="0"/>
              <a:t>12</a:t>
            </a:r>
            <a:r>
              <a:rPr lang="en-US" sz="2800" b="1" dirty="0"/>
              <a:t> shows variables that are unrelated. </a:t>
            </a:r>
          </a:p>
        </p:txBody>
      </p:sp>
      <p:sp>
        <p:nvSpPr>
          <p:cNvPr id="43011" name="Rectangle 3"/>
          <p:cNvSpPr>
            <a:spLocks noGrp="1" noChangeArrowheads="1"/>
          </p:cNvSpPr>
          <p:nvPr>
            <p:ph type="body" idx="1"/>
          </p:nvPr>
        </p:nvSpPr>
        <p:spPr>
          <a:xfrm>
            <a:off x="76200" y="2209800"/>
            <a:ext cx="4495800" cy="1066800"/>
          </a:xfrm>
        </p:spPr>
        <p:txBody>
          <a:bodyPr/>
          <a:lstStyle/>
          <a:p>
            <a:pPr eaLnBrk="1" hangingPunct="1">
              <a:spcBef>
                <a:spcPct val="0"/>
              </a:spcBef>
              <a:buClrTx/>
              <a:buFontTx/>
              <a:buNone/>
              <a:defRPr/>
            </a:pPr>
            <a:r>
              <a:rPr lang="en-US" dirty="0">
                <a:cs typeface="+mn-cs"/>
              </a:rPr>
              <a:t>	</a:t>
            </a:r>
            <a:endParaRPr lang="en-US" sz="2400" b="0" dirty="0">
              <a:solidFill>
                <a:schemeClr val="tx1"/>
              </a:solidFill>
              <a:cs typeface="+mn-cs"/>
            </a:endParaRPr>
          </a:p>
        </p:txBody>
      </p:sp>
      <p:sp>
        <p:nvSpPr>
          <p:cNvPr id="459780" name="Rectangle 4"/>
          <p:cNvSpPr>
            <a:spLocks noChangeArrowheads="1"/>
          </p:cNvSpPr>
          <p:nvPr/>
        </p:nvSpPr>
        <p:spPr bwMode="auto">
          <a:xfrm>
            <a:off x="76200" y="3276600"/>
            <a:ext cx="4191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defRPr/>
            </a:pPr>
            <a:r>
              <a:rPr lang="en-US" dirty="0">
                <a:ea typeface="ＭＳ Ｐゴシック" charset="0"/>
              </a:rPr>
              <a:t>	As rainfall in California increases, the output of French </a:t>
            </a:r>
            <a:r>
              <a:rPr lang="en-US" sz="1400" b="1" dirty="0">
                <a:solidFill>
                  <a:srgbClr val="C00000"/>
                </a:solidFill>
                <a:ea typeface="ＭＳ Ｐゴシック" charset="0"/>
              </a:rPr>
              <a:t>vineyards(</a:t>
            </a:r>
            <a:r>
              <a:rPr lang="en-US" sz="1400" b="1" dirty="0" err="1">
                <a:solidFill>
                  <a:srgbClr val="C00000"/>
                </a:solidFill>
                <a:ea typeface="ＭＳ Ｐゴシック" charset="0"/>
              </a:rPr>
              <a:t>üzüm</a:t>
            </a:r>
            <a:r>
              <a:rPr lang="en-US" sz="1400" b="1" dirty="0">
                <a:solidFill>
                  <a:srgbClr val="C00000"/>
                </a:solidFill>
                <a:ea typeface="ＭＳ Ｐゴシック" charset="0"/>
              </a:rPr>
              <a:t> </a:t>
            </a:r>
            <a:r>
              <a:rPr lang="en-US" sz="1400" b="1" dirty="0" err="1">
                <a:solidFill>
                  <a:srgbClr val="C00000"/>
                </a:solidFill>
                <a:ea typeface="ＭＳ Ｐゴシック" charset="0"/>
              </a:rPr>
              <a:t>bağları</a:t>
            </a:r>
            <a:r>
              <a:rPr lang="en-US" sz="1400" b="1" dirty="0">
                <a:solidFill>
                  <a:srgbClr val="C00000"/>
                </a:solidFill>
                <a:ea typeface="ＭＳ Ｐゴシック" charset="0"/>
              </a:rPr>
              <a:t>)</a:t>
            </a:r>
            <a:r>
              <a:rPr lang="en-US" dirty="0">
                <a:ea typeface="ＭＳ Ｐゴシック" charset="0"/>
              </a:rPr>
              <a:t>remains at 3 billion gallons.</a:t>
            </a:r>
          </a:p>
          <a:p>
            <a:pPr marL="342900" indent="-342900">
              <a:spcBef>
                <a:spcPct val="20000"/>
              </a:spcBef>
              <a:buClr>
                <a:srgbClr val="00468F"/>
              </a:buClr>
              <a:buFont typeface="Webdings" charset="0"/>
              <a:buNone/>
              <a:defRPr/>
            </a:pPr>
            <a:endParaRPr lang="en-US" dirty="0">
              <a:ea typeface="ＭＳ Ｐゴシック" charset="0"/>
            </a:endParaRPr>
          </a:p>
        </p:txBody>
      </p:sp>
      <p:sp>
        <p:nvSpPr>
          <p:cNvPr id="459781" name="Rectangle 5"/>
          <p:cNvSpPr>
            <a:spLocks noChangeArrowheads="1"/>
          </p:cNvSpPr>
          <p:nvPr/>
        </p:nvSpPr>
        <p:spPr bwMode="auto">
          <a:xfrm>
            <a:off x="0" y="5105400"/>
            <a:ext cx="4114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defRPr/>
            </a:pPr>
            <a:r>
              <a:rPr lang="en-US" dirty="0">
                <a:ea typeface="ＭＳ Ｐゴシック" charset="0"/>
              </a:rPr>
              <a:t>	 The line is vertical.</a:t>
            </a:r>
          </a:p>
        </p:txBody>
      </p:sp>
      <p:pic>
        <p:nvPicPr>
          <p:cNvPr id="43014" name="Picture 2" descr="figA0106b_thum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0613" y="1765300"/>
            <a:ext cx="398145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782512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9780"/>
                                        </p:tgtEl>
                                        <p:attrNameLst>
                                          <p:attrName>style.visibility</p:attrName>
                                        </p:attrNameLst>
                                      </p:cBhvr>
                                      <p:to>
                                        <p:strVal val="visible"/>
                                      </p:to>
                                    </p:set>
                                    <p:animEffect transition="in" filter="wipe(left)">
                                      <p:cBhvr>
                                        <p:cTn id="7" dur="500"/>
                                        <p:tgtEl>
                                          <p:spTgt spid="4597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9781"/>
                                        </p:tgtEl>
                                        <p:attrNameLst>
                                          <p:attrName>style.visibility</p:attrName>
                                        </p:attrNameLst>
                                      </p:cBhvr>
                                      <p:to>
                                        <p:strVal val="visible"/>
                                      </p:to>
                                    </p:set>
                                    <p:animEffect transition="in" filter="wipe(left)">
                                      <p:cBhvr>
                                        <p:cTn id="12" dur="500"/>
                                        <p:tgtEl>
                                          <p:spTgt spid="459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80" grpId="0" autoUpdateAnimBg="0"/>
      <p:bldP spid="459781"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a:bodyPr>
          <a:lstStyle/>
          <a:p>
            <a:pPr algn="l" eaLnBrk="1" hangingPunct="1">
              <a:defRPr/>
            </a:pPr>
            <a:r>
              <a:rPr lang="tr-TR" dirty="0">
                <a:cs typeface="+mj-cs"/>
              </a:rPr>
              <a:t>EX:</a:t>
            </a:r>
            <a:endParaRPr lang="en-US" dirty="0">
              <a:cs typeface="+mj-cs"/>
            </a:endParaRPr>
          </a:p>
        </p:txBody>
      </p:sp>
      <p:sp>
        <p:nvSpPr>
          <p:cNvPr id="46083" name="Rectangle 3"/>
          <p:cNvSpPr>
            <a:spLocks noGrp="1" noChangeArrowheads="1"/>
          </p:cNvSpPr>
          <p:nvPr>
            <p:ph type="body" idx="1"/>
          </p:nvPr>
        </p:nvSpPr>
        <p:spPr>
          <a:xfrm>
            <a:off x="152400" y="2362200"/>
            <a:ext cx="4114800" cy="914400"/>
          </a:xfrm>
        </p:spPr>
        <p:txBody>
          <a:bodyPr/>
          <a:lstStyle/>
          <a:p>
            <a:pPr eaLnBrk="1" hangingPunct="1">
              <a:lnSpc>
                <a:spcPct val="90000"/>
              </a:lnSpc>
              <a:spcBef>
                <a:spcPct val="0"/>
              </a:spcBef>
              <a:buClrTx/>
              <a:buFontTx/>
              <a:buNone/>
              <a:defRPr/>
            </a:pPr>
            <a:r>
              <a:rPr lang="en-US" sz="3200" dirty="0">
                <a:cs typeface="+mn-cs"/>
              </a:rPr>
              <a:t>	</a:t>
            </a:r>
            <a:endParaRPr lang="en-US" sz="2400" b="0" dirty="0">
              <a:solidFill>
                <a:schemeClr val="tx1"/>
              </a:solidFill>
              <a:cs typeface="+mn-cs"/>
            </a:endParaRPr>
          </a:p>
        </p:txBody>
      </p:sp>
      <p:sp>
        <p:nvSpPr>
          <p:cNvPr id="461828" name="Rectangle 4"/>
          <p:cNvSpPr>
            <a:spLocks noChangeArrowheads="1"/>
          </p:cNvSpPr>
          <p:nvPr/>
        </p:nvSpPr>
        <p:spPr bwMode="auto">
          <a:xfrm>
            <a:off x="76200" y="3657600"/>
            <a:ext cx="4114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altLang="en-US" dirty="0"/>
              <a:t>	 </a:t>
            </a:r>
            <a:r>
              <a:rPr lang="en-US" altLang="en-US" b="1" dirty="0">
                <a:solidFill>
                  <a:srgbClr val="000000"/>
                </a:solidFill>
              </a:rPr>
              <a:t>1.</a:t>
            </a:r>
            <a:r>
              <a:rPr lang="en-US" altLang="en-US" dirty="0">
                <a:solidFill>
                  <a:srgbClr val="000000"/>
                </a:solidFill>
              </a:rPr>
              <a:t>  When ∆</a:t>
            </a:r>
            <a:r>
              <a:rPr lang="en-US" altLang="en-US" i="1" dirty="0">
                <a:solidFill>
                  <a:srgbClr val="000000"/>
                </a:solidFill>
              </a:rPr>
              <a:t>x</a:t>
            </a:r>
            <a:r>
              <a:rPr lang="en-US" altLang="en-US" dirty="0">
                <a:solidFill>
                  <a:srgbClr val="000000"/>
                </a:solidFill>
              </a:rPr>
              <a:t> is 4. (6-2), </a:t>
            </a:r>
          </a:p>
        </p:txBody>
      </p:sp>
      <p:sp>
        <p:nvSpPr>
          <p:cNvPr id="461829" name="Rectangle 5"/>
          <p:cNvSpPr>
            <a:spLocks noChangeArrowheads="1"/>
          </p:cNvSpPr>
          <p:nvPr/>
        </p:nvSpPr>
        <p:spPr bwMode="auto">
          <a:xfrm>
            <a:off x="152400" y="4419600"/>
            <a:ext cx="4114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00468F"/>
              </a:buClr>
              <a:buFont typeface="Webdings" pitchFamily="18" charset="2"/>
              <a:buNone/>
              <a:defRPr/>
            </a:pPr>
            <a:r>
              <a:rPr lang="en-US" altLang="en-US" b="1" dirty="0">
                <a:solidFill>
                  <a:srgbClr val="000000"/>
                </a:solidFill>
              </a:rPr>
              <a:t> 	2.</a:t>
            </a:r>
            <a:r>
              <a:rPr lang="en-US" altLang="en-US" dirty="0">
                <a:solidFill>
                  <a:srgbClr val="000000"/>
                </a:solidFill>
              </a:rPr>
              <a:t>  ∆</a:t>
            </a:r>
            <a:r>
              <a:rPr lang="en-US" altLang="en-US" i="1" dirty="0">
                <a:solidFill>
                  <a:srgbClr val="000000"/>
                </a:solidFill>
              </a:rPr>
              <a:t>y</a:t>
            </a:r>
            <a:r>
              <a:rPr lang="en-US" altLang="en-US" dirty="0">
                <a:solidFill>
                  <a:srgbClr val="000000"/>
                </a:solidFill>
              </a:rPr>
              <a:t> is 3. (6-3).</a:t>
            </a:r>
          </a:p>
        </p:txBody>
      </p:sp>
      <p:sp>
        <p:nvSpPr>
          <p:cNvPr id="461830" name="Rectangle 6"/>
          <p:cNvSpPr>
            <a:spLocks noChangeArrowheads="1"/>
          </p:cNvSpPr>
          <p:nvPr/>
        </p:nvSpPr>
        <p:spPr bwMode="auto">
          <a:xfrm>
            <a:off x="152400" y="5181600"/>
            <a:ext cx="4114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altLang="en-US" dirty="0"/>
              <a:t>	</a:t>
            </a:r>
            <a:r>
              <a:rPr lang="en-US" altLang="en-US" b="1" dirty="0">
                <a:solidFill>
                  <a:srgbClr val="000000"/>
                </a:solidFill>
              </a:rPr>
              <a:t>3.</a:t>
            </a:r>
            <a:r>
              <a:rPr lang="en-US" altLang="en-US" dirty="0">
                <a:solidFill>
                  <a:srgbClr val="000000"/>
                </a:solidFill>
              </a:rPr>
              <a:t>  Slope (∆</a:t>
            </a:r>
            <a:r>
              <a:rPr lang="en-US" altLang="en-US" i="1" dirty="0">
                <a:solidFill>
                  <a:srgbClr val="000000"/>
                </a:solidFill>
              </a:rPr>
              <a:t>y</a:t>
            </a:r>
            <a:r>
              <a:rPr lang="en-US" altLang="en-US" dirty="0">
                <a:solidFill>
                  <a:srgbClr val="000000"/>
                </a:solidFill>
              </a:rPr>
              <a:t>/∆</a:t>
            </a:r>
            <a:r>
              <a:rPr lang="en-US" altLang="en-US" i="1" dirty="0">
                <a:solidFill>
                  <a:srgbClr val="000000"/>
                </a:solidFill>
              </a:rPr>
              <a:t>x</a:t>
            </a:r>
            <a:r>
              <a:rPr lang="en-US" altLang="en-US" dirty="0">
                <a:solidFill>
                  <a:srgbClr val="000000"/>
                </a:solidFill>
              </a:rPr>
              <a:t>) is 3/4.</a:t>
            </a:r>
          </a:p>
          <a:p>
            <a:pPr eaLnBrk="1" hangingPunct="1">
              <a:defRPr/>
            </a:pPr>
            <a:r>
              <a:rPr lang="en-US" altLang="en-US" dirty="0">
                <a:solidFill>
                  <a:srgbClr val="000000"/>
                </a:solidFill>
              </a:rPr>
              <a:t>Slope is positive </a:t>
            </a:r>
          </a:p>
          <a:p>
            <a:pPr eaLnBrk="1" hangingPunct="1">
              <a:defRPr/>
            </a:pPr>
            <a:endParaRPr lang="en-US" altLang="en-US" dirty="0"/>
          </a:p>
        </p:txBody>
      </p:sp>
      <p:pic>
        <p:nvPicPr>
          <p:cNvPr id="46087" name="Picture 7" descr="figA0107aa_thum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8838" y="1835150"/>
            <a:ext cx="41529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8" descr="figA0107ab_thum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68838" y="1835150"/>
            <a:ext cx="41529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figA0107ac_thumb.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68838" y="1835150"/>
            <a:ext cx="41529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figA0107ad_thumb.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68838" y="1835150"/>
            <a:ext cx="41529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figA0107ae_thumb.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68838" y="1835150"/>
            <a:ext cx="41529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figA0107af_thumb.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668838" y="1835150"/>
            <a:ext cx="41529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40270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1828"/>
                                        </p:tgtEl>
                                        <p:attrNameLst>
                                          <p:attrName>style.visibility</p:attrName>
                                        </p:attrNameLst>
                                      </p:cBhvr>
                                      <p:to>
                                        <p:strVal val="visible"/>
                                      </p:to>
                                    </p:set>
                                    <p:animEffect transition="in" filter="wipe(left)">
                                      <p:cBhvr>
                                        <p:cTn id="7" dur="500"/>
                                        <p:tgtEl>
                                          <p:spTgt spid="461828"/>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nodeType="afterGroup">
                            <p:stCondLst>
                              <p:cond delay="1500"/>
                            </p:stCondLst>
                            <p:childTnLst>
                              <p:par>
                                <p:cTn id="13" presetID="22" presetClass="entr" presetSubtype="8"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1000"/>
                                        <p:tgtEl>
                                          <p:spTgt spid="1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61829"/>
                                        </p:tgtEl>
                                        <p:attrNameLst>
                                          <p:attrName>style.visibility</p:attrName>
                                        </p:attrNameLst>
                                      </p:cBhvr>
                                      <p:to>
                                        <p:strVal val="visible"/>
                                      </p:to>
                                    </p:set>
                                    <p:animEffect transition="in" filter="wipe(left)">
                                      <p:cBhvr>
                                        <p:cTn id="20" dur="500"/>
                                        <p:tgtEl>
                                          <p:spTgt spid="461829"/>
                                        </p:tgtEl>
                                      </p:cBhvr>
                                    </p:animEffect>
                                  </p:childTnLst>
                                </p:cTn>
                              </p:par>
                            </p:childTnLst>
                          </p:cTn>
                        </p:par>
                        <p:par>
                          <p:cTn id="21" fill="hold" nodeType="afterGroup">
                            <p:stCondLst>
                              <p:cond delay="500"/>
                            </p:stCondLst>
                            <p:childTnLst>
                              <p:par>
                                <p:cTn id="22" presetID="22" presetClass="entr" presetSubtype="4"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1000"/>
                                        <p:tgtEl>
                                          <p:spTgt spid="1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61830"/>
                                        </p:tgtEl>
                                        <p:attrNameLst>
                                          <p:attrName>style.visibility</p:attrName>
                                        </p:attrNameLst>
                                      </p:cBhvr>
                                      <p:to>
                                        <p:strVal val="visible"/>
                                      </p:to>
                                    </p:set>
                                    <p:animEffect transition="in" filter="wipe(left)">
                                      <p:cBhvr>
                                        <p:cTn id="29" dur="500"/>
                                        <p:tgtEl>
                                          <p:spTgt spid="461830"/>
                                        </p:tgtEl>
                                      </p:cBhvr>
                                    </p:animEffect>
                                  </p:childTnLst>
                                </p:cTn>
                              </p:par>
                            </p:childTnLst>
                          </p:cTn>
                        </p:par>
                        <p:par>
                          <p:cTn id="30" fill="hold" nodeType="afterGroup">
                            <p:stCondLst>
                              <p:cond delay="500"/>
                            </p:stCondLst>
                            <p:childTnLst>
                              <p:par>
                                <p:cTn id="31" presetID="10" presetClass="entr" presetSubtype="0"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61830">
                                            <p:txEl>
                                              <p:pRg st="0" end="0"/>
                                            </p:txEl>
                                          </p:spTgt>
                                        </p:tgtEl>
                                        <p:attrNameLst>
                                          <p:attrName>style.visibility</p:attrName>
                                        </p:attrNameLst>
                                      </p:cBhvr>
                                      <p:to>
                                        <p:strVal val="visible"/>
                                      </p:to>
                                    </p:set>
                                    <p:anim calcmode="lin" valueType="num">
                                      <p:cBhvr additive="base">
                                        <p:cTn id="38" dur="500" fill="hold"/>
                                        <p:tgtEl>
                                          <p:spTgt spid="461830">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61830">
                                            <p:txEl>
                                              <p:pRg st="0" end="0"/>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461830">
                                            <p:txEl>
                                              <p:pRg st="1" end="1"/>
                                            </p:txEl>
                                          </p:spTgt>
                                        </p:tgtEl>
                                        <p:attrNameLst>
                                          <p:attrName>style.visibility</p:attrName>
                                        </p:attrNameLst>
                                      </p:cBhvr>
                                      <p:to>
                                        <p:strVal val="visible"/>
                                      </p:to>
                                    </p:set>
                                    <p:anim calcmode="lin" valueType="num">
                                      <p:cBhvr additive="base">
                                        <p:cTn id="42" dur="500" fill="hold"/>
                                        <p:tgtEl>
                                          <p:spTgt spid="461830">
                                            <p:txEl>
                                              <p:pRg st="1" end="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6183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828" grpId="0" autoUpdateAnimBg="0"/>
      <p:bldP spid="461829" grpId="0" autoUpdateAnimBg="0"/>
      <p:bldP spid="46183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9552" y="1196752"/>
            <a:ext cx="7848872" cy="4358116"/>
          </a:xfrm>
          <a:prstGeom prst="rect">
            <a:avLst/>
          </a:prstGeom>
        </p:spPr>
        <p:txBody>
          <a:bodyPr wrap="square">
            <a:spAutoFit/>
          </a:bodyPr>
          <a:lstStyle/>
          <a:p>
            <a:r>
              <a:rPr lang="en-CA" altLang="en-US" sz="2400" b="1" dirty="0"/>
              <a:t>When you have completed your study </a:t>
            </a:r>
            <a:r>
              <a:rPr lang="tr-TR" altLang="en-US" sz="2400" b="1" dirty="0"/>
              <a:t> </a:t>
            </a:r>
            <a:r>
              <a:rPr lang="en-CA" altLang="en-US" sz="2400" b="1" dirty="0"/>
              <a:t>of this </a:t>
            </a:r>
            <a:r>
              <a:rPr lang="tr-TR" altLang="en-US" sz="2400" b="1" dirty="0" err="1"/>
              <a:t>chapter</a:t>
            </a:r>
            <a:r>
              <a:rPr lang="en-CA" altLang="en-US" sz="2400" b="1" dirty="0"/>
              <a:t>, you will be able to</a:t>
            </a:r>
            <a:endParaRPr lang="tr-TR" altLang="en-US" sz="2400" b="1" dirty="0"/>
          </a:p>
          <a:p>
            <a:endParaRPr lang="tr-TR" altLang="en-US" sz="2400" b="1" dirty="0"/>
          </a:p>
          <a:p>
            <a:endParaRPr lang="tr-TR" altLang="en-US" sz="2400" b="1" dirty="0"/>
          </a:p>
          <a:p>
            <a:pPr>
              <a:spcBef>
                <a:spcPct val="20000"/>
              </a:spcBef>
              <a:spcAft>
                <a:spcPct val="50000"/>
              </a:spcAft>
            </a:pPr>
            <a:r>
              <a:rPr lang="en-CA" altLang="en-US" sz="2400" b="1" dirty="0">
                <a:solidFill>
                  <a:srgbClr val="E50030"/>
                </a:solidFill>
              </a:rPr>
              <a:t>1 	</a:t>
            </a:r>
            <a:r>
              <a:rPr lang="en-US" altLang="en-US" sz="2400" dirty="0"/>
              <a:t>Interpret graphs that display data.</a:t>
            </a:r>
          </a:p>
          <a:p>
            <a:pPr>
              <a:spcBef>
                <a:spcPct val="20000"/>
              </a:spcBef>
              <a:spcAft>
                <a:spcPct val="50000"/>
              </a:spcAft>
            </a:pPr>
            <a:r>
              <a:rPr lang="en-US" altLang="en-US" sz="2400" b="1" dirty="0">
                <a:solidFill>
                  <a:srgbClr val="FF0000"/>
                </a:solidFill>
              </a:rPr>
              <a:t>2</a:t>
            </a:r>
            <a:r>
              <a:rPr lang="en-US" altLang="en-US" sz="2400" dirty="0"/>
              <a:t> 	Interpret the graphs used in economic models.</a:t>
            </a:r>
          </a:p>
          <a:p>
            <a:pPr>
              <a:spcBef>
                <a:spcPct val="20000"/>
              </a:spcBef>
              <a:spcAft>
                <a:spcPct val="50000"/>
              </a:spcAft>
            </a:pPr>
            <a:r>
              <a:rPr lang="en-US" altLang="en-US" sz="2400" b="1" dirty="0">
                <a:solidFill>
                  <a:srgbClr val="FF0000"/>
                </a:solidFill>
              </a:rPr>
              <a:t>3	</a:t>
            </a:r>
            <a:r>
              <a:rPr lang="en-US" altLang="en-US" sz="2400" dirty="0"/>
              <a:t> Define and calculate slope.</a:t>
            </a:r>
          </a:p>
          <a:p>
            <a:pPr>
              <a:spcBef>
                <a:spcPct val="20000"/>
              </a:spcBef>
              <a:spcAft>
                <a:spcPct val="50000"/>
              </a:spcAft>
            </a:pPr>
            <a:r>
              <a:rPr lang="en-US" altLang="en-US" sz="2400" b="1" dirty="0">
                <a:solidFill>
                  <a:srgbClr val="FF0000"/>
                </a:solidFill>
              </a:rPr>
              <a:t>4</a:t>
            </a:r>
            <a:r>
              <a:rPr lang="en-US" altLang="en-US" sz="2400" dirty="0"/>
              <a:t> 	Graph relationships among more than two variables</a:t>
            </a:r>
            <a:r>
              <a:rPr lang="en-CA" altLang="en-US" sz="2400" dirty="0"/>
              <a:t>.</a:t>
            </a:r>
          </a:p>
          <a:p>
            <a:endParaRPr lang="en-CA" altLang="en-US" b="1" dirty="0"/>
          </a:p>
        </p:txBody>
      </p:sp>
    </p:spTree>
    <p:extLst>
      <p:ext uri="{BB962C8B-B14F-4D97-AF65-F5344CB8AC3E}">
        <p14:creationId xmlns:p14="http://schemas.microsoft.com/office/powerpoint/2010/main" val="40932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pPr algn="l" eaLnBrk="1" hangingPunct="1">
              <a:defRPr/>
            </a:pPr>
            <a:r>
              <a:rPr lang="tr-TR" dirty="0">
                <a:cs typeface="+mj-cs"/>
              </a:rPr>
              <a:t>EX:</a:t>
            </a:r>
            <a:endParaRPr lang="en-US" dirty="0">
              <a:cs typeface="+mj-cs"/>
            </a:endParaRPr>
          </a:p>
        </p:txBody>
      </p:sp>
      <p:sp>
        <p:nvSpPr>
          <p:cNvPr id="48131" name="Rectangle 3"/>
          <p:cNvSpPr>
            <a:spLocks noGrp="1" noChangeArrowheads="1"/>
          </p:cNvSpPr>
          <p:nvPr>
            <p:ph type="body" idx="1"/>
          </p:nvPr>
        </p:nvSpPr>
        <p:spPr>
          <a:xfrm>
            <a:off x="152400" y="2362200"/>
            <a:ext cx="4114800" cy="914400"/>
          </a:xfrm>
        </p:spPr>
        <p:txBody>
          <a:bodyPr/>
          <a:lstStyle/>
          <a:p>
            <a:pPr eaLnBrk="1" hangingPunct="1">
              <a:lnSpc>
                <a:spcPct val="90000"/>
              </a:lnSpc>
              <a:spcBef>
                <a:spcPct val="0"/>
              </a:spcBef>
              <a:buClrTx/>
              <a:buFontTx/>
              <a:buNone/>
              <a:defRPr/>
            </a:pPr>
            <a:r>
              <a:rPr lang="en-US" sz="3200" dirty="0">
                <a:cs typeface="+mn-cs"/>
              </a:rPr>
              <a:t>	</a:t>
            </a:r>
            <a:endParaRPr lang="en-US" sz="2400" b="0" dirty="0">
              <a:solidFill>
                <a:schemeClr val="tx1"/>
              </a:solidFill>
              <a:cs typeface="+mn-cs"/>
            </a:endParaRPr>
          </a:p>
        </p:txBody>
      </p:sp>
      <p:sp>
        <p:nvSpPr>
          <p:cNvPr id="462852" name="Rectangle 4"/>
          <p:cNvSpPr>
            <a:spLocks noChangeArrowheads="1"/>
          </p:cNvSpPr>
          <p:nvPr/>
        </p:nvSpPr>
        <p:spPr bwMode="auto">
          <a:xfrm>
            <a:off x="76200" y="3657600"/>
            <a:ext cx="4114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altLang="en-US"/>
              <a:t>	 </a:t>
            </a:r>
            <a:r>
              <a:rPr lang="en-US" altLang="en-US" b="1">
                <a:solidFill>
                  <a:srgbClr val="000000"/>
                </a:solidFill>
              </a:rPr>
              <a:t>1.</a:t>
            </a:r>
            <a:r>
              <a:rPr lang="en-US" altLang="en-US">
                <a:solidFill>
                  <a:srgbClr val="000000"/>
                </a:solidFill>
              </a:rPr>
              <a:t>  When ∆</a:t>
            </a:r>
            <a:r>
              <a:rPr lang="en-US" altLang="en-US" i="1">
                <a:solidFill>
                  <a:srgbClr val="000000"/>
                </a:solidFill>
              </a:rPr>
              <a:t>x</a:t>
            </a:r>
            <a:r>
              <a:rPr lang="en-US" altLang="en-US">
                <a:solidFill>
                  <a:srgbClr val="000000"/>
                </a:solidFill>
              </a:rPr>
              <a:t> is 4, </a:t>
            </a:r>
          </a:p>
        </p:txBody>
      </p:sp>
      <p:sp>
        <p:nvSpPr>
          <p:cNvPr id="462853" name="Rectangle 5"/>
          <p:cNvSpPr>
            <a:spLocks noChangeArrowheads="1"/>
          </p:cNvSpPr>
          <p:nvPr/>
        </p:nvSpPr>
        <p:spPr bwMode="auto">
          <a:xfrm>
            <a:off x="76200" y="4419600"/>
            <a:ext cx="4114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00468F"/>
              </a:buClr>
              <a:buFont typeface="Webdings" pitchFamily="18" charset="2"/>
              <a:buNone/>
              <a:defRPr/>
            </a:pPr>
            <a:r>
              <a:rPr lang="en-US" altLang="en-US" b="1">
                <a:solidFill>
                  <a:srgbClr val="000000"/>
                </a:solidFill>
              </a:rPr>
              <a:t> 	2.</a:t>
            </a:r>
            <a:r>
              <a:rPr lang="en-US" altLang="en-US">
                <a:solidFill>
                  <a:srgbClr val="000000"/>
                </a:solidFill>
              </a:rPr>
              <a:t>  ∆</a:t>
            </a:r>
            <a:r>
              <a:rPr lang="en-US" altLang="en-US" i="1">
                <a:solidFill>
                  <a:srgbClr val="000000"/>
                </a:solidFill>
              </a:rPr>
              <a:t>y</a:t>
            </a:r>
            <a:r>
              <a:rPr lang="en-US" altLang="en-US">
                <a:solidFill>
                  <a:srgbClr val="000000"/>
                </a:solidFill>
              </a:rPr>
              <a:t> is –3.</a:t>
            </a:r>
          </a:p>
        </p:txBody>
      </p:sp>
      <p:sp>
        <p:nvSpPr>
          <p:cNvPr id="462854" name="Rectangle 6"/>
          <p:cNvSpPr>
            <a:spLocks noChangeArrowheads="1"/>
          </p:cNvSpPr>
          <p:nvPr/>
        </p:nvSpPr>
        <p:spPr bwMode="auto">
          <a:xfrm>
            <a:off x="76200" y="5181600"/>
            <a:ext cx="4114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altLang="en-US" dirty="0"/>
              <a:t>	</a:t>
            </a:r>
            <a:r>
              <a:rPr lang="en-US" altLang="en-US" b="1" dirty="0">
                <a:solidFill>
                  <a:srgbClr val="000000"/>
                </a:solidFill>
              </a:rPr>
              <a:t>3.</a:t>
            </a:r>
            <a:r>
              <a:rPr lang="en-US" altLang="en-US" dirty="0">
                <a:solidFill>
                  <a:srgbClr val="000000"/>
                </a:solidFill>
              </a:rPr>
              <a:t>  Slope (∆</a:t>
            </a:r>
            <a:r>
              <a:rPr lang="en-US" altLang="en-US" i="1" dirty="0">
                <a:solidFill>
                  <a:srgbClr val="000000"/>
                </a:solidFill>
              </a:rPr>
              <a:t>y</a:t>
            </a:r>
            <a:r>
              <a:rPr lang="en-US" altLang="en-US" dirty="0">
                <a:solidFill>
                  <a:srgbClr val="000000"/>
                </a:solidFill>
              </a:rPr>
              <a:t>/∆</a:t>
            </a:r>
            <a:r>
              <a:rPr lang="en-US" altLang="en-US" i="1" dirty="0">
                <a:solidFill>
                  <a:srgbClr val="000000"/>
                </a:solidFill>
              </a:rPr>
              <a:t>x</a:t>
            </a:r>
            <a:r>
              <a:rPr lang="en-US" altLang="en-US" dirty="0">
                <a:solidFill>
                  <a:srgbClr val="000000"/>
                </a:solidFill>
              </a:rPr>
              <a:t>) is –3/4.</a:t>
            </a:r>
          </a:p>
          <a:p>
            <a:pPr eaLnBrk="1" hangingPunct="1">
              <a:defRPr/>
            </a:pPr>
            <a:r>
              <a:rPr lang="en-US" altLang="en-US" dirty="0">
                <a:solidFill>
                  <a:srgbClr val="000000"/>
                </a:solidFill>
              </a:rPr>
              <a:t>Slope is negative</a:t>
            </a:r>
          </a:p>
          <a:p>
            <a:pPr eaLnBrk="1" hangingPunct="1">
              <a:defRPr/>
            </a:pPr>
            <a:endParaRPr lang="en-US" altLang="en-US" dirty="0"/>
          </a:p>
        </p:txBody>
      </p:sp>
      <p:pic>
        <p:nvPicPr>
          <p:cNvPr id="48135" name="Picture 7" descr="figA0107ba1_thum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8838" y="1835150"/>
            <a:ext cx="41529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8" descr="figA0107ba_thum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68838" y="1835150"/>
            <a:ext cx="41529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figA0107bb_thumb.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68838" y="1835150"/>
            <a:ext cx="41529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figA0107bc_thumb.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68838" y="1835150"/>
            <a:ext cx="41529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figA0107bd_thumb.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68838" y="1835150"/>
            <a:ext cx="41529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figA0107be_thumb.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668838" y="1835150"/>
            <a:ext cx="41529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605688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2852"/>
                                        </p:tgtEl>
                                        <p:attrNameLst>
                                          <p:attrName>style.visibility</p:attrName>
                                        </p:attrNameLst>
                                      </p:cBhvr>
                                      <p:to>
                                        <p:strVal val="visible"/>
                                      </p:to>
                                    </p:set>
                                    <p:animEffect transition="in" filter="wipe(left)">
                                      <p:cBhvr>
                                        <p:cTn id="7" dur="500"/>
                                        <p:tgtEl>
                                          <p:spTgt spid="462852"/>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nodeType="afterGroup">
                            <p:stCondLst>
                              <p:cond delay="1500"/>
                            </p:stCondLst>
                            <p:childTnLst>
                              <p:par>
                                <p:cTn id="13" presetID="22" presetClass="entr" presetSubtype="8"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1000"/>
                                        <p:tgtEl>
                                          <p:spTgt spid="1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62853"/>
                                        </p:tgtEl>
                                        <p:attrNameLst>
                                          <p:attrName>style.visibility</p:attrName>
                                        </p:attrNameLst>
                                      </p:cBhvr>
                                      <p:to>
                                        <p:strVal val="visible"/>
                                      </p:to>
                                    </p:set>
                                    <p:animEffect transition="in" filter="wipe(left)">
                                      <p:cBhvr>
                                        <p:cTn id="20" dur="500"/>
                                        <p:tgtEl>
                                          <p:spTgt spid="462853"/>
                                        </p:tgtEl>
                                      </p:cBhvr>
                                    </p:animEffect>
                                  </p:childTnLst>
                                </p:cTn>
                              </p:par>
                            </p:childTnLst>
                          </p:cTn>
                        </p:par>
                        <p:par>
                          <p:cTn id="21" fill="hold" nodeType="afterGroup">
                            <p:stCondLst>
                              <p:cond delay="500"/>
                            </p:stCondLst>
                            <p:childTnLst>
                              <p:par>
                                <p:cTn id="22" presetID="22" presetClass="entr" presetSubtype="1"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up)">
                                      <p:cBhvr>
                                        <p:cTn id="24" dur="1000"/>
                                        <p:tgtEl>
                                          <p:spTgt spid="1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62854"/>
                                        </p:tgtEl>
                                        <p:attrNameLst>
                                          <p:attrName>style.visibility</p:attrName>
                                        </p:attrNameLst>
                                      </p:cBhvr>
                                      <p:to>
                                        <p:strVal val="visible"/>
                                      </p:to>
                                    </p:set>
                                    <p:animEffect transition="in" filter="wipe(left)">
                                      <p:cBhvr>
                                        <p:cTn id="29" dur="500"/>
                                        <p:tgtEl>
                                          <p:spTgt spid="462854"/>
                                        </p:tgtEl>
                                      </p:cBhvr>
                                    </p:animEffect>
                                  </p:childTnLst>
                                </p:cTn>
                              </p:par>
                            </p:childTnLst>
                          </p:cTn>
                        </p:par>
                        <p:par>
                          <p:cTn id="30" fill="hold" nodeType="afterGroup">
                            <p:stCondLst>
                              <p:cond delay="500"/>
                            </p:stCondLst>
                            <p:childTnLst>
                              <p:par>
                                <p:cTn id="31" presetID="10" presetClass="entr" presetSubtype="0"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62854">
                                            <p:txEl>
                                              <p:pRg st="0" end="0"/>
                                            </p:txEl>
                                          </p:spTgt>
                                        </p:tgtEl>
                                        <p:attrNameLst>
                                          <p:attrName>style.visibility</p:attrName>
                                        </p:attrNameLst>
                                      </p:cBhvr>
                                      <p:to>
                                        <p:strVal val="visible"/>
                                      </p:to>
                                    </p:set>
                                    <p:anim calcmode="lin" valueType="num">
                                      <p:cBhvr additive="base">
                                        <p:cTn id="38" dur="500" fill="hold"/>
                                        <p:tgtEl>
                                          <p:spTgt spid="462854">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62854">
                                            <p:txEl>
                                              <p:pRg st="0" end="0"/>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462854">
                                            <p:txEl>
                                              <p:pRg st="1" end="1"/>
                                            </p:txEl>
                                          </p:spTgt>
                                        </p:tgtEl>
                                        <p:attrNameLst>
                                          <p:attrName>style.visibility</p:attrName>
                                        </p:attrNameLst>
                                      </p:cBhvr>
                                      <p:to>
                                        <p:strVal val="visible"/>
                                      </p:to>
                                    </p:set>
                                    <p:anim calcmode="lin" valueType="num">
                                      <p:cBhvr additive="base">
                                        <p:cTn id="42" dur="500" fill="hold"/>
                                        <p:tgtEl>
                                          <p:spTgt spid="462854">
                                            <p:txEl>
                                              <p:pRg st="1" end="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6285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2" grpId="0" autoUpdateAnimBg="0"/>
      <p:bldP spid="462853" grpId="0" autoUpdateAnimBg="0"/>
      <p:bldP spid="462854"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a:xfrm>
            <a:off x="152400" y="1981200"/>
            <a:ext cx="4114800" cy="914400"/>
          </a:xfrm>
        </p:spPr>
        <p:txBody>
          <a:bodyPr/>
          <a:lstStyle/>
          <a:p>
            <a:pPr eaLnBrk="1" hangingPunct="1">
              <a:spcBef>
                <a:spcPct val="0"/>
              </a:spcBef>
              <a:buClrTx/>
              <a:buFontTx/>
              <a:buNone/>
              <a:defRPr/>
            </a:pPr>
            <a:r>
              <a:rPr lang="en-US" sz="2400" dirty="0">
                <a:cs typeface="+mn-cs"/>
              </a:rPr>
              <a:t>	</a:t>
            </a:r>
            <a:r>
              <a:rPr lang="en-US" sz="2400" b="0" dirty="0">
                <a:solidFill>
                  <a:schemeClr val="tx1"/>
                </a:solidFill>
                <a:cs typeface="+mn-cs"/>
              </a:rPr>
              <a:t>Figure </a:t>
            </a:r>
            <a:r>
              <a:rPr lang="tr-TR" sz="2400" dirty="0"/>
              <a:t>13</a:t>
            </a:r>
            <a:r>
              <a:rPr lang="en-US" sz="2400" b="0" dirty="0">
                <a:solidFill>
                  <a:schemeClr val="tx1"/>
                </a:solidFill>
                <a:cs typeface="+mn-cs"/>
              </a:rPr>
              <a:t> shows the slope of a curve at a point.</a:t>
            </a:r>
          </a:p>
          <a:p>
            <a:pPr eaLnBrk="1" hangingPunct="1">
              <a:buFont typeface="Webdings" charset="0"/>
              <a:buNone/>
              <a:defRPr/>
            </a:pPr>
            <a:endParaRPr lang="en-US" sz="2400" b="0" dirty="0">
              <a:solidFill>
                <a:schemeClr val="tx1"/>
              </a:solidFill>
              <a:cs typeface="+mn-cs"/>
            </a:endParaRPr>
          </a:p>
        </p:txBody>
      </p:sp>
      <p:sp>
        <p:nvSpPr>
          <p:cNvPr id="463876" name="Rectangle 4"/>
          <p:cNvSpPr>
            <a:spLocks noChangeArrowheads="1"/>
          </p:cNvSpPr>
          <p:nvPr/>
        </p:nvSpPr>
        <p:spPr bwMode="auto">
          <a:xfrm>
            <a:off x="76200" y="4495800"/>
            <a:ext cx="4114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altLang="en-US"/>
              <a:t>	 </a:t>
            </a:r>
            <a:r>
              <a:rPr lang="en-US" altLang="en-US" b="1">
                <a:solidFill>
                  <a:srgbClr val="000000"/>
                </a:solidFill>
              </a:rPr>
              <a:t>1.</a:t>
            </a:r>
            <a:r>
              <a:rPr lang="en-US" altLang="en-US">
                <a:solidFill>
                  <a:srgbClr val="000000"/>
                </a:solidFill>
              </a:rPr>
              <a:t>  When ∆</a:t>
            </a:r>
            <a:r>
              <a:rPr lang="en-US" altLang="en-US" i="1">
                <a:solidFill>
                  <a:srgbClr val="000000"/>
                </a:solidFill>
              </a:rPr>
              <a:t>x</a:t>
            </a:r>
            <a:r>
              <a:rPr lang="en-US" altLang="en-US">
                <a:solidFill>
                  <a:srgbClr val="000000"/>
                </a:solidFill>
              </a:rPr>
              <a:t> is 4, </a:t>
            </a:r>
          </a:p>
        </p:txBody>
      </p:sp>
      <p:sp>
        <p:nvSpPr>
          <p:cNvPr id="463877" name="Rectangle 5"/>
          <p:cNvSpPr>
            <a:spLocks noChangeArrowheads="1"/>
          </p:cNvSpPr>
          <p:nvPr/>
        </p:nvSpPr>
        <p:spPr bwMode="auto">
          <a:xfrm>
            <a:off x="152400" y="5105400"/>
            <a:ext cx="4114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00468F"/>
              </a:buClr>
              <a:buFont typeface="Webdings" pitchFamily="18" charset="2"/>
              <a:buNone/>
              <a:defRPr/>
            </a:pPr>
            <a:r>
              <a:rPr lang="en-US" altLang="en-US" b="1">
                <a:solidFill>
                  <a:srgbClr val="000000"/>
                </a:solidFill>
              </a:rPr>
              <a:t> 	2.</a:t>
            </a:r>
            <a:r>
              <a:rPr lang="en-US" altLang="en-US">
                <a:solidFill>
                  <a:srgbClr val="000000"/>
                </a:solidFill>
              </a:rPr>
              <a:t>  ∆</a:t>
            </a:r>
            <a:r>
              <a:rPr lang="en-US" altLang="en-US" i="1">
                <a:solidFill>
                  <a:srgbClr val="000000"/>
                </a:solidFill>
              </a:rPr>
              <a:t>y</a:t>
            </a:r>
            <a:r>
              <a:rPr lang="en-US" altLang="en-US">
                <a:solidFill>
                  <a:srgbClr val="000000"/>
                </a:solidFill>
              </a:rPr>
              <a:t> is 3.</a:t>
            </a:r>
          </a:p>
        </p:txBody>
      </p:sp>
      <p:sp>
        <p:nvSpPr>
          <p:cNvPr id="463878" name="Rectangle 6"/>
          <p:cNvSpPr>
            <a:spLocks noChangeArrowheads="1"/>
          </p:cNvSpPr>
          <p:nvPr/>
        </p:nvSpPr>
        <p:spPr bwMode="auto">
          <a:xfrm>
            <a:off x="152400" y="5715000"/>
            <a:ext cx="4114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altLang="en-US"/>
              <a:t>	</a:t>
            </a:r>
            <a:r>
              <a:rPr lang="en-US" altLang="en-US" b="1">
                <a:solidFill>
                  <a:srgbClr val="000000"/>
                </a:solidFill>
              </a:rPr>
              <a:t>3.</a:t>
            </a:r>
            <a:r>
              <a:rPr lang="en-US" altLang="en-US">
                <a:solidFill>
                  <a:srgbClr val="000000"/>
                </a:solidFill>
              </a:rPr>
              <a:t>  Slope (∆</a:t>
            </a:r>
            <a:r>
              <a:rPr lang="en-US" altLang="en-US" i="1">
                <a:solidFill>
                  <a:srgbClr val="000000"/>
                </a:solidFill>
              </a:rPr>
              <a:t>y</a:t>
            </a:r>
            <a:r>
              <a:rPr lang="en-US" altLang="en-US">
                <a:solidFill>
                  <a:srgbClr val="000000"/>
                </a:solidFill>
              </a:rPr>
              <a:t>/∆</a:t>
            </a:r>
            <a:r>
              <a:rPr lang="en-US" altLang="en-US" i="1">
                <a:solidFill>
                  <a:srgbClr val="000000"/>
                </a:solidFill>
              </a:rPr>
              <a:t>x</a:t>
            </a:r>
            <a:r>
              <a:rPr lang="en-US" altLang="en-US">
                <a:solidFill>
                  <a:srgbClr val="000000"/>
                </a:solidFill>
              </a:rPr>
              <a:t>) is 3/4.</a:t>
            </a:r>
          </a:p>
          <a:p>
            <a:pPr eaLnBrk="1" hangingPunct="1">
              <a:defRPr/>
            </a:pPr>
            <a:endParaRPr lang="en-US" altLang="en-US"/>
          </a:p>
        </p:txBody>
      </p:sp>
      <p:sp>
        <p:nvSpPr>
          <p:cNvPr id="463887" name="Rectangle 15"/>
          <p:cNvSpPr>
            <a:spLocks noChangeArrowheads="1"/>
          </p:cNvSpPr>
          <p:nvPr/>
        </p:nvSpPr>
        <p:spPr bwMode="auto">
          <a:xfrm>
            <a:off x="152400" y="2895600"/>
            <a:ext cx="4572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defRPr/>
            </a:pPr>
            <a:r>
              <a:rPr lang="en-US">
                <a:ea typeface="ＭＳ Ｐゴシック" charset="0"/>
              </a:rPr>
              <a:t>	</a:t>
            </a:r>
            <a:r>
              <a:rPr lang="en-US">
                <a:solidFill>
                  <a:srgbClr val="000000"/>
                </a:solidFill>
                <a:ea typeface="ＭＳ Ｐゴシック" charset="0"/>
              </a:rPr>
              <a:t>Slope of the curve at </a:t>
            </a:r>
            <a:r>
              <a:rPr lang="en-US" i="1">
                <a:solidFill>
                  <a:srgbClr val="000000"/>
                </a:solidFill>
                <a:ea typeface="ＭＳ Ｐゴシック" charset="0"/>
              </a:rPr>
              <a:t>A</a:t>
            </a:r>
            <a:endParaRPr lang="en-US">
              <a:ea typeface="ＭＳ Ｐゴシック" charset="0"/>
            </a:endParaRPr>
          </a:p>
        </p:txBody>
      </p:sp>
      <p:sp>
        <p:nvSpPr>
          <p:cNvPr id="463896" name="Rectangle 24"/>
          <p:cNvSpPr>
            <a:spLocks noChangeArrowheads="1"/>
          </p:cNvSpPr>
          <p:nvPr/>
        </p:nvSpPr>
        <p:spPr bwMode="auto">
          <a:xfrm>
            <a:off x="152400" y="3352800"/>
            <a:ext cx="4572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defRPr/>
            </a:pPr>
            <a:r>
              <a:rPr lang="en-US" dirty="0">
                <a:ea typeface="ＭＳ Ｐゴシック" charset="0"/>
              </a:rPr>
              <a:t>	</a:t>
            </a:r>
            <a:r>
              <a:rPr lang="en-US" dirty="0">
                <a:solidFill>
                  <a:srgbClr val="000000"/>
                </a:solidFill>
                <a:ea typeface="ＭＳ Ｐゴシック" charset="0"/>
              </a:rPr>
              <a:t>equals the slope of the red line tangent </a:t>
            </a:r>
            <a:r>
              <a:rPr lang="en-US" dirty="0">
                <a:solidFill>
                  <a:srgbClr val="FF0000"/>
                </a:solidFill>
                <a:ea typeface="ＭＳ Ｐゴシック" charset="0"/>
              </a:rPr>
              <a:t>(</a:t>
            </a:r>
            <a:r>
              <a:rPr lang="en-US" dirty="0" err="1">
                <a:solidFill>
                  <a:srgbClr val="FF0000"/>
                </a:solidFill>
                <a:ea typeface="ＭＳ Ｐゴシック" charset="0"/>
              </a:rPr>
              <a:t>teğet</a:t>
            </a:r>
            <a:r>
              <a:rPr lang="en-US" dirty="0">
                <a:solidFill>
                  <a:srgbClr val="000000"/>
                </a:solidFill>
                <a:ea typeface="ＭＳ Ｐゴシック" charset="0"/>
              </a:rPr>
              <a:t>) to the curve at </a:t>
            </a:r>
            <a:r>
              <a:rPr lang="en-US" i="1" dirty="0">
                <a:solidFill>
                  <a:srgbClr val="000000"/>
                </a:solidFill>
                <a:ea typeface="ＭＳ Ｐゴシック" charset="0"/>
              </a:rPr>
              <a:t>A</a:t>
            </a:r>
            <a:r>
              <a:rPr lang="en-US" dirty="0">
                <a:solidFill>
                  <a:srgbClr val="000000"/>
                </a:solidFill>
                <a:ea typeface="ＭＳ Ｐゴシック" charset="0"/>
              </a:rPr>
              <a:t>.</a:t>
            </a:r>
            <a:endParaRPr lang="en-US" dirty="0">
              <a:ea typeface="ＭＳ Ｐゴシック" charset="0"/>
            </a:endParaRPr>
          </a:p>
          <a:p>
            <a:pPr marL="342900" indent="-342900">
              <a:spcBef>
                <a:spcPct val="20000"/>
              </a:spcBef>
              <a:buClr>
                <a:srgbClr val="00468F"/>
              </a:buClr>
              <a:buFont typeface="Webdings" charset="0"/>
              <a:buNone/>
              <a:defRPr/>
            </a:pPr>
            <a:endParaRPr lang="en-US" dirty="0">
              <a:ea typeface="ＭＳ Ｐゴシック" charset="0"/>
            </a:endParaRPr>
          </a:p>
        </p:txBody>
      </p:sp>
      <p:pic>
        <p:nvPicPr>
          <p:cNvPr id="50185" name="Picture 18" descr="figA0107ca_thum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8838" y="1825625"/>
            <a:ext cx="41529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6" name="Picture 19" descr="figA0107cb_thum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68838" y="1825625"/>
            <a:ext cx="41529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figA0107cc_thumb.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68838" y="1825625"/>
            <a:ext cx="41529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figA0107cd_thumb.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68838" y="1825625"/>
            <a:ext cx="41529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figA0107ce_thumb.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68838" y="1825625"/>
            <a:ext cx="41529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figA0107cf_thumb.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668838" y="1825625"/>
            <a:ext cx="41529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693417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3887">
                                            <p:txEl>
                                              <p:pRg st="0" end="0"/>
                                            </p:txEl>
                                          </p:spTgt>
                                        </p:tgtEl>
                                        <p:attrNameLst>
                                          <p:attrName>style.visibility</p:attrName>
                                        </p:attrNameLst>
                                      </p:cBhvr>
                                      <p:to>
                                        <p:strVal val="visible"/>
                                      </p:to>
                                    </p:set>
                                    <p:animEffect transition="in" filter="wipe(left)">
                                      <p:cBhvr>
                                        <p:cTn id="7" dur="500"/>
                                        <p:tgtEl>
                                          <p:spTgt spid="463887">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63896">
                                            <p:txEl>
                                              <p:pRg st="0" end="0"/>
                                            </p:txEl>
                                          </p:spTgt>
                                        </p:tgtEl>
                                        <p:attrNameLst>
                                          <p:attrName>style.visibility</p:attrName>
                                        </p:attrNameLst>
                                      </p:cBhvr>
                                      <p:to>
                                        <p:strVal val="visible"/>
                                      </p:to>
                                    </p:set>
                                    <p:animEffect transition="in" filter="wipe(left)">
                                      <p:cBhvr>
                                        <p:cTn id="16" dur="500"/>
                                        <p:tgtEl>
                                          <p:spTgt spid="463896">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63876"/>
                                        </p:tgtEl>
                                        <p:attrNameLst>
                                          <p:attrName>style.visibility</p:attrName>
                                        </p:attrNameLst>
                                      </p:cBhvr>
                                      <p:to>
                                        <p:strVal val="visible"/>
                                      </p:to>
                                    </p:set>
                                    <p:animEffect transition="in" filter="wipe(left)">
                                      <p:cBhvr>
                                        <p:cTn id="21" dur="500"/>
                                        <p:tgtEl>
                                          <p:spTgt spid="463876"/>
                                        </p:tgtEl>
                                      </p:cBhvr>
                                    </p:animEffect>
                                  </p:childTnLst>
                                </p:cTn>
                              </p:par>
                            </p:childTnLst>
                          </p:cTn>
                        </p:par>
                        <p:par>
                          <p:cTn id="22" fill="hold" nodeType="afterGroup">
                            <p:stCondLst>
                              <p:cond delay="500"/>
                            </p:stCondLst>
                            <p:childTnLst>
                              <p:par>
                                <p:cTn id="23" presetID="22" presetClass="entr" presetSubtype="8"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1000"/>
                                        <p:tgtEl>
                                          <p:spTgt spid="2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63877"/>
                                        </p:tgtEl>
                                        <p:attrNameLst>
                                          <p:attrName>style.visibility</p:attrName>
                                        </p:attrNameLst>
                                      </p:cBhvr>
                                      <p:to>
                                        <p:strVal val="visible"/>
                                      </p:to>
                                    </p:set>
                                    <p:animEffect transition="in" filter="wipe(left)">
                                      <p:cBhvr>
                                        <p:cTn id="30" dur="500"/>
                                        <p:tgtEl>
                                          <p:spTgt spid="463877"/>
                                        </p:tgtEl>
                                      </p:cBhvr>
                                    </p:animEffect>
                                  </p:childTnLst>
                                </p:cTn>
                              </p:par>
                            </p:childTnLst>
                          </p:cTn>
                        </p:par>
                        <p:par>
                          <p:cTn id="31" fill="hold" nodeType="afterGroup">
                            <p:stCondLst>
                              <p:cond delay="500"/>
                            </p:stCondLst>
                            <p:childTnLst>
                              <p:par>
                                <p:cTn id="32" presetID="22" presetClass="entr" presetSubtype="4"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down)">
                                      <p:cBhvr>
                                        <p:cTn id="34" dur="1000"/>
                                        <p:tgtEl>
                                          <p:spTgt spid="2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63878"/>
                                        </p:tgtEl>
                                        <p:attrNameLst>
                                          <p:attrName>style.visibility</p:attrName>
                                        </p:attrNameLst>
                                      </p:cBhvr>
                                      <p:to>
                                        <p:strVal val="visible"/>
                                      </p:to>
                                    </p:set>
                                    <p:animEffect transition="in" filter="wipe(left)">
                                      <p:cBhvr>
                                        <p:cTn id="39" dur="500"/>
                                        <p:tgtEl>
                                          <p:spTgt spid="463878"/>
                                        </p:tgtEl>
                                      </p:cBhvr>
                                    </p:animEffect>
                                  </p:childTnLst>
                                </p:cTn>
                              </p:par>
                            </p:childTnLst>
                          </p:cTn>
                        </p:par>
                        <p:par>
                          <p:cTn id="40" fill="hold" nodeType="afterGroup">
                            <p:stCondLst>
                              <p:cond delay="500"/>
                            </p:stCondLst>
                            <p:childTnLst>
                              <p:par>
                                <p:cTn id="41" presetID="10"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76" grpId="0" autoUpdateAnimBg="0"/>
      <p:bldP spid="463877" grpId="0" autoUpdateAnimBg="0"/>
      <p:bldP spid="463878" grpId="0" autoUpdateAnimBg="0"/>
      <p:bldP spid="463887" grpId="0" build="p" bldLvl="2" autoUpdateAnimBg="0"/>
      <p:bldP spid="463896" grpId="0" build="p" bldLvl="2"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4899" name="Rectangle 3"/>
          <p:cNvSpPr>
            <a:spLocks noGrp="1" noChangeArrowheads="1"/>
          </p:cNvSpPr>
          <p:nvPr>
            <p:ph type="body" idx="1"/>
          </p:nvPr>
        </p:nvSpPr>
        <p:spPr/>
        <p:txBody>
          <a:bodyPr>
            <a:normAutofit lnSpcReduction="10000"/>
          </a:bodyPr>
          <a:lstStyle/>
          <a:p>
            <a:pPr eaLnBrk="1" hangingPunct="1">
              <a:defRPr/>
            </a:pPr>
            <a:r>
              <a:rPr lang="en-US" altLang="en-US" dirty="0">
                <a:ea typeface="ＭＳ Ｐゴシック" pitchFamily="34" charset="-128"/>
              </a:rPr>
              <a:t>Relationships Among More Than Two Variables</a:t>
            </a:r>
            <a:endParaRPr lang="en-US" altLang="en-US" b="0" dirty="0">
              <a:ea typeface="ＭＳ Ｐゴシック" pitchFamily="34" charset="-128"/>
            </a:endParaRPr>
          </a:p>
          <a:p>
            <a:pPr lvl="1" eaLnBrk="1" hangingPunct="1">
              <a:defRPr/>
            </a:pPr>
            <a:r>
              <a:rPr lang="en-US" altLang="en-US" dirty="0">
                <a:ea typeface="ＭＳ Ｐゴシック" pitchFamily="34" charset="-128"/>
              </a:rPr>
              <a:t>To graph a relationship that involves more than two variables, we use the </a:t>
            </a:r>
            <a:r>
              <a:rPr lang="en-US" altLang="en-US" i="1" dirty="0">
                <a:ea typeface="ＭＳ Ｐゴシック" pitchFamily="34" charset="-128"/>
              </a:rPr>
              <a:t>ceteris paribus</a:t>
            </a:r>
            <a:r>
              <a:rPr lang="en-US" altLang="en-US" dirty="0">
                <a:ea typeface="ＭＳ Ｐゴシック" pitchFamily="34" charset="-128"/>
              </a:rPr>
              <a:t> assumption.</a:t>
            </a:r>
            <a:endParaRPr lang="en-US" altLang="en-US" dirty="0">
              <a:solidFill>
                <a:srgbClr val="1566B0"/>
              </a:solidFill>
              <a:ea typeface="ＭＳ Ｐゴシック" pitchFamily="34" charset="-128"/>
            </a:endParaRPr>
          </a:p>
          <a:p>
            <a:pPr lvl="1" eaLnBrk="1" hangingPunct="1">
              <a:defRPr/>
            </a:pPr>
            <a:r>
              <a:rPr lang="en-US" altLang="en-US" b="1" i="1" dirty="0">
                <a:solidFill>
                  <a:srgbClr val="00468F"/>
                </a:solidFill>
                <a:ea typeface="ＭＳ Ｐゴシック" pitchFamily="34" charset="-128"/>
              </a:rPr>
              <a:t>Ceteris Paribus</a:t>
            </a:r>
            <a:endParaRPr lang="en-US" altLang="en-US" i="1" dirty="0">
              <a:solidFill>
                <a:srgbClr val="1566B0"/>
              </a:solidFill>
              <a:ea typeface="ＭＳ Ｐゴシック" pitchFamily="34" charset="-128"/>
            </a:endParaRPr>
          </a:p>
          <a:p>
            <a:pPr lvl="1" eaLnBrk="1" hangingPunct="1">
              <a:defRPr/>
            </a:pPr>
            <a:r>
              <a:rPr lang="en-US" altLang="en-US" dirty="0">
                <a:ea typeface="ＭＳ Ｐゴシック" pitchFamily="34" charset="-128"/>
              </a:rPr>
              <a:t>“other things remaining the same”</a:t>
            </a:r>
          </a:p>
          <a:p>
            <a:pPr lvl="1" eaLnBrk="1" hangingPunct="1">
              <a:defRPr/>
            </a:pPr>
            <a:r>
              <a:rPr lang="en-US" altLang="en-US" dirty="0">
                <a:ea typeface="ＭＳ Ｐゴシック" pitchFamily="34" charset="-128"/>
              </a:rPr>
              <a:t>Figure </a:t>
            </a:r>
            <a:r>
              <a:rPr lang="tr-TR" altLang="en-US" dirty="0">
                <a:ea typeface="ＭＳ Ｐゴシック" pitchFamily="34" charset="-128"/>
              </a:rPr>
              <a:t>14</a:t>
            </a:r>
            <a:r>
              <a:rPr lang="en-US" altLang="en-US" dirty="0">
                <a:ea typeface="ＭＳ Ｐゴシック" pitchFamily="34" charset="-128"/>
              </a:rPr>
              <a:t> shows the relationships between ice cream consumed, the temperature, and the price of ice cream.</a:t>
            </a:r>
          </a:p>
          <a:p>
            <a:pPr lvl="1" eaLnBrk="1" hangingPunct="1">
              <a:defRPr/>
            </a:pPr>
            <a:endParaRPr lang="en-US" altLang="en-US" dirty="0">
              <a:ea typeface="ＭＳ Ｐゴシック" pitchFamily="34" charset="-128"/>
            </a:endParaRPr>
          </a:p>
          <a:p>
            <a:pPr eaLnBrk="1" hangingPunct="1">
              <a:buFont typeface="Webdings" pitchFamily="18" charset="2"/>
              <a:buNone/>
              <a:defRPr/>
            </a:pPr>
            <a:endParaRPr lang="en-US" altLang="en-US" dirty="0">
              <a:ea typeface="ＭＳ Ｐゴシック" pitchFamily="34" charset="-128"/>
            </a:endParaRPr>
          </a:p>
          <a:p>
            <a:pPr eaLnBrk="1" hangingPunct="1">
              <a:defRPr/>
            </a:pPr>
            <a:endParaRPr lang="en-US" altLang="en-US" dirty="0">
              <a:ea typeface="ＭＳ Ｐゴシック" pitchFamily="34" charset="-128"/>
            </a:endParaRPr>
          </a:p>
        </p:txBody>
      </p:sp>
    </p:spTree>
    <p:extLst>
      <p:ext uri="{BB962C8B-B14F-4D97-AF65-F5344CB8AC3E}">
        <p14:creationId xmlns:p14="http://schemas.microsoft.com/office/powerpoint/2010/main" val="6228277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4899">
                                            <p:txEl>
                                              <p:pRg st="1" end="1"/>
                                            </p:txEl>
                                          </p:spTgt>
                                        </p:tgtEl>
                                        <p:attrNameLst>
                                          <p:attrName>style.visibility</p:attrName>
                                        </p:attrNameLst>
                                      </p:cBhvr>
                                      <p:to>
                                        <p:strVal val="visible"/>
                                      </p:to>
                                    </p:set>
                                    <p:animEffect transition="in" filter="wipe(left)">
                                      <p:cBhvr>
                                        <p:cTn id="7" dur="500"/>
                                        <p:tgtEl>
                                          <p:spTgt spid="46489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64899">
                                            <p:txEl>
                                              <p:pRg st="2" end="2"/>
                                            </p:txEl>
                                          </p:spTgt>
                                        </p:tgtEl>
                                        <p:attrNameLst>
                                          <p:attrName>style.visibility</p:attrName>
                                        </p:attrNameLst>
                                      </p:cBhvr>
                                      <p:to>
                                        <p:strVal val="visible"/>
                                      </p:to>
                                    </p:set>
                                    <p:animEffect transition="in" filter="wipe(left)">
                                      <p:cBhvr>
                                        <p:cTn id="12" dur="500"/>
                                        <p:tgtEl>
                                          <p:spTgt spid="4648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4899">
                                            <p:txEl>
                                              <p:pRg st="3" end="3"/>
                                            </p:txEl>
                                          </p:spTgt>
                                        </p:tgtEl>
                                        <p:attrNameLst>
                                          <p:attrName>style.visibility</p:attrName>
                                        </p:attrNameLst>
                                      </p:cBhvr>
                                      <p:to>
                                        <p:strVal val="visible"/>
                                      </p:to>
                                    </p:set>
                                    <p:animEffect transition="in" filter="wipe(left)">
                                      <p:cBhvr>
                                        <p:cTn id="17" dur="500"/>
                                        <p:tgtEl>
                                          <p:spTgt spid="46489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64899">
                                            <p:txEl>
                                              <p:pRg st="4" end="4"/>
                                            </p:txEl>
                                          </p:spTgt>
                                        </p:tgtEl>
                                        <p:attrNameLst>
                                          <p:attrName>style.visibility</p:attrName>
                                        </p:attrNameLst>
                                      </p:cBhvr>
                                      <p:to>
                                        <p:strVal val="visible"/>
                                      </p:to>
                                    </p:set>
                                    <p:animEffect transition="in" filter="wipe(left)">
                                      <p:cBhvr>
                                        <p:cTn id="22" dur="500"/>
                                        <p:tgtEl>
                                          <p:spTgt spid="4648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899" grpId="0" build="p" bldLvl="3"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46881" y="192402"/>
            <a:ext cx="8229600" cy="1143000"/>
          </a:xfrm>
        </p:spPr>
        <p:txBody>
          <a:bodyPr>
            <a:normAutofit fontScale="90000"/>
          </a:bodyPr>
          <a:lstStyle/>
          <a:p>
            <a:pPr eaLnBrk="1" hangingPunct="1">
              <a:defRPr/>
            </a:pPr>
            <a:r>
              <a:rPr lang="en-US">
                <a:cs typeface="+mj-cs"/>
              </a:rPr>
              <a:t>APPENDIX: MAKING AND USING GRAPHS</a:t>
            </a:r>
          </a:p>
        </p:txBody>
      </p:sp>
      <p:sp>
        <p:nvSpPr>
          <p:cNvPr id="53251" name="Rectangle 6"/>
          <p:cNvSpPr>
            <a:spLocks noGrp="1" noChangeArrowheads="1"/>
          </p:cNvSpPr>
          <p:nvPr>
            <p:ph type="body" idx="1"/>
          </p:nvPr>
        </p:nvSpPr>
        <p:spPr>
          <a:xfrm>
            <a:off x="0" y="1752600"/>
            <a:ext cx="8610600" cy="990600"/>
          </a:xfrm>
        </p:spPr>
        <p:txBody>
          <a:bodyPr/>
          <a:lstStyle/>
          <a:p>
            <a:pPr eaLnBrk="1" hangingPunct="1">
              <a:spcBef>
                <a:spcPct val="0"/>
              </a:spcBef>
              <a:buClrTx/>
              <a:buFontTx/>
              <a:buNone/>
              <a:defRPr/>
            </a:pPr>
            <a:r>
              <a:rPr lang="en-US" sz="2400" dirty="0">
                <a:cs typeface="+mn-cs"/>
              </a:rPr>
              <a:t>	</a:t>
            </a:r>
            <a:r>
              <a:rPr lang="en-US" sz="2400" b="0" dirty="0">
                <a:solidFill>
                  <a:schemeClr val="tx1"/>
                </a:solidFill>
                <a:cs typeface="+mn-cs"/>
              </a:rPr>
              <a:t>Figure </a:t>
            </a:r>
            <a:r>
              <a:rPr lang="tr-TR" sz="2400" dirty="0"/>
              <a:t>14</a:t>
            </a:r>
            <a:r>
              <a:rPr lang="en-US" sz="2400" b="0" dirty="0">
                <a:solidFill>
                  <a:schemeClr val="tx1"/>
                </a:solidFill>
                <a:cs typeface="+mn-cs"/>
              </a:rPr>
              <a:t>  shows the relationship between price and consumption, temperature remaining the same.</a:t>
            </a:r>
          </a:p>
        </p:txBody>
      </p:sp>
      <p:pic>
        <p:nvPicPr>
          <p:cNvPr id="53252" name="Picture 2" descr="figA0108a_thum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743200"/>
            <a:ext cx="7294563" cy="396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a:off x="5076056" y="5373216"/>
            <a:ext cx="2376264" cy="0"/>
          </a:xfrm>
          <a:prstGeom prst="line">
            <a:avLst/>
          </a:prstGeom>
          <a:ln w="38100" cmpd="thickThin">
            <a:solidFill>
              <a:srgbClr val="C00000"/>
            </a:solidFill>
            <a:head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228184" y="5373216"/>
            <a:ext cx="0" cy="36004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452320" y="5373216"/>
            <a:ext cx="0" cy="36004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76056" y="5013176"/>
            <a:ext cx="18002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68144" y="5013176"/>
            <a:ext cx="0" cy="72008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804248" y="5013176"/>
            <a:ext cx="0" cy="72008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6056" y="4653136"/>
            <a:ext cx="1296144"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372200" y="4653136"/>
            <a:ext cx="0" cy="108012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652120" y="4653136"/>
            <a:ext cx="0" cy="108012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076056" y="4293096"/>
            <a:ext cx="9361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508104" y="4293096"/>
            <a:ext cx="0" cy="14401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012160" y="4293096"/>
            <a:ext cx="0" cy="14401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46881" y="249328"/>
            <a:ext cx="7381379" cy="156966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3200" dirty="0">
                <a:solidFill>
                  <a:srgbClr val="C00000"/>
                </a:solidFill>
              </a:rPr>
              <a:t>As price increases the consumption of ice cream on different temperatures decreases (because the slope is negative) </a:t>
            </a:r>
          </a:p>
        </p:txBody>
      </p:sp>
    </p:spTree>
    <p:extLst>
      <p:ext uri="{BB962C8B-B14F-4D97-AF65-F5344CB8AC3E}">
        <p14:creationId xmlns:p14="http://schemas.microsoft.com/office/powerpoint/2010/main" val="208660242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ppt_x"/>
                                          </p:val>
                                        </p:tav>
                                        <p:tav tm="100000">
                                          <p:val>
                                            <p:strVal val="#ppt_x"/>
                                          </p:val>
                                        </p:tav>
                                      </p:tavLst>
                                    </p:anim>
                                    <p:anim calcmode="lin" valueType="num">
                                      <p:cBhvr additive="base">
                                        <p:cTn id="6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additive="base">
                                        <p:cTn id="73" dur="500" fill="hold"/>
                                        <p:tgtEl>
                                          <p:spTgt spid="26"/>
                                        </p:tgtEl>
                                        <p:attrNameLst>
                                          <p:attrName>ppt_x</p:attrName>
                                        </p:attrNameLst>
                                      </p:cBhvr>
                                      <p:tavLst>
                                        <p:tav tm="0">
                                          <p:val>
                                            <p:strVal val="#ppt_x"/>
                                          </p:val>
                                        </p:tav>
                                        <p:tav tm="100000">
                                          <p:val>
                                            <p:strVal val="#ppt_x"/>
                                          </p:val>
                                        </p:tav>
                                      </p:tavLst>
                                    </p:anim>
                                    <p:anim calcmode="lin" valueType="num">
                                      <p:cBhvr additive="base">
                                        <p:cTn id="7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500" fill="hold"/>
                                        <p:tgtEl>
                                          <p:spTgt spid="24"/>
                                        </p:tgtEl>
                                        <p:attrNameLst>
                                          <p:attrName>ppt_x</p:attrName>
                                        </p:attrNameLst>
                                      </p:cBhvr>
                                      <p:tavLst>
                                        <p:tav tm="0">
                                          <p:val>
                                            <p:strVal val="#ppt_x"/>
                                          </p:val>
                                        </p:tav>
                                        <p:tav tm="100000">
                                          <p:val>
                                            <p:strVal val="#ppt_x"/>
                                          </p:val>
                                        </p:tav>
                                      </p:tavLst>
                                    </p:anim>
                                    <p:anim calcmode="lin" valueType="num">
                                      <p:cBhvr additive="base">
                                        <p:cTn id="8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pPr eaLnBrk="1" hangingPunct="1">
              <a:defRPr/>
            </a:pPr>
            <a:r>
              <a:rPr lang="en-US" dirty="0">
                <a:cs typeface="+mj-cs"/>
              </a:rPr>
              <a:t>APPENDIX: MAKING AND USING GRAPHS</a:t>
            </a:r>
          </a:p>
        </p:txBody>
      </p:sp>
      <p:sp>
        <p:nvSpPr>
          <p:cNvPr id="55299" name="Rectangle 5"/>
          <p:cNvSpPr>
            <a:spLocks noGrp="1" noChangeArrowheads="1"/>
          </p:cNvSpPr>
          <p:nvPr>
            <p:ph type="body" idx="1"/>
          </p:nvPr>
        </p:nvSpPr>
        <p:spPr>
          <a:xfrm>
            <a:off x="0" y="1676400"/>
            <a:ext cx="8686800" cy="990600"/>
          </a:xfrm>
        </p:spPr>
        <p:txBody>
          <a:bodyPr/>
          <a:lstStyle/>
          <a:p>
            <a:pPr eaLnBrk="1" hangingPunct="1">
              <a:spcBef>
                <a:spcPct val="0"/>
              </a:spcBef>
              <a:buClrTx/>
              <a:buFontTx/>
              <a:buNone/>
              <a:defRPr/>
            </a:pPr>
            <a:r>
              <a:rPr lang="en-US" sz="2000" dirty="0">
                <a:cs typeface="+mn-cs"/>
              </a:rPr>
              <a:t>	</a:t>
            </a:r>
            <a:r>
              <a:rPr lang="en-US" sz="2400" b="0" dirty="0">
                <a:solidFill>
                  <a:schemeClr val="tx1"/>
                </a:solidFill>
                <a:cs typeface="+mn-cs"/>
              </a:rPr>
              <a:t>Figure </a:t>
            </a:r>
            <a:r>
              <a:rPr lang="tr-TR" sz="2400" dirty="0"/>
              <a:t>15</a:t>
            </a:r>
            <a:r>
              <a:rPr lang="en-US" sz="2400" b="0" dirty="0">
                <a:solidFill>
                  <a:schemeClr val="tx1"/>
                </a:solidFill>
                <a:cs typeface="+mn-cs"/>
              </a:rPr>
              <a:t> shows the relationship between temperature and consumption, price remaining the same.</a:t>
            </a:r>
          </a:p>
        </p:txBody>
      </p:sp>
      <p:pic>
        <p:nvPicPr>
          <p:cNvPr id="55300" name="Picture 2" descr="figA0108b_thum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743200"/>
            <a:ext cx="7294563" cy="396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flipV="1">
            <a:off x="5724128" y="5085184"/>
            <a:ext cx="0" cy="6480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5076056" y="5085184"/>
            <a:ext cx="648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5076056" y="5445224"/>
            <a:ext cx="648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300192" y="4869160"/>
            <a:ext cx="0" cy="86409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76056" y="4869160"/>
            <a:ext cx="120966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047286" y="5373216"/>
            <a:ext cx="120966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948264" y="4437112"/>
            <a:ext cx="0" cy="1296144"/>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076056" y="4509120"/>
            <a:ext cx="1872208"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047286" y="5229200"/>
            <a:ext cx="1872208"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596336" y="3501008"/>
            <a:ext cx="0" cy="223224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076056" y="3212976"/>
            <a:ext cx="251649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5047286" y="4725144"/>
            <a:ext cx="251649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57200" y="182568"/>
            <a:ext cx="7381379" cy="156966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3200" dirty="0">
                <a:solidFill>
                  <a:srgbClr val="C00000"/>
                </a:solidFill>
              </a:rPr>
              <a:t>As temperature increases the consumption of ice cream on different price level increases, because the slope </a:t>
            </a:r>
            <a:r>
              <a:rPr lang="en-US" sz="3200">
                <a:solidFill>
                  <a:srgbClr val="C00000"/>
                </a:solidFill>
              </a:rPr>
              <a:t>is positive</a:t>
            </a:r>
            <a:endParaRPr lang="en-US" sz="3200" dirty="0">
              <a:solidFill>
                <a:srgbClr val="C00000"/>
              </a:solidFill>
            </a:endParaRPr>
          </a:p>
        </p:txBody>
      </p:sp>
    </p:spTree>
    <p:extLst>
      <p:ext uri="{BB962C8B-B14F-4D97-AF65-F5344CB8AC3E}">
        <p14:creationId xmlns:p14="http://schemas.microsoft.com/office/powerpoint/2010/main" val="393307296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additive="base">
                                        <p:cTn id="73" dur="500" fill="hold"/>
                                        <p:tgtEl>
                                          <p:spTgt spid="26"/>
                                        </p:tgtEl>
                                        <p:attrNameLst>
                                          <p:attrName>ppt_x</p:attrName>
                                        </p:attrNameLst>
                                      </p:cBhvr>
                                      <p:tavLst>
                                        <p:tav tm="0">
                                          <p:val>
                                            <p:strVal val="#ppt_x"/>
                                          </p:val>
                                        </p:tav>
                                        <p:tav tm="100000">
                                          <p:val>
                                            <p:strVal val="#ppt_x"/>
                                          </p:val>
                                        </p:tav>
                                      </p:tavLst>
                                    </p:anim>
                                    <p:anim calcmode="lin" valueType="num">
                                      <p:cBhvr additive="base">
                                        <p:cTn id="7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500" fill="hold"/>
                                        <p:tgtEl>
                                          <p:spTgt spid="29"/>
                                        </p:tgtEl>
                                        <p:attrNameLst>
                                          <p:attrName>ppt_x</p:attrName>
                                        </p:attrNameLst>
                                      </p:cBhvr>
                                      <p:tavLst>
                                        <p:tav tm="0">
                                          <p:val>
                                            <p:strVal val="#ppt_x"/>
                                          </p:val>
                                        </p:tav>
                                        <p:tav tm="100000">
                                          <p:val>
                                            <p:strVal val="#ppt_x"/>
                                          </p:val>
                                        </p:tav>
                                      </p:tavLst>
                                    </p:anim>
                                    <p:anim calcmode="lin" valueType="num">
                                      <p:cBhvr additive="base">
                                        <p:cTn id="8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7" name="Rectangle 5"/>
          <p:cNvSpPr>
            <a:spLocks noGrp="1" noChangeArrowheads="1"/>
          </p:cNvSpPr>
          <p:nvPr>
            <p:ph type="body" idx="1"/>
          </p:nvPr>
        </p:nvSpPr>
        <p:spPr>
          <a:xfrm>
            <a:off x="76200" y="1676400"/>
            <a:ext cx="8686800" cy="990600"/>
          </a:xfrm>
        </p:spPr>
        <p:txBody>
          <a:bodyPr/>
          <a:lstStyle/>
          <a:p>
            <a:pPr eaLnBrk="1" hangingPunct="1">
              <a:spcBef>
                <a:spcPct val="0"/>
              </a:spcBef>
              <a:buClrTx/>
              <a:buFontTx/>
              <a:buNone/>
              <a:defRPr/>
            </a:pPr>
            <a:r>
              <a:rPr lang="en-US" sz="2400" dirty="0">
                <a:cs typeface="+mn-cs"/>
              </a:rPr>
              <a:t>	</a:t>
            </a:r>
            <a:r>
              <a:rPr lang="en-US" sz="2400" b="0" dirty="0">
                <a:solidFill>
                  <a:schemeClr val="tx1"/>
                </a:solidFill>
                <a:cs typeface="+mn-cs"/>
              </a:rPr>
              <a:t>Figure </a:t>
            </a:r>
            <a:r>
              <a:rPr lang="tr-TR" sz="2400" dirty="0"/>
              <a:t>16</a:t>
            </a:r>
            <a:r>
              <a:rPr lang="en-US" sz="2400" b="0" dirty="0">
                <a:solidFill>
                  <a:schemeClr val="tx1"/>
                </a:solidFill>
                <a:cs typeface="+mn-cs"/>
              </a:rPr>
              <a:t> shows the relationship between price and temperature, consumption remaining the same.</a:t>
            </a:r>
          </a:p>
        </p:txBody>
      </p:sp>
      <p:pic>
        <p:nvPicPr>
          <p:cNvPr id="57348" name="Picture 2" descr="figA0108c_thum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743200"/>
            <a:ext cx="7294563" cy="396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flipV="1">
            <a:off x="5724128" y="4581128"/>
            <a:ext cx="0" cy="115212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5111502" y="4653136"/>
            <a:ext cx="61259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075988" y="5013176"/>
            <a:ext cx="64810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372200" y="4293096"/>
            <a:ext cx="0" cy="14401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075988" y="4261994"/>
            <a:ext cx="1296212" cy="311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035386" y="4642418"/>
            <a:ext cx="1296212" cy="311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948264" y="3933056"/>
            <a:ext cx="0" cy="18002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075988" y="3933056"/>
            <a:ext cx="185652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075988" y="4293096"/>
            <a:ext cx="187227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7596336" y="3501008"/>
            <a:ext cx="0" cy="223224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075988" y="3537012"/>
            <a:ext cx="2521972" cy="1019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5035386" y="3915054"/>
            <a:ext cx="2521972" cy="1019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934611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ppt_x"/>
                                          </p:val>
                                        </p:tav>
                                        <p:tav tm="100000">
                                          <p:val>
                                            <p:strVal val="#ppt_x"/>
                                          </p:val>
                                        </p:tav>
                                      </p:tavLst>
                                    </p:anim>
                                    <p:anim calcmode="lin" valueType="num">
                                      <p:cBhvr additive="base">
                                        <p:cTn id="6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additive="base">
                                        <p:cTn id="73" dur="500" fill="hold"/>
                                        <p:tgtEl>
                                          <p:spTgt spid="26"/>
                                        </p:tgtEl>
                                        <p:attrNameLst>
                                          <p:attrName>ppt_x</p:attrName>
                                        </p:attrNameLst>
                                      </p:cBhvr>
                                      <p:tavLst>
                                        <p:tav tm="0">
                                          <p:val>
                                            <p:strVal val="#ppt_x"/>
                                          </p:val>
                                        </p:tav>
                                        <p:tav tm="100000">
                                          <p:val>
                                            <p:strVal val="#ppt_x"/>
                                          </p:val>
                                        </p:tav>
                                      </p:tavLst>
                                    </p:anim>
                                    <p:anim calcmode="lin" valueType="num">
                                      <p:cBhvr additive="base">
                                        <p:cTn id="7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additive="base">
                                        <p:cTn id="79" dur="500" fill="hold"/>
                                        <p:tgtEl>
                                          <p:spTgt spid="27"/>
                                        </p:tgtEl>
                                        <p:attrNameLst>
                                          <p:attrName>ppt_x</p:attrName>
                                        </p:attrNameLst>
                                      </p:cBhvr>
                                      <p:tavLst>
                                        <p:tav tm="0">
                                          <p:val>
                                            <p:strVal val="#ppt_x"/>
                                          </p:val>
                                        </p:tav>
                                        <p:tav tm="100000">
                                          <p:val>
                                            <p:strVal val="#ppt_x"/>
                                          </p:val>
                                        </p:tav>
                                      </p:tavLst>
                                    </p:anim>
                                    <p:anim calcmode="lin" valueType="num">
                                      <p:cBhvr additive="base">
                                        <p:cTn id="8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additive="base">
                                        <p:cTn id="85" dur="500" fill="hold"/>
                                        <p:tgtEl>
                                          <p:spTgt spid="27"/>
                                        </p:tgtEl>
                                        <p:attrNameLst>
                                          <p:attrName>ppt_x</p:attrName>
                                        </p:attrNameLst>
                                      </p:cBhvr>
                                      <p:tavLst>
                                        <p:tav tm="0">
                                          <p:val>
                                            <p:strVal val="#ppt_x"/>
                                          </p:val>
                                        </p:tav>
                                        <p:tav tm="100000">
                                          <p:val>
                                            <p:strVal val="#ppt_x"/>
                                          </p:val>
                                        </p:tav>
                                      </p:tavLst>
                                    </p:anim>
                                    <p:anim calcmode="lin" valueType="num">
                                      <p:cBhvr additive="base">
                                        <p:cTn id="8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500" fill="hold"/>
                                        <p:tgtEl>
                                          <p:spTgt spid="35"/>
                                        </p:tgtEl>
                                        <p:attrNameLst>
                                          <p:attrName>ppt_x</p:attrName>
                                        </p:attrNameLst>
                                      </p:cBhvr>
                                      <p:tavLst>
                                        <p:tav tm="0">
                                          <p:val>
                                            <p:strVal val="#ppt_x"/>
                                          </p:val>
                                        </p:tav>
                                        <p:tav tm="100000">
                                          <p:val>
                                            <p:strVal val="#ppt_x"/>
                                          </p:val>
                                        </p:tav>
                                      </p:tavLst>
                                    </p:anim>
                                    <p:anim calcmode="lin" valueType="num">
                                      <p:cBhvr additive="base">
                                        <p:cTn id="9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additive="base">
                                        <p:cTn id="97" dur="500" fill="hold"/>
                                        <p:tgtEl>
                                          <p:spTgt spid="35"/>
                                        </p:tgtEl>
                                        <p:attrNameLst>
                                          <p:attrName>ppt_x</p:attrName>
                                        </p:attrNameLst>
                                      </p:cBhvr>
                                      <p:tavLst>
                                        <p:tav tm="0">
                                          <p:val>
                                            <p:strVal val="#ppt_x"/>
                                          </p:val>
                                        </p:tav>
                                        <p:tav tm="100000">
                                          <p:val>
                                            <p:strVal val="#ppt_x"/>
                                          </p:val>
                                        </p:tav>
                                      </p:tavLst>
                                    </p:anim>
                                    <p:anim calcmode="lin" valueType="num">
                                      <p:cBhvr additive="base">
                                        <p:cTn id="9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500" fill="hold"/>
                                        <p:tgtEl>
                                          <p:spTgt spid="35"/>
                                        </p:tgtEl>
                                        <p:attrNameLst>
                                          <p:attrName>ppt_x</p:attrName>
                                        </p:attrNameLst>
                                      </p:cBhvr>
                                      <p:tavLst>
                                        <p:tav tm="0">
                                          <p:val>
                                            <p:strVal val="#ppt_x"/>
                                          </p:val>
                                        </p:tav>
                                        <p:tav tm="100000">
                                          <p:val>
                                            <p:strVal val="#ppt_x"/>
                                          </p:val>
                                        </p:tav>
                                      </p:tavLst>
                                    </p:anim>
                                    <p:anim calcmode="lin" valueType="num">
                                      <p:cBhvr additive="base">
                                        <p:cTn id="10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92" name="Text Box 24"/>
          <p:cNvSpPr txBox="1">
            <a:spLocks noChangeArrowheads="1"/>
          </p:cNvSpPr>
          <p:nvPr/>
        </p:nvSpPr>
        <p:spPr bwMode="auto">
          <a:xfrm>
            <a:off x="251520" y="871746"/>
            <a:ext cx="3412232" cy="543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37931725" indent="-37474525"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110000"/>
              </a:spcBef>
              <a:buClr>
                <a:schemeClr val="tx1"/>
              </a:buClr>
              <a:buFont typeface="Wingdings 3" pitchFamily="18" charset="2"/>
              <a:buNone/>
            </a:pPr>
            <a:r>
              <a:rPr lang="en-US" altLang="tr-TR" sz="1400" b="1" dirty="0">
                <a:latin typeface="Arial" pitchFamily="34" charset="0"/>
              </a:rPr>
              <a:t>► FIGURE </a:t>
            </a:r>
            <a:r>
              <a:rPr lang="tr-TR" altLang="tr-TR" sz="1400" b="1" dirty="0">
                <a:latin typeface="Arial" pitchFamily="34" charset="0"/>
              </a:rPr>
              <a:t>17</a:t>
            </a:r>
            <a:br>
              <a:rPr lang="en-US" altLang="tr-TR" sz="1400" b="1" dirty="0">
                <a:latin typeface="Arial" pitchFamily="34" charset="0"/>
              </a:rPr>
            </a:br>
            <a:r>
              <a:rPr lang="en-US" altLang="tr-TR" sz="1800" b="1" dirty="0">
                <a:solidFill>
                  <a:srgbClr val="FF0000"/>
                </a:solidFill>
                <a:latin typeface="Arial" pitchFamily="34" charset="0"/>
              </a:rPr>
              <a:t>Movement Along a Curve versus Shifting the Curve</a:t>
            </a:r>
          </a:p>
          <a:p>
            <a:pPr eaLnBrk="1" hangingPunct="1">
              <a:spcBef>
                <a:spcPct val="50000"/>
              </a:spcBef>
              <a:buClr>
                <a:schemeClr val="tx1"/>
              </a:buClr>
              <a:buFont typeface="Wingdings 3" pitchFamily="18" charset="2"/>
              <a:buNone/>
            </a:pPr>
            <a:r>
              <a:rPr lang="en-US" altLang="tr-TR" sz="1800" dirty="0">
                <a:latin typeface="Arial" pitchFamily="34" charset="0"/>
              </a:rPr>
              <a:t>To draw a curve showing the relationship between hours worked and income, we fix the weekly allowance </a:t>
            </a:r>
            <a:r>
              <a:rPr lang="en-US" altLang="tr-TR" sz="1400" b="1" dirty="0">
                <a:latin typeface="Arial" pitchFamily="34" charset="0"/>
              </a:rPr>
              <a:t>(</a:t>
            </a:r>
            <a:r>
              <a:rPr lang="en-US" altLang="tr-TR" sz="1400" b="1" dirty="0" err="1">
                <a:latin typeface="Arial" pitchFamily="34" charset="0"/>
              </a:rPr>
              <a:t>haftalık</a:t>
            </a:r>
            <a:r>
              <a:rPr lang="en-US" altLang="tr-TR" sz="1400" b="1" dirty="0">
                <a:latin typeface="Arial" pitchFamily="34" charset="0"/>
              </a:rPr>
              <a:t> </a:t>
            </a:r>
            <a:r>
              <a:rPr lang="en-US" altLang="tr-TR" sz="1400" b="1" dirty="0" err="1">
                <a:latin typeface="Arial" pitchFamily="34" charset="0"/>
              </a:rPr>
              <a:t>harçlık</a:t>
            </a:r>
            <a:r>
              <a:rPr lang="en-US" altLang="tr-TR" sz="1400" b="1" dirty="0">
                <a:latin typeface="Arial" pitchFamily="34" charset="0"/>
              </a:rPr>
              <a:t>) </a:t>
            </a:r>
            <a:r>
              <a:rPr lang="en-US" altLang="tr-TR" sz="1800" dirty="0">
                <a:latin typeface="Arial" pitchFamily="34" charset="0"/>
              </a:rPr>
              <a:t>($40) and the wage ($8 per hour). </a:t>
            </a:r>
          </a:p>
          <a:p>
            <a:pPr eaLnBrk="1" hangingPunct="1">
              <a:spcBef>
                <a:spcPct val="50000"/>
              </a:spcBef>
              <a:buClr>
                <a:schemeClr val="tx1"/>
              </a:buClr>
              <a:buFont typeface="Wingdings 3" pitchFamily="18" charset="2"/>
              <a:buNone/>
            </a:pPr>
            <a:r>
              <a:rPr lang="en-US" altLang="tr-TR" sz="1800" dirty="0">
                <a:latin typeface="Arial" pitchFamily="34" charset="0"/>
              </a:rPr>
              <a:t>A change in the hours worked causes movement along the curve, for example, from point </a:t>
            </a:r>
            <a:r>
              <a:rPr lang="en-US" altLang="tr-TR" sz="1800" i="1" dirty="0">
                <a:latin typeface="Arial" pitchFamily="34" charset="0"/>
              </a:rPr>
              <a:t>b</a:t>
            </a:r>
            <a:r>
              <a:rPr lang="en-US" altLang="tr-TR" sz="1800" dirty="0">
                <a:latin typeface="Arial" pitchFamily="34" charset="0"/>
              </a:rPr>
              <a:t> to point </a:t>
            </a:r>
            <a:r>
              <a:rPr lang="en-US" altLang="tr-TR" sz="1800" i="1" dirty="0">
                <a:latin typeface="Arial" pitchFamily="34" charset="0"/>
              </a:rPr>
              <a:t>c</a:t>
            </a:r>
            <a:r>
              <a:rPr lang="en-US" altLang="tr-TR" sz="1800" dirty="0">
                <a:latin typeface="Arial" pitchFamily="34" charset="0"/>
              </a:rPr>
              <a:t>. </a:t>
            </a:r>
          </a:p>
          <a:p>
            <a:pPr eaLnBrk="1" hangingPunct="1">
              <a:spcBef>
                <a:spcPct val="50000"/>
              </a:spcBef>
              <a:buClr>
                <a:schemeClr val="tx1"/>
              </a:buClr>
              <a:buFont typeface="Wingdings 3" pitchFamily="18" charset="2"/>
              <a:buNone/>
            </a:pPr>
            <a:r>
              <a:rPr lang="en-US" altLang="tr-TR" sz="1800" dirty="0">
                <a:latin typeface="Arial" pitchFamily="34" charset="0"/>
              </a:rPr>
              <a:t>A change in any other variable shifts the entire curve. For example, a $50 increase in the allowance (to $90) shifts the entire curve upward by $50.</a:t>
            </a:r>
          </a:p>
        </p:txBody>
      </p:sp>
      <p:sp>
        <p:nvSpPr>
          <p:cNvPr id="10" name="Rectangle 2"/>
          <p:cNvSpPr txBox="1">
            <a:spLocks noChangeArrowheads="1"/>
          </p:cNvSpPr>
          <p:nvPr/>
        </p:nvSpPr>
        <p:spPr bwMode="auto">
          <a:xfrm>
            <a:off x="1143000" y="0"/>
            <a:ext cx="8001000" cy="1143000"/>
          </a:xfrm>
          <a:prstGeom prst="rect">
            <a:avLst/>
          </a:prstGeom>
          <a:noFill/>
          <a:ln w="9525">
            <a:noFill/>
            <a:miter lim="800000"/>
            <a:headEnd/>
            <a:tailEnd/>
          </a:ln>
        </p:spPr>
        <p:txBody>
          <a:bodyPr lIns="0" tIns="0" rIns="0" bIns="91440" anchor="ctr"/>
          <a:lstStyle>
            <a:lvl1pPr eaLnBrk="0" hangingPunct="0">
              <a:defRPr sz="2400">
                <a:solidFill>
                  <a:schemeClr val="tx1"/>
                </a:solidFill>
                <a:latin typeface="Times New Roman" pitchFamily="18" charset="0"/>
                <a:ea typeface="MS PGothic" pitchFamily="34" charset="-128"/>
              </a:defRPr>
            </a:lvl1pPr>
            <a:lvl2pPr marL="37931725" indent="-37474525"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110000"/>
              </a:spcBef>
              <a:buClr>
                <a:schemeClr val="tx1"/>
              </a:buClr>
              <a:buFont typeface="Wingdings 3" pitchFamily="18" charset="2"/>
              <a:buNone/>
            </a:pPr>
            <a:r>
              <a:rPr lang="en-US" altLang="tr-TR" sz="2000" b="1" dirty="0">
                <a:solidFill>
                  <a:srgbClr val="FF0000"/>
                </a:solidFill>
                <a:latin typeface="Arial" pitchFamily="34" charset="0"/>
              </a:rPr>
              <a:t>Movement Along a Curve versus Shifting the Curve</a:t>
            </a:r>
          </a:p>
        </p:txBody>
      </p:sp>
      <p:pic>
        <p:nvPicPr>
          <p:cNvPr id="67588" name="Picture 10" descr="fig01App_05.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447800"/>
            <a:ext cx="5006975" cy="42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a:xfrm>
            <a:off x="827584" y="3140968"/>
            <a:ext cx="3456384" cy="1512168"/>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195736" y="4221089"/>
            <a:ext cx="2304256" cy="1438442"/>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794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nodeType="clickEffect">
                                  <p:stCondLst>
                                    <p:cond delay="0"/>
                                  </p:stCondLst>
                                  <p:childTnLst>
                                    <p:set>
                                      <p:cBhvr>
                                        <p:cTn id="11" dur="1" fill="hold">
                                          <p:stCondLst>
                                            <p:cond delay="0"/>
                                          </p:stCondLst>
                                        </p:cTn>
                                        <p:tgtEl>
                                          <p:spTgt spid="67588"/>
                                        </p:tgtEl>
                                        <p:attrNameLst>
                                          <p:attrName>style.visibility</p:attrName>
                                        </p:attrNameLst>
                                      </p:cBhvr>
                                      <p:to>
                                        <p:strVal val="visible"/>
                                      </p:to>
                                    </p:set>
                                    <p:animEffect transition="in" filter="fade">
                                      <p:cBhvr>
                                        <p:cTn id="12" dur="100"/>
                                        <p:tgtEl>
                                          <p:spTgt spid="67588"/>
                                        </p:tgtEl>
                                      </p:cBhvr>
                                    </p:animEffect>
                                    <p:anim calcmode="lin" valueType="num">
                                      <p:cBhvr>
                                        <p:cTn id="13" dur="400" fill="hold"/>
                                        <p:tgtEl>
                                          <p:spTgt spid="67588"/>
                                        </p:tgtEl>
                                        <p:attrNameLst>
                                          <p:attrName>ppt_x</p:attrName>
                                        </p:attrNameLst>
                                      </p:cBhvr>
                                      <p:tavLst>
                                        <p:tav tm="0">
                                          <p:val>
                                            <p:strVal val="#ppt_x"/>
                                          </p:val>
                                        </p:tav>
                                        <p:tav tm="100000">
                                          <p:val>
                                            <p:strVal val="#ppt_x"/>
                                          </p:val>
                                        </p:tav>
                                      </p:tavLst>
                                    </p:anim>
                                    <p:anim calcmode="lin" valueType="num">
                                      <p:cBhvr>
                                        <p:cTn id="14" dur="400" fill="hold"/>
                                        <p:tgtEl>
                                          <p:spTgt spid="67588"/>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6758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6758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8392">
                                            <p:txEl>
                                              <p:pRg st="0" end="0"/>
                                            </p:txEl>
                                          </p:spTgt>
                                        </p:tgtEl>
                                        <p:attrNameLst>
                                          <p:attrName>style.visibility</p:attrName>
                                        </p:attrNameLst>
                                      </p:cBhvr>
                                      <p:to>
                                        <p:strVal val="visible"/>
                                      </p:to>
                                    </p:set>
                                    <p:anim calcmode="lin" valueType="num">
                                      <p:cBhvr additive="base">
                                        <p:cTn id="21" dur="500" fill="hold"/>
                                        <p:tgtEl>
                                          <p:spTgt spid="58392">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839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8392">
                                            <p:txEl>
                                              <p:pRg st="1" end="1"/>
                                            </p:txEl>
                                          </p:spTgt>
                                        </p:tgtEl>
                                        <p:attrNameLst>
                                          <p:attrName>style.visibility</p:attrName>
                                        </p:attrNameLst>
                                      </p:cBhvr>
                                      <p:to>
                                        <p:strVal val="visible"/>
                                      </p:to>
                                    </p:set>
                                    <p:anim calcmode="lin" valueType="num">
                                      <p:cBhvr additive="base">
                                        <p:cTn id="27" dur="500" fill="hold"/>
                                        <p:tgtEl>
                                          <p:spTgt spid="58392">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839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8392">
                                            <p:txEl>
                                              <p:pRg st="2" end="2"/>
                                            </p:txEl>
                                          </p:spTgt>
                                        </p:tgtEl>
                                        <p:attrNameLst>
                                          <p:attrName>style.visibility</p:attrName>
                                        </p:attrNameLst>
                                      </p:cBhvr>
                                      <p:to>
                                        <p:strVal val="visible"/>
                                      </p:to>
                                    </p:set>
                                    <p:anim calcmode="lin" valueType="num">
                                      <p:cBhvr additive="base">
                                        <p:cTn id="39" dur="500" fill="hold"/>
                                        <p:tgtEl>
                                          <p:spTgt spid="58392">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839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8392">
                                            <p:txEl>
                                              <p:pRg st="3" end="3"/>
                                            </p:txEl>
                                          </p:spTgt>
                                        </p:tgtEl>
                                        <p:attrNameLst>
                                          <p:attrName>style.visibility</p:attrName>
                                        </p:attrNameLst>
                                      </p:cBhvr>
                                      <p:to>
                                        <p:strVal val="visible"/>
                                      </p:to>
                                    </p:set>
                                    <p:anim calcmode="lin" valueType="num">
                                      <p:cBhvr additive="base">
                                        <p:cTn id="45" dur="500" fill="hold"/>
                                        <p:tgtEl>
                                          <p:spTgt spid="58392">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839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ppt_x"/>
                                          </p:val>
                                        </p:tav>
                                        <p:tav tm="100000">
                                          <p:val>
                                            <p:strVal val="#ppt_x"/>
                                          </p:val>
                                        </p:tav>
                                      </p:tavLst>
                                    </p:anim>
                                    <p:anim calcmode="lin" valueType="num">
                                      <p:cBhvr additive="base">
                                        <p:cTn id="5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43" name="Text Box 27"/>
          <p:cNvSpPr txBox="1">
            <a:spLocks noChangeArrowheads="1"/>
          </p:cNvSpPr>
          <p:nvPr/>
        </p:nvSpPr>
        <p:spPr bwMode="auto">
          <a:xfrm>
            <a:off x="179512" y="1229139"/>
            <a:ext cx="3879134"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37931725" indent="-37474525"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110000"/>
              </a:spcBef>
              <a:buClr>
                <a:schemeClr val="tx1"/>
              </a:buClr>
              <a:buFont typeface="Wingdings 3" pitchFamily="18" charset="2"/>
              <a:buNone/>
            </a:pPr>
            <a:r>
              <a:rPr lang="en-US" altLang="tr-TR" sz="2000" b="1" dirty="0">
                <a:latin typeface="Arial" pitchFamily="34" charset="0"/>
                <a:sym typeface="Wingdings 3" pitchFamily="18" charset="2"/>
              </a:rPr>
              <a:t>►</a:t>
            </a:r>
            <a:r>
              <a:rPr lang="en-US" altLang="tr-TR" sz="2000" b="1" dirty="0">
                <a:latin typeface="Arial" pitchFamily="34" charset="0"/>
              </a:rPr>
              <a:t> FIGURE 1</a:t>
            </a:r>
            <a:r>
              <a:rPr lang="tr-TR" altLang="tr-TR" sz="2000" b="1" dirty="0">
                <a:latin typeface="Arial" pitchFamily="34" charset="0"/>
              </a:rPr>
              <a:t>8</a:t>
            </a:r>
            <a:br>
              <a:rPr lang="en-US" altLang="tr-TR" sz="2000" b="1" dirty="0">
                <a:latin typeface="Arial" pitchFamily="34" charset="0"/>
              </a:rPr>
            </a:br>
            <a:r>
              <a:rPr lang="en-US" altLang="tr-TR" sz="2000" b="1" dirty="0">
                <a:solidFill>
                  <a:srgbClr val="FF0000"/>
                </a:solidFill>
                <a:latin typeface="Arial" pitchFamily="34" charset="0"/>
              </a:rPr>
              <a:t>Nonlinear Relationships</a:t>
            </a:r>
          </a:p>
          <a:p>
            <a:pPr eaLnBrk="1" hangingPunct="1">
              <a:spcBef>
                <a:spcPct val="50000"/>
              </a:spcBef>
              <a:buClr>
                <a:schemeClr val="tx1"/>
              </a:buClr>
              <a:buFont typeface="Wingdings 3" pitchFamily="18" charset="2"/>
              <a:buNone/>
            </a:pPr>
            <a:r>
              <a:rPr lang="en-US" altLang="tr-TR" sz="2000" dirty="0">
                <a:latin typeface="Arial" pitchFamily="34" charset="0"/>
              </a:rPr>
              <a:t>(A) </a:t>
            </a:r>
            <a:r>
              <a:rPr lang="en-US" altLang="tr-TR" sz="2000" b="1" dirty="0">
                <a:latin typeface="Arial" pitchFamily="34" charset="0"/>
              </a:rPr>
              <a:t>Study time</a:t>
            </a:r>
            <a:r>
              <a:rPr lang="en-US" altLang="tr-TR" sz="2000" dirty="0">
                <a:latin typeface="Arial" pitchFamily="34" charset="0"/>
              </a:rPr>
              <a:t> There is a positive and nonlinear relationship between study time and the grade on an exam. As study time increases, the exam grade increases at a decreasing rate. </a:t>
            </a:r>
          </a:p>
          <a:p>
            <a:pPr eaLnBrk="1" hangingPunct="1">
              <a:spcBef>
                <a:spcPct val="50000"/>
              </a:spcBef>
              <a:buClr>
                <a:schemeClr val="tx1"/>
              </a:buClr>
              <a:buFont typeface="Wingdings 3" pitchFamily="18" charset="2"/>
              <a:buNone/>
            </a:pPr>
            <a:r>
              <a:rPr lang="en-US" altLang="tr-TR" sz="2000" dirty="0">
                <a:latin typeface="Arial" pitchFamily="34" charset="0"/>
              </a:rPr>
              <a:t>For example, the second hour of study increased the grade by 4 points (from 6 points to 10 points), but the ninth hour of study increases the grade by only 1 point (from 24 points to 25 points).</a:t>
            </a:r>
          </a:p>
        </p:txBody>
      </p:sp>
      <p:sp>
        <p:nvSpPr>
          <p:cNvPr id="10" name="Rectangle 2"/>
          <p:cNvSpPr txBox="1">
            <a:spLocks noChangeArrowheads="1"/>
          </p:cNvSpPr>
          <p:nvPr/>
        </p:nvSpPr>
        <p:spPr bwMode="auto">
          <a:xfrm>
            <a:off x="387424" y="29980"/>
            <a:ext cx="8001000" cy="838200"/>
          </a:xfrm>
          <a:prstGeom prst="rect">
            <a:avLst/>
          </a:prstGeom>
          <a:noFill/>
          <a:ln w="9525">
            <a:noFill/>
            <a:miter lim="800000"/>
            <a:headEnd/>
            <a:tailEnd/>
          </a:ln>
        </p:spPr>
        <p:txBody>
          <a:bodyPr lIns="0" tIns="0" rIns="0" bIns="91440" anchor="ctr"/>
          <a:lstStyle>
            <a:lvl1pPr eaLnBrk="0" hangingPunct="0">
              <a:defRPr sz="2400">
                <a:solidFill>
                  <a:schemeClr val="tx1"/>
                </a:solidFill>
                <a:latin typeface="Times New Roman" pitchFamily="18" charset="0"/>
                <a:ea typeface="MS PGothic" pitchFamily="34" charset="-128"/>
              </a:defRPr>
            </a:lvl1pPr>
            <a:lvl2pPr marL="37931725" indent="-37474525"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110000"/>
              </a:spcBef>
              <a:buClr>
                <a:schemeClr val="tx1"/>
              </a:buClr>
              <a:buFont typeface="Wingdings 3" pitchFamily="18" charset="2"/>
              <a:buNone/>
            </a:pPr>
            <a:r>
              <a:rPr lang="en-US" altLang="tr-TR" sz="2000" b="1" dirty="0">
                <a:solidFill>
                  <a:srgbClr val="FF0000"/>
                </a:solidFill>
                <a:latin typeface="Arial" pitchFamily="34" charset="0"/>
              </a:rPr>
              <a:t>Nonlinear Relationships</a:t>
            </a:r>
          </a:p>
        </p:txBody>
      </p:sp>
      <p:pic>
        <p:nvPicPr>
          <p:cNvPr id="71685" name="Picture 10" descr="fig01App_07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295400"/>
            <a:ext cx="3581400"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1049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443">
                                            <p:txEl>
                                              <p:pRg st="0" end="0"/>
                                            </p:txEl>
                                          </p:spTgt>
                                        </p:tgtEl>
                                        <p:attrNameLst>
                                          <p:attrName>style.visibility</p:attrName>
                                        </p:attrNameLst>
                                      </p:cBhvr>
                                      <p:to>
                                        <p:strVal val="visible"/>
                                      </p:to>
                                    </p:set>
                                    <p:animEffect transition="in" filter="wipe(left)">
                                      <p:cBhvr>
                                        <p:cTn id="7" dur="500"/>
                                        <p:tgtEl>
                                          <p:spTgt spid="6044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0443">
                                            <p:txEl>
                                              <p:pRg st="1" end="1"/>
                                            </p:txEl>
                                          </p:spTgt>
                                        </p:tgtEl>
                                        <p:attrNameLst>
                                          <p:attrName>style.visibility</p:attrName>
                                        </p:attrNameLst>
                                      </p:cBhvr>
                                      <p:to>
                                        <p:strVal val="visible"/>
                                      </p:to>
                                    </p:set>
                                    <p:animEffect transition="in" filter="wipe(left)">
                                      <p:cBhvr>
                                        <p:cTn id="11" dur="500"/>
                                        <p:tgtEl>
                                          <p:spTgt spid="60443">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0443">
                                            <p:txEl>
                                              <p:pRg st="2" end="2"/>
                                            </p:txEl>
                                          </p:spTgt>
                                        </p:tgtEl>
                                        <p:attrNameLst>
                                          <p:attrName>style.visibility</p:attrName>
                                        </p:attrNameLst>
                                      </p:cBhvr>
                                      <p:to>
                                        <p:strVal val="visible"/>
                                      </p:to>
                                    </p:set>
                                    <p:animEffect transition="in" filter="wipe(left)">
                                      <p:cBhvr>
                                        <p:cTn id="16" dur="500"/>
                                        <p:tgtEl>
                                          <p:spTgt spid="60443">
                                            <p:txEl>
                                              <p:pRg st="2" end="2"/>
                                            </p:txEl>
                                          </p:spTgt>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43" grpId="0" build="p"/>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8" name="Text Box 14"/>
          <p:cNvSpPr txBox="1">
            <a:spLocks noChangeArrowheads="1"/>
          </p:cNvSpPr>
          <p:nvPr/>
        </p:nvSpPr>
        <p:spPr bwMode="auto">
          <a:xfrm>
            <a:off x="342900" y="1905000"/>
            <a:ext cx="4445124"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37931725" indent="-37474525"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110000"/>
              </a:spcBef>
              <a:buClr>
                <a:schemeClr val="tx1"/>
              </a:buClr>
              <a:buFont typeface="Wingdings 3" pitchFamily="18" charset="2"/>
              <a:buNone/>
            </a:pPr>
            <a:r>
              <a:rPr lang="en-US" altLang="tr-TR" sz="1800" b="1" dirty="0">
                <a:latin typeface="Arial" pitchFamily="34" charset="0"/>
                <a:sym typeface="Wingdings 3" pitchFamily="18" charset="2"/>
              </a:rPr>
              <a:t>►</a:t>
            </a:r>
            <a:r>
              <a:rPr lang="en-US" altLang="tr-TR" sz="1800" b="1" dirty="0">
                <a:latin typeface="Arial" pitchFamily="34" charset="0"/>
              </a:rPr>
              <a:t> FIGURE 1</a:t>
            </a:r>
            <a:r>
              <a:rPr lang="tr-TR" altLang="tr-TR" sz="1800" b="1" dirty="0">
                <a:latin typeface="Arial" pitchFamily="34" charset="0"/>
              </a:rPr>
              <a:t>9</a:t>
            </a:r>
            <a:br>
              <a:rPr lang="en-US" altLang="tr-TR" sz="1800" b="1" dirty="0">
                <a:latin typeface="Arial" pitchFamily="34" charset="0"/>
              </a:rPr>
            </a:br>
            <a:r>
              <a:rPr lang="en-US" altLang="tr-TR" sz="1800" b="1" dirty="0">
                <a:solidFill>
                  <a:srgbClr val="FF0000"/>
                </a:solidFill>
                <a:latin typeface="Arial" pitchFamily="34" charset="0"/>
              </a:rPr>
              <a:t>Nonlinear Relationships</a:t>
            </a:r>
          </a:p>
          <a:p>
            <a:pPr eaLnBrk="1" hangingPunct="1">
              <a:spcBef>
                <a:spcPct val="50000"/>
              </a:spcBef>
              <a:buClr>
                <a:schemeClr val="tx1"/>
              </a:buClr>
              <a:buFont typeface="Wingdings 3" pitchFamily="18" charset="2"/>
              <a:buNone/>
            </a:pPr>
            <a:r>
              <a:rPr lang="en-US" altLang="tr-TR" sz="1800" dirty="0">
                <a:latin typeface="Arial" pitchFamily="34" charset="0"/>
              </a:rPr>
              <a:t>(B) </a:t>
            </a:r>
            <a:r>
              <a:rPr lang="en-US" altLang="tr-TR" sz="1800" b="1" dirty="0">
                <a:latin typeface="Arial" pitchFamily="34" charset="0"/>
              </a:rPr>
              <a:t>Production cost</a:t>
            </a:r>
            <a:r>
              <a:rPr lang="en-US" altLang="tr-TR" sz="1800" dirty="0">
                <a:latin typeface="Arial" pitchFamily="34" charset="0"/>
              </a:rPr>
              <a:t> There is a positive and nonlinear relationship between the quantity of grain produced and total production cost. As the quantity increases, the total cost increases at an increasing rate. </a:t>
            </a:r>
          </a:p>
          <a:p>
            <a:pPr eaLnBrk="1" hangingPunct="1">
              <a:spcBef>
                <a:spcPct val="50000"/>
              </a:spcBef>
              <a:buClr>
                <a:schemeClr val="tx1"/>
              </a:buClr>
              <a:buFont typeface="Wingdings 3" pitchFamily="18" charset="2"/>
              <a:buNone/>
            </a:pPr>
            <a:r>
              <a:rPr lang="en-US" altLang="tr-TR" sz="1800" dirty="0">
                <a:latin typeface="Arial" pitchFamily="34" charset="0"/>
              </a:rPr>
              <a:t>For example, to increase production from 1 ton to 2 tons, production cost increases by $5 (from $10 to $15) but to increase the production from 10 to 11 tons, total cost increases by $25 (from $100 to $125).</a:t>
            </a:r>
          </a:p>
        </p:txBody>
      </p:sp>
      <p:sp>
        <p:nvSpPr>
          <p:cNvPr id="10" name="Rectangle 2"/>
          <p:cNvSpPr txBox="1">
            <a:spLocks noChangeArrowheads="1"/>
          </p:cNvSpPr>
          <p:nvPr/>
        </p:nvSpPr>
        <p:spPr bwMode="auto">
          <a:xfrm>
            <a:off x="1143000" y="0"/>
            <a:ext cx="8001000" cy="1143000"/>
          </a:xfrm>
          <a:prstGeom prst="rect">
            <a:avLst/>
          </a:prstGeom>
          <a:noFill/>
          <a:ln w="9525">
            <a:noFill/>
            <a:miter lim="800000"/>
            <a:headEnd/>
            <a:tailEnd/>
          </a:ln>
        </p:spPr>
        <p:txBody>
          <a:bodyPr lIns="0" tIns="0" rIns="0" bIns="91440" anchor="ctr"/>
          <a:lstStyle>
            <a:lvl1pPr eaLnBrk="0" hangingPunct="0">
              <a:defRPr sz="2400">
                <a:solidFill>
                  <a:schemeClr val="tx1"/>
                </a:solidFill>
                <a:latin typeface="Times New Roman" pitchFamily="18" charset="0"/>
                <a:ea typeface="MS PGothic" pitchFamily="34" charset="-128"/>
              </a:defRPr>
            </a:lvl1pPr>
            <a:lvl2pPr marL="37931725" indent="-37474525"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110000"/>
              </a:spcBef>
              <a:buClr>
                <a:schemeClr val="tx1"/>
              </a:buClr>
              <a:buFont typeface="Wingdings 3" pitchFamily="18" charset="2"/>
              <a:buNone/>
            </a:pPr>
            <a:r>
              <a:rPr lang="en-US" altLang="tr-TR" sz="2000" b="1" dirty="0">
                <a:solidFill>
                  <a:srgbClr val="FF0000"/>
                </a:solidFill>
                <a:latin typeface="Arial" pitchFamily="34" charset="0"/>
              </a:rPr>
              <a:t>Nonlinear Relationships</a:t>
            </a:r>
          </a:p>
        </p:txBody>
      </p:sp>
      <p:pic>
        <p:nvPicPr>
          <p:cNvPr id="73733" name="Picture 10" descr="fig01App_07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371600"/>
            <a:ext cx="373221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89678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delay="0"/>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478">
                                            <p:txEl>
                                              <p:pRg st="0" end="0"/>
                                            </p:txEl>
                                          </p:spTgt>
                                        </p:tgtEl>
                                        <p:attrNameLst>
                                          <p:attrName>style.visibility</p:attrName>
                                        </p:attrNameLst>
                                      </p:cBhvr>
                                      <p:to>
                                        <p:strVal val="visible"/>
                                      </p:to>
                                    </p:set>
                                    <p:animEffect transition="in" filter="wipe(left)">
                                      <p:cBhvr>
                                        <p:cTn id="7" dur="500"/>
                                        <p:tgtEl>
                                          <p:spTgt spid="624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2478">
                                            <p:txEl>
                                              <p:pRg st="1" end="1"/>
                                            </p:txEl>
                                          </p:spTgt>
                                        </p:tgtEl>
                                        <p:attrNameLst>
                                          <p:attrName>style.visibility</p:attrName>
                                        </p:attrNameLst>
                                      </p:cBhvr>
                                      <p:to>
                                        <p:strVal val="visible"/>
                                      </p:to>
                                    </p:set>
                                    <p:animEffect transition="in" filter="wipe(left)">
                                      <p:cBhvr>
                                        <p:cTn id="11" dur="500"/>
                                        <p:tgtEl>
                                          <p:spTgt spid="62478">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2478">
                                            <p:txEl>
                                              <p:pRg st="2" end="2"/>
                                            </p:txEl>
                                          </p:spTgt>
                                        </p:tgtEl>
                                        <p:attrNameLst>
                                          <p:attrName>style.visibility</p:attrName>
                                        </p:attrNameLst>
                                      </p:cBhvr>
                                      <p:to>
                                        <p:strVal val="visible"/>
                                      </p:to>
                                    </p:set>
                                    <p:animEffect transition="in" filter="wipe(left)">
                                      <p:cBhvr>
                                        <p:cTn id="16" dur="500"/>
                                        <p:tgtEl>
                                          <p:spTgt spid="62478">
                                            <p:txEl>
                                              <p:pRg st="2" end="2"/>
                                            </p:txEl>
                                          </p:spTgt>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8" grpId="0" build="p"/>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8824" name="Rectangle 56"/>
          <p:cNvSpPr>
            <a:spLocks noChangeArrowheads="1"/>
          </p:cNvSpPr>
          <p:nvPr/>
        </p:nvSpPr>
        <p:spPr bwMode="auto">
          <a:xfrm>
            <a:off x="1162050" y="685800"/>
            <a:ext cx="6819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tabLst>
                <a:tab pos="1200150" algn="l"/>
              </a:tabLst>
              <a:defRPr sz="1200" b="1">
                <a:solidFill>
                  <a:srgbClr val="7D0013"/>
                </a:solidFill>
                <a:latin typeface="Arial" charset="0"/>
                <a:cs typeface="Arial" charset="0"/>
                <a:sym typeface="Wingdings 3" pitchFamily="18" charset="2"/>
              </a:defRPr>
            </a:lvl1pPr>
            <a:lvl2pPr marL="742950" indent="-285750" eaLnBrk="0" hangingPunct="0">
              <a:tabLst>
                <a:tab pos="1200150" algn="l"/>
              </a:tabLst>
              <a:defRPr sz="1200" b="1">
                <a:solidFill>
                  <a:srgbClr val="7D0013"/>
                </a:solidFill>
                <a:latin typeface="Arial" charset="0"/>
                <a:cs typeface="Arial" charset="0"/>
                <a:sym typeface="Wingdings 3" pitchFamily="18" charset="2"/>
              </a:defRPr>
            </a:lvl2pPr>
            <a:lvl3pPr marL="1143000" indent="-228600" eaLnBrk="0" hangingPunct="0">
              <a:tabLst>
                <a:tab pos="1200150" algn="l"/>
              </a:tabLst>
              <a:defRPr sz="1200" b="1">
                <a:solidFill>
                  <a:srgbClr val="7D0013"/>
                </a:solidFill>
                <a:latin typeface="Arial" charset="0"/>
                <a:cs typeface="Arial" charset="0"/>
                <a:sym typeface="Wingdings 3" pitchFamily="18" charset="2"/>
              </a:defRPr>
            </a:lvl3pPr>
            <a:lvl4pPr marL="1600200" indent="-228600" eaLnBrk="0" hangingPunct="0">
              <a:tabLst>
                <a:tab pos="1200150" algn="l"/>
              </a:tabLst>
              <a:defRPr sz="1200" b="1">
                <a:solidFill>
                  <a:srgbClr val="7D0013"/>
                </a:solidFill>
                <a:latin typeface="Arial" charset="0"/>
                <a:cs typeface="Arial" charset="0"/>
                <a:sym typeface="Wingdings 3" pitchFamily="18" charset="2"/>
              </a:defRPr>
            </a:lvl4pPr>
            <a:lvl5pPr marL="2057400" indent="-228600" eaLnBrk="0" hangingPunct="0">
              <a:tabLst>
                <a:tab pos="1200150" algn="l"/>
              </a:tabLst>
              <a:defRPr sz="1200" b="1">
                <a:solidFill>
                  <a:srgbClr val="7D0013"/>
                </a:solidFill>
                <a:latin typeface="Arial" charset="0"/>
                <a:cs typeface="Arial" charset="0"/>
                <a:sym typeface="Wingdings 3" pitchFamily="18" charset="2"/>
              </a:defRPr>
            </a:lvl5pPr>
            <a:lvl6pPr marL="2514600" indent="-228600" eaLnBrk="0" fontAlgn="base" hangingPunct="0">
              <a:spcBef>
                <a:spcPct val="0"/>
              </a:spcBef>
              <a:spcAft>
                <a:spcPct val="0"/>
              </a:spcAft>
              <a:tabLst>
                <a:tab pos="1200150" algn="l"/>
              </a:tabLst>
              <a:defRPr sz="1200" b="1">
                <a:solidFill>
                  <a:srgbClr val="7D0013"/>
                </a:solidFill>
                <a:latin typeface="Arial" charset="0"/>
                <a:cs typeface="Arial" charset="0"/>
                <a:sym typeface="Wingdings 3" pitchFamily="18" charset="2"/>
              </a:defRPr>
            </a:lvl6pPr>
            <a:lvl7pPr marL="2971800" indent="-228600" eaLnBrk="0" fontAlgn="base" hangingPunct="0">
              <a:spcBef>
                <a:spcPct val="0"/>
              </a:spcBef>
              <a:spcAft>
                <a:spcPct val="0"/>
              </a:spcAft>
              <a:tabLst>
                <a:tab pos="1200150" algn="l"/>
              </a:tabLst>
              <a:defRPr sz="1200" b="1">
                <a:solidFill>
                  <a:srgbClr val="7D0013"/>
                </a:solidFill>
                <a:latin typeface="Arial" charset="0"/>
                <a:cs typeface="Arial" charset="0"/>
                <a:sym typeface="Wingdings 3" pitchFamily="18" charset="2"/>
              </a:defRPr>
            </a:lvl7pPr>
            <a:lvl8pPr marL="3429000" indent="-228600" eaLnBrk="0" fontAlgn="base" hangingPunct="0">
              <a:spcBef>
                <a:spcPct val="0"/>
              </a:spcBef>
              <a:spcAft>
                <a:spcPct val="0"/>
              </a:spcAft>
              <a:tabLst>
                <a:tab pos="1200150" algn="l"/>
              </a:tabLst>
              <a:defRPr sz="1200" b="1">
                <a:solidFill>
                  <a:srgbClr val="7D0013"/>
                </a:solidFill>
                <a:latin typeface="Arial" charset="0"/>
                <a:cs typeface="Arial" charset="0"/>
                <a:sym typeface="Wingdings 3" pitchFamily="18" charset="2"/>
              </a:defRPr>
            </a:lvl8pPr>
            <a:lvl9pPr marL="3886200" indent="-228600" eaLnBrk="0" fontAlgn="base" hangingPunct="0">
              <a:spcBef>
                <a:spcPct val="0"/>
              </a:spcBef>
              <a:spcAft>
                <a:spcPct val="0"/>
              </a:spcAft>
              <a:tabLst>
                <a:tab pos="1200150" algn="l"/>
              </a:tabLst>
              <a:defRPr sz="1200" b="1">
                <a:solidFill>
                  <a:srgbClr val="7D0013"/>
                </a:solidFill>
                <a:latin typeface="Arial" charset="0"/>
                <a:cs typeface="Arial" charset="0"/>
                <a:sym typeface="Wingdings 3" pitchFamily="18" charset="2"/>
              </a:defRPr>
            </a:lvl9pPr>
          </a:lstStyle>
          <a:p>
            <a:pPr eaLnBrk="1" hangingPunct="1">
              <a:spcBef>
                <a:spcPct val="10000"/>
              </a:spcBef>
              <a:spcAft>
                <a:spcPct val="10000"/>
              </a:spcAft>
            </a:pPr>
            <a:r>
              <a:rPr lang="en-US" altLang="tr-TR" sz="1400" dirty="0">
                <a:solidFill>
                  <a:srgbClr val="00723F"/>
                </a:solidFill>
              </a:rPr>
              <a:t> FIGURE </a:t>
            </a:r>
            <a:r>
              <a:rPr lang="tr-TR" altLang="tr-TR" sz="1400" dirty="0">
                <a:solidFill>
                  <a:srgbClr val="00723F"/>
                </a:solidFill>
              </a:rPr>
              <a:t>2</a:t>
            </a:r>
            <a:r>
              <a:rPr lang="en-US" altLang="tr-TR" sz="1400" dirty="0">
                <a:solidFill>
                  <a:schemeClr val="tx1"/>
                </a:solidFill>
              </a:rPr>
              <a:t>  A Curve with (a) Positive Slope and (b) Negative Slope</a:t>
            </a:r>
          </a:p>
        </p:txBody>
      </p:sp>
      <p:pic>
        <p:nvPicPr>
          <p:cNvPr id="24" name="Picture 41" descr="fig1a4_ppt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4025" y="1295400"/>
            <a:ext cx="569595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2" descr="fig1a4_ppt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025" y="1295400"/>
            <a:ext cx="569595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3" descr="fig1a4_ppt_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4025" y="1295400"/>
            <a:ext cx="569595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4" descr="fig1a4_ppt_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4025" y="1295400"/>
            <a:ext cx="569595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5" descr="fig1a4_ppt_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4025" y="1295400"/>
            <a:ext cx="569595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6" descr="fig1a4_ppt_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24025" y="1295400"/>
            <a:ext cx="569595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7" descr="fig1a4_ppt_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4025" y="1295400"/>
            <a:ext cx="569595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8" descr="fig1a4_ppt_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24025" y="1295400"/>
            <a:ext cx="569595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49" descr="fig1a4_ppt_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24025" y="1295400"/>
            <a:ext cx="569595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50" descr="fig1a4_ppt_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24025" y="1295400"/>
            <a:ext cx="569595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51" descr="fig1a4_ppt_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24025" y="1295400"/>
            <a:ext cx="569595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52" descr="fig1a4_ppt_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24025" y="1295400"/>
            <a:ext cx="569595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53" descr="fig1a4_ppt_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24025" y="1295400"/>
            <a:ext cx="569595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54" descr="fig1a4_ppt_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24025" y="1295400"/>
            <a:ext cx="569595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55"/>
          <p:cNvSpPr>
            <a:spLocks noChangeArrowheads="1"/>
          </p:cNvSpPr>
          <p:nvPr/>
        </p:nvSpPr>
        <p:spPr bwMode="auto">
          <a:xfrm>
            <a:off x="1676400" y="4497388"/>
            <a:ext cx="29718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rgbClr val="7D0013"/>
                </a:solidFill>
                <a:latin typeface="Arial" charset="0"/>
                <a:cs typeface="Arial" charset="0"/>
                <a:sym typeface="Wingdings 3" pitchFamily="18" charset="2"/>
              </a:defRPr>
            </a:lvl1pPr>
            <a:lvl2pPr marL="742950" indent="-285750" eaLnBrk="0" hangingPunct="0">
              <a:defRPr sz="1200" b="1">
                <a:solidFill>
                  <a:srgbClr val="7D0013"/>
                </a:solidFill>
                <a:latin typeface="Arial" charset="0"/>
                <a:cs typeface="Arial" charset="0"/>
                <a:sym typeface="Wingdings 3" pitchFamily="18" charset="2"/>
              </a:defRPr>
            </a:lvl2pPr>
            <a:lvl3pPr marL="1143000" indent="-228600" eaLnBrk="0" hangingPunct="0">
              <a:defRPr sz="1200" b="1">
                <a:solidFill>
                  <a:srgbClr val="7D0013"/>
                </a:solidFill>
                <a:latin typeface="Arial" charset="0"/>
                <a:cs typeface="Arial" charset="0"/>
                <a:sym typeface="Wingdings 3" pitchFamily="18" charset="2"/>
              </a:defRPr>
            </a:lvl3pPr>
            <a:lvl4pPr marL="1600200" indent="-228600" eaLnBrk="0" hangingPunct="0">
              <a:defRPr sz="1200" b="1">
                <a:solidFill>
                  <a:srgbClr val="7D0013"/>
                </a:solidFill>
                <a:latin typeface="Arial" charset="0"/>
                <a:cs typeface="Arial" charset="0"/>
                <a:sym typeface="Wingdings 3" pitchFamily="18" charset="2"/>
              </a:defRPr>
            </a:lvl4pPr>
            <a:lvl5pPr marL="2057400" indent="-228600" eaLnBrk="0" hangingPunct="0">
              <a:defRPr sz="1200" b="1">
                <a:solidFill>
                  <a:srgbClr val="7D0013"/>
                </a:solidFill>
                <a:latin typeface="Arial" charset="0"/>
                <a:cs typeface="Arial" charset="0"/>
                <a:sym typeface="Wingdings 3" pitchFamily="18" charset="2"/>
              </a:defRPr>
            </a:lvl5pPr>
            <a:lvl6pPr marL="2514600" indent="-228600" eaLnBrk="0" fontAlgn="base" hangingPunct="0">
              <a:spcBef>
                <a:spcPct val="0"/>
              </a:spcBef>
              <a:spcAft>
                <a:spcPct val="0"/>
              </a:spcAft>
              <a:defRPr sz="1200" b="1">
                <a:solidFill>
                  <a:srgbClr val="7D0013"/>
                </a:solidFill>
                <a:latin typeface="Arial" charset="0"/>
                <a:cs typeface="Arial" charset="0"/>
                <a:sym typeface="Wingdings 3" pitchFamily="18" charset="2"/>
              </a:defRPr>
            </a:lvl6pPr>
            <a:lvl7pPr marL="2971800" indent="-228600" eaLnBrk="0" fontAlgn="base" hangingPunct="0">
              <a:spcBef>
                <a:spcPct val="0"/>
              </a:spcBef>
              <a:spcAft>
                <a:spcPct val="0"/>
              </a:spcAft>
              <a:defRPr sz="1200" b="1">
                <a:solidFill>
                  <a:srgbClr val="7D0013"/>
                </a:solidFill>
                <a:latin typeface="Arial" charset="0"/>
                <a:cs typeface="Arial" charset="0"/>
                <a:sym typeface="Wingdings 3" pitchFamily="18" charset="2"/>
              </a:defRPr>
            </a:lvl7pPr>
            <a:lvl8pPr marL="3429000" indent="-228600" eaLnBrk="0" fontAlgn="base" hangingPunct="0">
              <a:spcBef>
                <a:spcPct val="0"/>
              </a:spcBef>
              <a:spcAft>
                <a:spcPct val="0"/>
              </a:spcAft>
              <a:defRPr sz="1200" b="1">
                <a:solidFill>
                  <a:srgbClr val="7D0013"/>
                </a:solidFill>
                <a:latin typeface="Arial" charset="0"/>
                <a:cs typeface="Arial" charset="0"/>
                <a:sym typeface="Wingdings 3" pitchFamily="18" charset="2"/>
              </a:defRPr>
            </a:lvl8pPr>
            <a:lvl9pPr marL="3886200" indent="-228600" eaLnBrk="0" fontAlgn="base" hangingPunct="0">
              <a:spcBef>
                <a:spcPct val="0"/>
              </a:spcBef>
              <a:spcAft>
                <a:spcPct val="0"/>
              </a:spcAft>
              <a:defRPr sz="1200" b="1">
                <a:solidFill>
                  <a:srgbClr val="7D0013"/>
                </a:solidFill>
                <a:latin typeface="Arial" charset="0"/>
                <a:cs typeface="Arial" charset="0"/>
                <a:sym typeface="Wingdings 3" pitchFamily="18" charset="2"/>
              </a:defRPr>
            </a:lvl9pPr>
          </a:lstStyle>
          <a:p>
            <a:pPr eaLnBrk="1" hangingPunct="1">
              <a:lnSpc>
                <a:spcPct val="110000"/>
              </a:lnSpc>
            </a:pPr>
            <a:r>
              <a:rPr lang="en-US" altLang="tr-TR" sz="1600" b="0">
                <a:solidFill>
                  <a:schemeClr val="tx1"/>
                </a:solidFill>
              </a:rPr>
              <a:t>A </a:t>
            </a:r>
            <a:r>
              <a:rPr lang="en-US" altLang="tr-TR" sz="1600" b="0" i="1">
                <a:solidFill>
                  <a:schemeClr val="tx1"/>
                </a:solidFill>
              </a:rPr>
              <a:t>positive</a:t>
            </a:r>
            <a:r>
              <a:rPr lang="en-US" altLang="tr-TR" sz="1600" b="0">
                <a:solidFill>
                  <a:schemeClr val="tx1"/>
                </a:solidFill>
              </a:rPr>
              <a:t> slope indicates that increases in </a:t>
            </a:r>
            <a:r>
              <a:rPr lang="en-US" altLang="tr-TR" sz="1600" b="0" i="1">
                <a:solidFill>
                  <a:schemeClr val="tx1"/>
                </a:solidFill>
              </a:rPr>
              <a:t>X</a:t>
            </a:r>
            <a:r>
              <a:rPr lang="en-US" altLang="tr-TR" sz="1600" b="0">
                <a:solidFill>
                  <a:schemeClr val="tx1"/>
                </a:solidFill>
              </a:rPr>
              <a:t> are associated with increases in </a:t>
            </a:r>
            <a:r>
              <a:rPr lang="en-US" altLang="tr-TR" sz="1600" b="0" i="1">
                <a:solidFill>
                  <a:schemeClr val="tx1"/>
                </a:solidFill>
              </a:rPr>
              <a:t>Y</a:t>
            </a:r>
            <a:r>
              <a:rPr lang="en-US" altLang="tr-TR" sz="1600" b="0">
                <a:solidFill>
                  <a:schemeClr val="tx1"/>
                </a:solidFill>
              </a:rPr>
              <a:t> and that decreases in </a:t>
            </a:r>
            <a:r>
              <a:rPr lang="en-US" altLang="tr-TR" sz="1600" b="0" i="1">
                <a:solidFill>
                  <a:schemeClr val="tx1"/>
                </a:solidFill>
              </a:rPr>
              <a:t>X</a:t>
            </a:r>
            <a:r>
              <a:rPr lang="en-US" altLang="tr-TR" sz="1600" b="0">
                <a:solidFill>
                  <a:schemeClr val="tx1"/>
                </a:solidFill>
              </a:rPr>
              <a:t> are associated with decreases in </a:t>
            </a:r>
            <a:r>
              <a:rPr lang="en-US" altLang="tr-TR" sz="1600" b="0" i="1">
                <a:solidFill>
                  <a:schemeClr val="tx1"/>
                </a:solidFill>
              </a:rPr>
              <a:t>Y</a:t>
            </a:r>
            <a:r>
              <a:rPr lang="en-US" altLang="tr-TR" sz="1600" b="0">
                <a:solidFill>
                  <a:schemeClr val="tx1"/>
                </a:solidFill>
              </a:rPr>
              <a:t>.</a:t>
            </a:r>
          </a:p>
        </p:txBody>
      </p:sp>
      <p:sp>
        <p:nvSpPr>
          <p:cNvPr id="40" name="Rectangle 58"/>
          <p:cNvSpPr>
            <a:spLocks noChangeArrowheads="1"/>
          </p:cNvSpPr>
          <p:nvPr/>
        </p:nvSpPr>
        <p:spPr bwMode="auto">
          <a:xfrm>
            <a:off x="5105400" y="4497388"/>
            <a:ext cx="25146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rgbClr val="7D0013"/>
                </a:solidFill>
                <a:latin typeface="Arial" charset="0"/>
                <a:cs typeface="Arial" charset="0"/>
                <a:sym typeface="Wingdings 3" pitchFamily="18" charset="2"/>
              </a:defRPr>
            </a:lvl1pPr>
            <a:lvl2pPr marL="742950" indent="-285750" eaLnBrk="0" hangingPunct="0">
              <a:defRPr sz="1200" b="1">
                <a:solidFill>
                  <a:srgbClr val="7D0013"/>
                </a:solidFill>
                <a:latin typeface="Arial" charset="0"/>
                <a:cs typeface="Arial" charset="0"/>
                <a:sym typeface="Wingdings 3" pitchFamily="18" charset="2"/>
              </a:defRPr>
            </a:lvl2pPr>
            <a:lvl3pPr marL="1143000" indent="-228600" eaLnBrk="0" hangingPunct="0">
              <a:defRPr sz="1200" b="1">
                <a:solidFill>
                  <a:srgbClr val="7D0013"/>
                </a:solidFill>
                <a:latin typeface="Arial" charset="0"/>
                <a:cs typeface="Arial" charset="0"/>
                <a:sym typeface="Wingdings 3" pitchFamily="18" charset="2"/>
              </a:defRPr>
            </a:lvl3pPr>
            <a:lvl4pPr marL="1600200" indent="-228600" eaLnBrk="0" hangingPunct="0">
              <a:defRPr sz="1200" b="1">
                <a:solidFill>
                  <a:srgbClr val="7D0013"/>
                </a:solidFill>
                <a:latin typeface="Arial" charset="0"/>
                <a:cs typeface="Arial" charset="0"/>
                <a:sym typeface="Wingdings 3" pitchFamily="18" charset="2"/>
              </a:defRPr>
            </a:lvl4pPr>
            <a:lvl5pPr marL="2057400" indent="-228600" eaLnBrk="0" hangingPunct="0">
              <a:defRPr sz="1200" b="1">
                <a:solidFill>
                  <a:srgbClr val="7D0013"/>
                </a:solidFill>
                <a:latin typeface="Arial" charset="0"/>
                <a:cs typeface="Arial" charset="0"/>
                <a:sym typeface="Wingdings 3" pitchFamily="18" charset="2"/>
              </a:defRPr>
            </a:lvl5pPr>
            <a:lvl6pPr marL="2514600" indent="-228600" eaLnBrk="0" fontAlgn="base" hangingPunct="0">
              <a:spcBef>
                <a:spcPct val="0"/>
              </a:spcBef>
              <a:spcAft>
                <a:spcPct val="0"/>
              </a:spcAft>
              <a:defRPr sz="1200" b="1">
                <a:solidFill>
                  <a:srgbClr val="7D0013"/>
                </a:solidFill>
                <a:latin typeface="Arial" charset="0"/>
                <a:cs typeface="Arial" charset="0"/>
                <a:sym typeface="Wingdings 3" pitchFamily="18" charset="2"/>
              </a:defRPr>
            </a:lvl6pPr>
            <a:lvl7pPr marL="2971800" indent="-228600" eaLnBrk="0" fontAlgn="base" hangingPunct="0">
              <a:spcBef>
                <a:spcPct val="0"/>
              </a:spcBef>
              <a:spcAft>
                <a:spcPct val="0"/>
              </a:spcAft>
              <a:defRPr sz="1200" b="1">
                <a:solidFill>
                  <a:srgbClr val="7D0013"/>
                </a:solidFill>
                <a:latin typeface="Arial" charset="0"/>
                <a:cs typeface="Arial" charset="0"/>
                <a:sym typeface="Wingdings 3" pitchFamily="18" charset="2"/>
              </a:defRPr>
            </a:lvl7pPr>
            <a:lvl8pPr marL="3429000" indent="-228600" eaLnBrk="0" fontAlgn="base" hangingPunct="0">
              <a:spcBef>
                <a:spcPct val="0"/>
              </a:spcBef>
              <a:spcAft>
                <a:spcPct val="0"/>
              </a:spcAft>
              <a:defRPr sz="1200" b="1">
                <a:solidFill>
                  <a:srgbClr val="7D0013"/>
                </a:solidFill>
                <a:latin typeface="Arial" charset="0"/>
                <a:cs typeface="Arial" charset="0"/>
                <a:sym typeface="Wingdings 3" pitchFamily="18" charset="2"/>
              </a:defRPr>
            </a:lvl8pPr>
            <a:lvl9pPr marL="3886200" indent="-228600" eaLnBrk="0" fontAlgn="base" hangingPunct="0">
              <a:spcBef>
                <a:spcPct val="0"/>
              </a:spcBef>
              <a:spcAft>
                <a:spcPct val="0"/>
              </a:spcAft>
              <a:defRPr sz="1200" b="1">
                <a:solidFill>
                  <a:srgbClr val="7D0013"/>
                </a:solidFill>
                <a:latin typeface="Arial" charset="0"/>
                <a:cs typeface="Arial" charset="0"/>
                <a:sym typeface="Wingdings 3" pitchFamily="18" charset="2"/>
              </a:defRPr>
            </a:lvl9pPr>
          </a:lstStyle>
          <a:p>
            <a:pPr eaLnBrk="1" hangingPunct="1">
              <a:lnSpc>
                <a:spcPct val="110000"/>
              </a:lnSpc>
            </a:pPr>
            <a:r>
              <a:rPr lang="en-US" altLang="tr-TR" sz="1600" b="0">
                <a:solidFill>
                  <a:schemeClr val="tx1"/>
                </a:solidFill>
              </a:rPr>
              <a:t>A </a:t>
            </a:r>
            <a:r>
              <a:rPr lang="en-US" altLang="tr-TR" sz="1600" b="0" i="1">
                <a:solidFill>
                  <a:schemeClr val="tx1"/>
                </a:solidFill>
              </a:rPr>
              <a:t>negative</a:t>
            </a:r>
            <a:r>
              <a:rPr lang="en-US" altLang="tr-TR" sz="1600" b="0">
                <a:solidFill>
                  <a:schemeClr val="tx1"/>
                </a:solidFill>
              </a:rPr>
              <a:t> slope indicates the opposite</a:t>
            </a:r>
            <a:r>
              <a:rPr lang="en-US" altLang="tr-TR" sz="1600" b="0">
                <a:solidFill>
                  <a:schemeClr val="tx1"/>
                </a:solidFill>
                <a:latin typeface="Helvetica" pitchFamily="34" charset="0"/>
              </a:rPr>
              <a:t>—</a:t>
            </a:r>
            <a:r>
              <a:rPr lang="en-US" altLang="tr-TR" sz="1600" b="0">
                <a:solidFill>
                  <a:schemeClr val="tx1"/>
                </a:solidFill>
              </a:rPr>
              <a:t>when </a:t>
            </a:r>
            <a:r>
              <a:rPr lang="en-US" altLang="tr-TR" sz="1600" b="0" i="1">
                <a:solidFill>
                  <a:schemeClr val="tx1"/>
                </a:solidFill>
              </a:rPr>
              <a:t>X</a:t>
            </a:r>
            <a:r>
              <a:rPr lang="en-US" altLang="tr-TR" sz="1600" b="0">
                <a:solidFill>
                  <a:schemeClr val="tx1"/>
                </a:solidFill>
              </a:rPr>
              <a:t> increases, </a:t>
            </a:r>
            <a:r>
              <a:rPr lang="en-US" altLang="tr-TR" sz="1600" b="0" i="1">
                <a:solidFill>
                  <a:schemeClr val="tx1"/>
                </a:solidFill>
              </a:rPr>
              <a:t>Y</a:t>
            </a:r>
            <a:r>
              <a:rPr lang="en-US" altLang="tr-TR" sz="1600" b="0">
                <a:solidFill>
                  <a:schemeClr val="tx1"/>
                </a:solidFill>
              </a:rPr>
              <a:t> decreases; and when </a:t>
            </a:r>
            <a:r>
              <a:rPr lang="en-US" altLang="tr-TR" sz="1600" b="0" i="1">
                <a:solidFill>
                  <a:schemeClr val="tx1"/>
                </a:solidFill>
              </a:rPr>
              <a:t>X</a:t>
            </a:r>
            <a:r>
              <a:rPr lang="en-US" altLang="tr-TR" sz="1600" b="0">
                <a:solidFill>
                  <a:schemeClr val="tx1"/>
                </a:solidFill>
              </a:rPr>
              <a:t> decreases, </a:t>
            </a:r>
            <a:r>
              <a:rPr lang="en-US" altLang="tr-TR" sz="1600" b="0" i="1">
                <a:solidFill>
                  <a:schemeClr val="tx1"/>
                </a:solidFill>
              </a:rPr>
              <a:t>Y</a:t>
            </a:r>
            <a:r>
              <a:rPr lang="en-US" altLang="tr-TR" sz="1600" b="0">
                <a:solidFill>
                  <a:schemeClr val="tx1"/>
                </a:solidFill>
              </a:rPr>
              <a:t> increases.</a:t>
            </a:r>
          </a:p>
        </p:txBody>
      </p:sp>
    </p:spTree>
    <p:extLst>
      <p:ext uri="{BB962C8B-B14F-4D97-AF65-F5344CB8AC3E}">
        <p14:creationId xmlns:p14="http://schemas.microsoft.com/office/powerpoint/2010/main" val="845892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28824"/>
                                        </p:tgtEl>
                                        <p:attrNameLst>
                                          <p:attrName>style.visibility</p:attrName>
                                        </p:attrNameLst>
                                      </p:cBhvr>
                                      <p:to>
                                        <p:strVal val="visible"/>
                                      </p:to>
                                    </p:set>
                                    <p:animEffect transition="in" filter="wipe(left)">
                                      <p:cBhvr>
                                        <p:cTn id="7" dur="500"/>
                                        <p:tgtEl>
                                          <p:spTgt spid="928824"/>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left)">
                                      <p:cBhvr>
                                        <p:cTn id="23" dur="500"/>
                                        <p:tgtEl>
                                          <p:spTgt spid="33"/>
                                        </p:tgtEl>
                                      </p:cBhvr>
                                    </p:animEffect>
                                  </p:childTnLst>
                                </p:cTn>
                              </p:par>
                            </p:childTnLst>
                          </p:cTn>
                        </p:par>
                        <p:par>
                          <p:cTn id="24" fill="hold" nodeType="afterGroup">
                            <p:stCondLst>
                              <p:cond delay="2500"/>
                            </p:stCondLst>
                            <p:childTnLst>
                              <p:par>
                                <p:cTn id="25" presetID="22" presetClass="entr" presetSubtype="4"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1000"/>
                                        <p:tgtEl>
                                          <p:spTgt spid="27"/>
                                        </p:tgtEl>
                                      </p:cBhvr>
                                    </p:animEffect>
                                  </p:childTnLst>
                                </p:cTn>
                              </p:par>
                            </p:childTnLst>
                          </p:cTn>
                        </p:par>
                        <p:par>
                          <p:cTn id="28" fill="hold" nodeType="afterGroup">
                            <p:stCondLst>
                              <p:cond delay="3500"/>
                            </p:stCondLst>
                            <p:childTnLst>
                              <p:par>
                                <p:cTn id="29" presetID="22" presetClass="entr" presetSubtype="1"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up)">
                                      <p:cBhvr>
                                        <p:cTn id="31" dur="1000"/>
                                        <p:tgtEl>
                                          <p:spTgt spid="34"/>
                                        </p:tgtEl>
                                      </p:cBhvr>
                                    </p:animEffect>
                                  </p:childTnLst>
                                </p:cTn>
                              </p:par>
                            </p:childTnLst>
                          </p:cTn>
                        </p:par>
                        <p:par>
                          <p:cTn id="32" fill="hold" nodeType="afterGroup">
                            <p:stCondLst>
                              <p:cond delay="4500"/>
                            </p:stCondLst>
                            <p:childTnLst>
                              <p:par>
                                <p:cTn id="33" presetID="22" presetClass="entr" presetSubtype="8"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1000"/>
                                        <p:tgtEl>
                                          <p:spTgt spid="28"/>
                                        </p:tgtEl>
                                      </p:cBhvr>
                                    </p:animEffect>
                                  </p:childTnLst>
                                </p:cTn>
                              </p:par>
                            </p:childTnLst>
                          </p:cTn>
                        </p:par>
                        <p:par>
                          <p:cTn id="36" fill="hold" nodeType="afterGroup">
                            <p:stCondLst>
                              <p:cond delay="5500"/>
                            </p:stCondLst>
                            <p:childTnLst>
                              <p:par>
                                <p:cTn id="37" presetID="22" presetClass="entr" presetSubtype="8" fill="hold"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left)">
                                      <p:cBhvr>
                                        <p:cTn id="39" dur="1000"/>
                                        <p:tgtEl>
                                          <p:spTgt spid="35"/>
                                        </p:tgtEl>
                                      </p:cBhvr>
                                    </p:animEffect>
                                  </p:childTnLst>
                                </p:cTn>
                              </p:par>
                            </p:childTnLst>
                          </p:cTn>
                        </p:par>
                        <p:par>
                          <p:cTn id="40" fill="hold" nodeType="afterGroup">
                            <p:stCondLst>
                              <p:cond delay="6500"/>
                            </p:stCondLst>
                            <p:childTnLst>
                              <p:par>
                                <p:cTn id="41" presetID="22" presetClass="entr" presetSubtype="8"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left)">
                                      <p:cBhvr>
                                        <p:cTn id="43" dur="1000"/>
                                        <p:tgtEl>
                                          <p:spTgt spid="29"/>
                                        </p:tgtEl>
                                      </p:cBhvr>
                                    </p:animEffect>
                                  </p:childTnLst>
                                </p:cTn>
                              </p:par>
                            </p:childTnLst>
                          </p:cTn>
                        </p:par>
                        <p:par>
                          <p:cTn id="44" fill="hold" nodeType="afterGroup">
                            <p:stCondLst>
                              <p:cond delay="7500"/>
                            </p:stCondLst>
                            <p:childTnLst>
                              <p:par>
                                <p:cTn id="45" presetID="22" presetClass="entr" presetSubtype="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1000"/>
                                        <p:tgtEl>
                                          <p:spTgt spid="36"/>
                                        </p:tgtEl>
                                      </p:cBhvr>
                                    </p:animEffect>
                                  </p:childTnLst>
                                </p:cTn>
                              </p:par>
                            </p:childTnLst>
                          </p:cTn>
                        </p:par>
                        <p:par>
                          <p:cTn id="48" fill="hold" nodeType="afterGroup">
                            <p:stCondLst>
                              <p:cond delay="8500"/>
                            </p:stCondLst>
                            <p:childTnLst>
                              <p:par>
                                <p:cTn id="49" presetID="22" presetClass="entr" presetSubtype="8" fill="hold"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left)">
                                      <p:cBhvr>
                                        <p:cTn id="51" dur="1000"/>
                                        <p:tgtEl>
                                          <p:spTgt spid="30"/>
                                        </p:tgtEl>
                                      </p:cBhvr>
                                    </p:animEffect>
                                  </p:childTnLst>
                                </p:cTn>
                              </p:par>
                              <p:par>
                                <p:cTn id="52" presetID="22" presetClass="entr" presetSubtype="4" fill="hold"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down)">
                                      <p:cBhvr>
                                        <p:cTn id="54" dur="1000"/>
                                        <p:tgtEl>
                                          <p:spTgt spid="31"/>
                                        </p:tgtEl>
                                      </p:cBhvr>
                                    </p:animEffect>
                                  </p:childTnLst>
                                </p:cTn>
                              </p:par>
                            </p:childTnLst>
                          </p:cTn>
                        </p:par>
                        <p:par>
                          <p:cTn id="55" fill="hold" nodeType="afterGroup">
                            <p:stCondLst>
                              <p:cond delay="9500"/>
                            </p:stCondLst>
                            <p:childTnLst>
                              <p:par>
                                <p:cTn id="56" presetID="22" presetClass="entr" presetSubtype="8" fill="hold" nodeType="after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wipe(left)">
                                      <p:cBhvr>
                                        <p:cTn id="58" dur="1000"/>
                                        <p:tgtEl>
                                          <p:spTgt spid="37"/>
                                        </p:tgtEl>
                                      </p:cBhvr>
                                    </p:animEffect>
                                  </p:childTnLst>
                                </p:cTn>
                              </p:par>
                              <p:par>
                                <p:cTn id="59" presetID="22" presetClass="entr" presetSubtype="1" fill="hold"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wipe(up)">
                                      <p:cBhvr>
                                        <p:cTn id="61" dur="1000"/>
                                        <p:tgtEl>
                                          <p:spTgt spid="38"/>
                                        </p:tgtEl>
                                      </p:cBhvr>
                                    </p:animEffect>
                                  </p:childTnLst>
                                </p:cTn>
                              </p:par>
                            </p:childTnLst>
                          </p:cTn>
                        </p:par>
                        <p:par>
                          <p:cTn id="62" fill="hold" nodeType="afterGroup">
                            <p:stCondLst>
                              <p:cond delay="10500"/>
                            </p:stCondLst>
                            <p:childTnLst>
                              <p:par>
                                <p:cTn id="63" presetID="22" presetClass="entr" presetSubtype="8" fill="hold" grpId="0" nodeType="afterEffect">
                                  <p:stCondLst>
                                    <p:cond delay="0"/>
                                  </p:stCondLst>
                                  <p:childTnLst>
                                    <p:set>
                                      <p:cBhvr>
                                        <p:cTn id="64" dur="1" fill="hold">
                                          <p:stCondLst>
                                            <p:cond delay="0"/>
                                          </p:stCondLst>
                                        </p:cTn>
                                        <p:tgtEl>
                                          <p:spTgt spid="39">
                                            <p:txEl>
                                              <p:pRg st="0" end="0"/>
                                            </p:txEl>
                                          </p:spTgt>
                                        </p:tgtEl>
                                        <p:attrNameLst>
                                          <p:attrName>style.visibility</p:attrName>
                                        </p:attrNameLst>
                                      </p:cBhvr>
                                      <p:to>
                                        <p:strVal val="visible"/>
                                      </p:to>
                                    </p:set>
                                    <p:animEffect transition="in" filter="wipe(left)">
                                      <p:cBhvr>
                                        <p:cTn id="65" dur="500"/>
                                        <p:tgtEl>
                                          <p:spTgt spid="39">
                                            <p:txEl>
                                              <p:pRg st="0" end="0"/>
                                            </p:txEl>
                                          </p:spTgt>
                                        </p:tgtEl>
                                      </p:cBhvr>
                                    </p:animEffect>
                                  </p:childTnLst>
                                </p:cTn>
                              </p:par>
                            </p:childTnLst>
                          </p:cTn>
                        </p:par>
                        <p:par>
                          <p:cTn id="66" fill="hold" nodeType="afterGroup">
                            <p:stCondLst>
                              <p:cond delay="11000"/>
                            </p:stCondLst>
                            <p:childTnLst>
                              <p:par>
                                <p:cTn id="67" presetID="22" presetClass="entr" presetSubtype="8" fill="hold" grpId="0" nodeType="afterEffect">
                                  <p:stCondLst>
                                    <p:cond delay="0"/>
                                  </p:stCondLst>
                                  <p:childTnLst>
                                    <p:set>
                                      <p:cBhvr>
                                        <p:cTn id="68" dur="1" fill="hold">
                                          <p:stCondLst>
                                            <p:cond delay="0"/>
                                          </p:stCondLst>
                                        </p:cTn>
                                        <p:tgtEl>
                                          <p:spTgt spid="40">
                                            <p:txEl>
                                              <p:pRg st="0" end="0"/>
                                            </p:txEl>
                                          </p:spTgt>
                                        </p:tgtEl>
                                        <p:attrNameLst>
                                          <p:attrName>style.visibility</p:attrName>
                                        </p:attrNameLst>
                                      </p:cBhvr>
                                      <p:to>
                                        <p:strVal val="visible"/>
                                      </p:to>
                                    </p:set>
                                    <p:animEffect transition="in" filter="wipe(left)">
                                      <p:cBhvr>
                                        <p:cTn id="69" dur="50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8824" grpId="0"/>
      <p:bldP spid="39" grpId="0" build="p" autoUpdateAnimBg="0"/>
      <p:bldP spid="40"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83" name="Rectangle 3"/>
          <p:cNvSpPr>
            <a:spLocks noGrp="1" noChangeArrowheads="1"/>
          </p:cNvSpPr>
          <p:nvPr>
            <p:ph type="body" idx="1"/>
          </p:nvPr>
        </p:nvSpPr>
        <p:spPr/>
        <p:txBody>
          <a:bodyPr/>
          <a:lstStyle/>
          <a:p>
            <a:pPr eaLnBrk="1" hangingPunct="1">
              <a:buFont typeface="Webdings" charset="0"/>
              <a:buChar char="&lt;"/>
              <a:defRPr/>
            </a:pPr>
            <a:r>
              <a:rPr lang="en-US" dirty="0">
                <a:cs typeface="+mn-cs"/>
              </a:rPr>
              <a:t>Basic Idea</a:t>
            </a:r>
          </a:p>
          <a:p>
            <a:pPr lvl="1" eaLnBrk="1" hangingPunct="1">
              <a:defRPr/>
            </a:pPr>
            <a:r>
              <a:rPr lang="en-US" dirty="0"/>
              <a:t>A graph enables us to visualize the relationship between two variables.</a:t>
            </a:r>
          </a:p>
          <a:p>
            <a:pPr lvl="1" eaLnBrk="1" hangingPunct="1">
              <a:defRPr/>
            </a:pPr>
            <a:r>
              <a:rPr lang="en-US" dirty="0"/>
              <a:t>To make a graph, set two lines perpendicular (</a:t>
            </a:r>
            <a:r>
              <a:rPr lang="en-US" sz="1800" b="1" dirty="0" err="1">
                <a:solidFill>
                  <a:srgbClr val="FF0000"/>
                </a:solidFill>
              </a:rPr>
              <a:t>dikine</a:t>
            </a:r>
            <a:r>
              <a:rPr lang="en-US" dirty="0"/>
              <a:t>) to each other: </a:t>
            </a:r>
          </a:p>
          <a:p>
            <a:pPr lvl="2" eaLnBrk="1" hangingPunct="1">
              <a:spcBef>
                <a:spcPct val="50000"/>
              </a:spcBef>
              <a:defRPr/>
            </a:pPr>
            <a:r>
              <a:rPr lang="en-US" dirty="0"/>
              <a:t>The horizontal line is called the </a:t>
            </a:r>
            <a:r>
              <a:rPr lang="en-US" i="1" dirty="0"/>
              <a:t>x</a:t>
            </a:r>
            <a:r>
              <a:rPr lang="en-US" dirty="0"/>
              <a:t>-axis. </a:t>
            </a:r>
          </a:p>
          <a:p>
            <a:pPr lvl="2" eaLnBrk="1" hangingPunct="1">
              <a:spcBef>
                <a:spcPct val="50000"/>
              </a:spcBef>
              <a:defRPr/>
            </a:pPr>
            <a:r>
              <a:rPr lang="en-US" dirty="0"/>
              <a:t>The vertical line is called the </a:t>
            </a:r>
            <a:r>
              <a:rPr lang="en-US" i="1" dirty="0"/>
              <a:t>y</a:t>
            </a:r>
            <a:r>
              <a:rPr lang="en-US" dirty="0"/>
              <a:t>-axis. </a:t>
            </a:r>
          </a:p>
          <a:p>
            <a:pPr lvl="2" eaLnBrk="1" hangingPunct="1">
              <a:spcBef>
                <a:spcPct val="50000"/>
              </a:spcBef>
              <a:defRPr/>
            </a:pPr>
            <a:r>
              <a:rPr lang="en-US" dirty="0"/>
              <a:t> The common zero point is called the </a:t>
            </a:r>
            <a:r>
              <a:rPr lang="en-US" i="1" dirty="0"/>
              <a:t>origin</a:t>
            </a:r>
            <a:r>
              <a:rPr lang="en-US" dirty="0"/>
              <a:t>.</a:t>
            </a:r>
            <a:endParaRPr lang="en-CA" dirty="0"/>
          </a:p>
          <a:p>
            <a:pPr eaLnBrk="1" hangingPunct="1">
              <a:buFont typeface="Webdings" charset="0"/>
              <a:buChar char="&lt;"/>
              <a:defRPr/>
            </a:pPr>
            <a:endParaRPr lang="en-US" dirty="0">
              <a:cs typeface="+mn-cs"/>
            </a:endParaRPr>
          </a:p>
        </p:txBody>
      </p:sp>
      <p:sp>
        <p:nvSpPr>
          <p:cNvPr id="8195" name="Rectangle 6"/>
          <p:cNvSpPr>
            <a:spLocks noGrp="1" noChangeArrowheads="1"/>
          </p:cNvSpPr>
          <p:nvPr>
            <p:ph type="title"/>
          </p:nvPr>
        </p:nvSpPr>
        <p:spPr/>
        <p:txBody>
          <a:bodyPr>
            <a:normAutofit/>
          </a:bodyPr>
          <a:lstStyle/>
          <a:p>
            <a:pPr eaLnBrk="1" hangingPunct="1">
              <a:defRPr/>
            </a:pPr>
            <a:r>
              <a:rPr lang="en-US" dirty="0">
                <a:cs typeface="+mj-cs"/>
              </a:rPr>
              <a:t>MAKING AND USING GRAPHS</a:t>
            </a:r>
          </a:p>
        </p:txBody>
      </p:sp>
    </p:spTree>
    <p:extLst>
      <p:ext uri="{BB962C8B-B14F-4D97-AF65-F5344CB8AC3E}">
        <p14:creationId xmlns:p14="http://schemas.microsoft.com/office/powerpoint/2010/main" val="16194216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0083">
                                            <p:txEl>
                                              <p:pRg st="1" end="1"/>
                                            </p:txEl>
                                          </p:spTgt>
                                        </p:tgtEl>
                                        <p:attrNameLst>
                                          <p:attrName>style.visibility</p:attrName>
                                        </p:attrNameLst>
                                      </p:cBhvr>
                                      <p:to>
                                        <p:strVal val="visible"/>
                                      </p:to>
                                    </p:set>
                                    <p:animEffect transition="in" filter="wipe(left)">
                                      <p:cBhvr>
                                        <p:cTn id="7" dur="500"/>
                                        <p:tgtEl>
                                          <p:spTgt spid="43008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0083">
                                            <p:txEl>
                                              <p:pRg st="2" end="2"/>
                                            </p:txEl>
                                          </p:spTgt>
                                        </p:tgtEl>
                                        <p:attrNameLst>
                                          <p:attrName>style.visibility</p:attrName>
                                        </p:attrNameLst>
                                      </p:cBhvr>
                                      <p:to>
                                        <p:strVal val="visible"/>
                                      </p:to>
                                    </p:set>
                                    <p:animEffect transition="in" filter="wipe(left)">
                                      <p:cBhvr>
                                        <p:cTn id="12" dur="500"/>
                                        <p:tgtEl>
                                          <p:spTgt spid="43008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0083">
                                            <p:txEl>
                                              <p:pRg st="3" end="3"/>
                                            </p:txEl>
                                          </p:spTgt>
                                        </p:tgtEl>
                                        <p:attrNameLst>
                                          <p:attrName>style.visibility</p:attrName>
                                        </p:attrNameLst>
                                      </p:cBhvr>
                                      <p:to>
                                        <p:strVal val="visible"/>
                                      </p:to>
                                    </p:set>
                                    <p:animEffect transition="in" filter="wipe(left)">
                                      <p:cBhvr>
                                        <p:cTn id="17" dur="500"/>
                                        <p:tgtEl>
                                          <p:spTgt spid="43008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30083">
                                            <p:txEl>
                                              <p:pRg st="4" end="4"/>
                                            </p:txEl>
                                          </p:spTgt>
                                        </p:tgtEl>
                                        <p:attrNameLst>
                                          <p:attrName>style.visibility</p:attrName>
                                        </p:attrNameLst>
                                      </p:cBhvr>
                                      <p:to>
                                        <p:strVal val="visible"/>
                                      </p:to>
                                    </p:set>
                                    <p:animEffect transition="in" filter="wipe(left)">
                                      <p:cBhvr>
                                        <p:cTn id="22" dur="500"/>
                                        <p:tgtEl>
                                          <p:spTgt spid="43008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30083">
                                            <p:txEl>
                                              <p:pRg st="5" end="5"/>
                                            </p:txEl>
                                          </p:spTgt>
                                        </p:tgtEl>
                                        <p:attrNameLst>
                                          <p:attrName>style.visibility</p:attrName>
                                        </p:attrNameLst>
                                      </p:cBhvr>
                                      <p:to>
                                        <p:strVal val="visible"/>
                                      </p:to>
                                    </p:set>
                                    <p:animEffect transition="in" filter="wipe(left)">
                                      <p:cBhvr>
                                        <p:cTn id="27" dur="500"/>
                                        <p:tgtEl>
                                          <p:spTgt spid="4300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83" grpId="0" build="p" bldLvl="3"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9808" name="Rectangle 16"/>
          <p:cNvSpPr>
            <a:spLocks noChangeArrowheads="1"/>
          </p:cNvSpPr>
          <p:nvPr/>
        </p:nvSpPr>
        <p:spPr bwMode="auto">
          <a:xfrm>
            <a:off x="447675" y="5410200"/>
            <a:ext cx="495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200" b="1">
                <a:solidFill>
                  <a:srgbClr val="7D0013"/>
                </a:solidFill>
                <a:latin typeface="Arial" charset="0"/>
                <a:cs typeface="Arial" charset="0"/>
                <a:sym typeface="Wingdings 3" pitchFamily="18" charset="2"/>
              </a:defRPr>
            </a:lvl1pPr>
            <a:lvl2pPr marL="742950" indent="-285750" eaLnBrk="0" hangingPunct="0">
              <a:defRPr sz="1200" b="1">
                <a:solidFill>
                  <a:srgbClr val="7D0013"/>
                </a:solidFill>
                <a:latin typeface="Arial" charset="0"/>
                <a:cs typeface="Arial" charset="0"/>
                <a:sym typeface="Wingdings 3" pitchFamily="18" charset="2"/>
              </a:defRPr>
            </a:lvl2pPr>
            <a:lvl3pPr marL="1143000" indent="-228600" eaLnBrk="0" hangingPunct="0">
              <a:defRPr sz="1200" b="1">
                <a:solidFill>
                  <a:srgbClr val="7D0013"/>
                </a:solidFill>
                <a:latin typeface="Arial" charset="0"/>
                <a:cs typeface="Arial" charset="0"/>
                <a:sym typeface="Wingdings 3" pitchFamily="18" charset="2"/>
              </a:defRPr>
            </a:lvl3pPr>
            <a:lvl4pPr marL="1600200" indent="-228600" eaLnBrk="0" hangingPunct="0">
              <a:defRPr sz="1200" b="1">
                <a:solidFill>
                  <a:srgbClr val="7D0013"/>
                </a:solidFill>
                <a:latin typeface="Arial" charset="0"/>
                <a:cs typeface="Arial" charset="0"/>
                <a:sym typeface="Wingdings 3" pitchFamily="18" charset="2"/>
              </a:defRPr>
            </a:lvl4pPr>
            <a:lvl5pPr marL="2057400" indent="-228600" eaLnBrk="0" hangingPunct="0">
              <a:defRPr sz="1200" b="1">
                <a:solidFill>
                  <a:srgbClr val="7D0013"/>
                </a:solidFill>
                <a:latin typeface="Arial" charset="0"/>
                <a:cs typeface="Arial" charset="0"/>
                <a:sym typeface="Wingdings 3" pitchFamily="18" charset="2"/>
              </a:defRPr>
            </a:lvl5pPr>
            <a:lvl6pPr marL="2514600" indent="-228600" eaLnBrk="0" fontAlgn="base" hangingPunct="0">
              <a:spcBef>
                <a:spcPct val="0"/>
              </a:spcBef>
              <a:spcAft>
                <a:spcPct val="0"/>
              </a:spcAft>
              <a:defRPr sz="1200" b="1">
                <a:solidFill>
                  <a:srgbClr val="7D0013"/>
                </a:solidFill>
                <a:latin typeface="Arial" charset="0"/>
                <a:cs typeface="Arial" charset="0"/>
                <a:sym typeface="Wingdings 3" pitchFamily="18" charset="2"/>
              </a:defRPr>
            </a:lvl6pPr>
            <a:lvl7pPr marL="2971800" indent="-228600" eaLnBrk="0" fontAlgn="base" hangingPunct="0">
              <a:spcBef>
                <a:spcPct val="0"/>
              </a:spcBef>
              <a:spcAft>
                <a:spcPct val="0"/>
              </a:spcAft>
              <a:defRPr sz="1200" b="1">
                <a:solidFill>
                  <a:srgbClr val="7D0013"/>
                </a:solidFill>
                <a:latin typeface="Arial" charset="0"/>
                <a:cs typeface="Arial" charset="0"/>
                <a:sym typeface="Wingdings 3" pitchFamily="18" charset="2"/>
              </a:defRPr>
            </a:lvl7pPr>
            <a:lvl8pPr marL="3429000" indent="-228600" eaLnBrk="0" fontAlgn="base" hangingPunct="0">
              <a:spcBef>
                <a:spcPct val="0"/>
              </a:spcBef>
              <a:spcAft>
                <a:spcPct val="0"/>
              </a:spcAft>
              <a:defRPr sz="1200" b="1">
                <a:solidFill>
                  <a:srgbClr val="7D0013"/>
                </a:solidFill>
                <a:latin typeface="Arial" charset="0"/>
                <a:cs typeface="Arial" charset="0"/>
                <a:sym typeface="Wingdings 3" pitchFamily="18" charset="2"/>
              </a:defRPr>
            </a:lvl8pPr>
            <a:lvl9pPr marL="3886200" indent="-228600" eaLnBrk="0" fontAlgn="base" hangingPunct="0">
              <a:spcBef>
                <a:spcPct val="0"/>
              </a:spcBef>
              <a:spcAft>
                <a:spcPct val="0"/>
              </a:spcAft>
              <a:defRPr sz="1200" b="1">
                <a:solidFill>
                  <a:srgbClr val="7D0013"/>
                </a:solidFill>
                <a:latin typeface="Arial" charset="0"/>
                <a:cs typeface="Arial" charset="0"/>
                <a:sym typeface="Wingdings 3" pitchFamily="18" charset="2"/>
              </a:defRPr>
            </a:lvl9pPr>
          </a:lstStyle>
          <a:p>
            <a:pPr eaLnBrk="1" hangingPunct="1">
              <a:spcBef>
                <a:spcPct val="10000"/>
              </a:spcBef>
              <a:spcAft>
                <a:spcPct val="10000"/>
              </a:spcAft>
            </a:pPr>
            <a:r>
              <a:rPr lang="en-US" altLang="tr-TR" sz="1400" dirty="0">
                <a:solidFill>
                  <a:schemeClr val="tx1"/>
                </a:solidFill>
              </a:rPr>
              <a:t>Changing Slopes Along Curves</a:t>
            </a:r>
          </a:p>
        </p:txBody>
      </p:sp>
      <p:pic>
        <p:nvPicPr>
          <p:cNvPr id="13" name="Picture 19" descr="fig1a5_1_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88" y="685800"/>
            <a:ext cx="8124825"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1" descr="fig1a5_2_p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88" y="685800"/>
            <a:ext cx="8124825"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3" descr="fig1a5_3_pp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588" y="685800"/>
            <a:ext cx="8124825"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5" descr="fig1a5_4_pp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588" y="685800"/>
            <a:ext cx="8124825"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7" descr="fig1a5_5_pp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588" y="685800"/>
            <a:ext cx="8124825"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9" descr="fig1a5_6_pp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9588" y="685800"/>
            <a:ext cx="8124825"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0613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29808"/>
                                        </p:tgtEl>
                                        <p:attrNameLst>
                                          <p:attrName>style.visibility</p:attrName>
                                        </p:attrNameLst>
                                      </p:cBhvr>
                                      <p:to>
                                        <p:strVal val="visible"/>
                                      </p:to>
                                    </p:set>
                                    <p:animEffect transition="in" filter="wipe(left)">
                                      <p:cBhvr>
                                        <p:cTn id="7" dur="500"/>
                                        <p:tgtEl>
                                          <p:spTgt spid="929808"/>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1000"/>
                                        <p:tgtEl>
                                          <p:spTgt spid="13"/>
                                        </p:tgtEl>
                                      </p:cBhvr>
                                    </p:animEffect>
                                  </p:childTnLst>
                                </p:cTn>
                              </p:par>
                            </p:childTnLst>
                          </p:cTn>
                        </p:par>
                        <p:par>
                          <p:cTn id="12" fill="hold" nodeType="afterGroup">
                            <p:stCondLst>
                              <p:cond delay="1500"/>
                            </p:stCondLst>
                            <p:childTnLst>
                              <p:par>
                                <p:cTn id="13" presetID="22" presetClass="entr" presetSubtype="8"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000"/>
                                        <p:tgtEl>
                                          <p:spTgt spid="14"/>
                                        </p:tgtEl>
                                      </p:cBhvr>
                                    </p:animEffect>
                                  </p:childTnLst>
                                </p:cTn>
                              </p:par>
                            </p:childTnLst>
                          </p:cTn>
                        </p:par>
                        <p:par>
                          <p:cTn id="16" fill="hold" nodeType="afterGroup">
                            <p:stCondLst>
                              <p:cond delay="2500"/>
                            </p:stCondLst>
                            <p:childTnLst>
                              <p:par>
                                <p:cTn id="17" presetID="22" presetClass="entr" presetSubtype="8"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1000"/>
                                        <p:tgtEl>
                                          <p:spTgt spid="15"/>
                                        </p:tgtEl>
                                      </p:cBhvr>
                                    </p:animEffect>
                                  </p:childTnLst>
                                </p:cTn>
                              </p:par>
                            </p:childTnLst>
                          </p:cTn>
                        </p:par>
                        <p:par>
                          <p:cTn id="20" fill="hold" nodeType="afterGroup">
                            <p:stCondLst>
                              <p:cond delay="3500"/>
                            </p:stCondLst>
                            <p:childTnLst>
                              <p:par>
                                <p:cTn id="21" presetID="2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1000"/>
                                        <p:tgtEl>
                                          <p:spTgt spid="16"/>
                                        </p:tgtEl>
                                      </p:cBhvr>
                                    </p:animEffect>
                                  </p:childTnLst>
                                </p:cTn>
                              </p:par>
                            </p:childTnLst>
                          </p:cTn>
                        </p:par>
                        <p:par>
                          <p:cTn id="24" fill="hold" nodeType="afterGroup">
                            <p:stCondLst>
                              <p:cond delay="4500"/>
                            </p:stCondLst>
                            <p:childTnLst>
                              <p:par>
                                <p:cTn id="25" presetID="22" presetClass="entr" presetSubtype="8"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1000"/>
                                        <p:tgtEl>
                                          <p:spTgt spid="17"/>
                                        </p:tgtEl>
                                      </p:cBhvr>
                                    </p:animEffect>
                                  </p:childTnLst>
                                </p:cTn>
                              </p:par>
                            </p:childTnLst>
                          </p:cTn>
                        </p:par>
                        <p:par>
                          <p:cTn id="28" fill="hold" nodeType="afterGroup">
                            <p:stCondLst>
                              <p:cond delay="5500"/>
                            </p:stCondLst>
                            <p:childTnLst>
                              <p:par>
                                <p:cTn id="29" presetID="22" presetClass="entr" presetSubtype="8"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9808"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04" name="Rectangle 4"/>
          <p:cNvSpPr>
            <a:spLocks noGrp="1" noChangeArrowheads="1"/>
          </p:cNvSpPr>
          <p:nvPr>
            <p:ph type="body" sz="half" idx="4294967295"/>
          </p:nvPr>
        </p:nvSpPr>
        <p:spPr bwMode="auto">
          <a:xfrm>
            <a:off x="611560" y="2204864"/>
            <a:ext cx="82296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pPr marL="0" indent="0" eaLnBrk="1" hangingPunct="1">
              <a:buNone/>
            </a:pPr>
            <a:r>
              <a:rPr lang="en-US" altLang="tr-TR" sz="3600" b="1" dirty="0">
                <a:solidFill>
                  <a:srgbClr val="55367D"/>
                </a:solidFill>
              </a:rPr>
              <a:t>Time Series Graphs</a:t>
            </a:r>
          </a:p>
          <a:p>
            <a:pPr marL="0" indent="0" eaLnBrk="1" hangingPunct="1">
              <a:buNone/>
            </a:pPr>
            <a:endParaRPr lang="en-US" altLang="tr-TR" sz="1800" dirty="0"/>
          </a:p>
        </p:txBody>
      </p:sp>
      <p:sp>
        <p:nvSpPr>
          <p:cNvPr id="870411" name="Rectangle 11"/>
          <p:cNvSpPr>
            <a:spLocks noGrp="1" noChangeArrowheads="1"/>
          </p:cNvSpPr>
          <p:nvPr>
            <p:ph type="body" idx="4294967295"/>
          </p:nvPr>
        </p:nvSpPr>
        <p:spPr bwMode="auto">
          <a:xfrm>
            <a:off x="381000" y="2952750"/>
            <a:ext cx="8511480" cy="17723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eaLnBrk="1" hangingPunct="1"/>
            <a:r>
              <a:rPr lang="en-US" altLang="tr-TR" sz="2800" dirty="0"/>
              <a:t>A </a:t>
            </a:r>
            <a:r>
              <a:rPr lang="en-US" altLang="tr-TR" sz="2800" b="1" dirty="0"/>
              <a:t>time series graph</a:t>
            </a:r>
            <a:r>
              <a:rPr lang="en-US" altLang="tr-TR" sz="2800" dirty="0"/>
              <a:t> shows how a single measure or variable changes over time.</a:t>
            </a:r>
          </a:p>
        </p:txBody>
      </p:sp>
      <p:sp>
        <p:nvSpPr>
          <p:cNvPr id="870405" name="Rectangle 5"/>
          <p:cNvSpPr>
            <a:spLocks noChangeArrowheads="1"/>
          </p:cNvSpPr>
          <p:nvPr/>
        </p:nvSpPr>
        <p:spPr bwMode="auto">
          <a:xfrm>
            <a:off x="457200" y="131445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b="1">
                <a:solidFill>
                  <a:srgbClr val="7D0013"/>
                </a:solidFill>
                <a:latin typeface="Arial" charset="0"/>
                <a:cs typeface="Arial" charset="0"/>
                <a:sym typeface="Wingdings 3" pitchFamily="18" charset="2"/>
              </a:defRPr>
            </a:lvl1pPr>
            <a:lvl2pPr marL="742950" indent="-285750" eaLnBrk="0" hangingPunct="0">
              <a:defRPr sz="1200" b="1">
                <a:solidFill>
                  <a:srgbClr val="7D0013"/>
                </a:solidFill>
                <a:latin typeface="Arial" charset="0"/>
                <a:cs typeface="Arial" charset="0"/>
                <a:sym typeface="Wingdings 3" pitchFamily="18" charset="2"/>
              </a:defRPr>
            </a:lvl2pPr>
            <a:lvl3pPr marL="1143000" indent="-228600" eaLnBrk="0" hangingPunct="0">
              <a:defRPr sz="1200" b="1">
                <a:solidFill>
                  <a:srgbClr val="7D0013"/>
                </a:solidFill>
                <a:latin typeface="Arial" charset="0"/>
                <a:cs typeface="Arial" charset="0"/>
                <a:sym typeface="Wingdings 3" pitchFamily="18" charset="2"/>
              </a:defRPr>
            </a:lvl3pPr>
            <a:lvl4pPr marL="1600200" indent="-228600" eaLnBrk="0" hangingPunct="0">
              <a:defRPr sz="1200" b="1">
                <a:solidFill>
                  <a:srgbClr val="7D0013"/>
                </a:solidFill>
                <a:latin typeface="Arial" charset="0"/>
                <a:cs typeface="Arial" charset="0"/>
                <a:sym typeface="Wingdings 3" pitchFamily="18" charset="2"/>
              </a:defRPr>
            </a:lvl4pPr>
            <a:lvl5pPr marL="2057400" indent="-228600" eaLnBrk="0" hangingPunct="0">
              <a:defRPr sz="1200" b="1">
                <a:solidFill>
                  <a:srgbClr val="7D0013"/>
                </a:solidFill>
                <a:latin typeface="Arial" charset="0"/>
                <a:cs typeface="Arial" charset="0"/>
                <a:sym typeface="Wingdings 3" pitchFamily="18" charset="2"/>
              </a:defRPr>
            </a:lvl5pPr>
            <a:lvl6pPr marL="2514600" indent="-228600" eaLnBrk="0" fontAlgn="base" hangingPunct="0">
              <a:spcBef>
                <a:spcPct val="0"/>
              </a:spcBef>
              <a:spcAft>
                <a:spcPct val="0"/>
              </a:spcAft>
              <a:defRPr sz="1200" b="1">
                <a:solidFill>
                  <a:srgbClr val="7D0013"/>
                </a:solidFill>
                <a:latin typeface="Arial" charset="0"/>
                <a:cs typeface="Arial" charset="0"/>
                <a:sym typeface="Wingdings 3" pitchFamily="18" charset="2"/>
              </a:defRPr>
            </a:lvl6pPr>
            <a:lvl7pPr marL="2971800" indent="-228600" eaLnBrk="0" fontAlgn="base" hangingPunct="0">
              <a:spcBef>
                <a:spcPct val="0"/>
              </a:spcBef>
              <a:spcAft>
                <a:spcPct val="0"/>
              </a:spcAft>
              <a:defRPr sz="1200" b="1">
                <a:solidFill>
                  <a:srgbClr val="7D0013"/>
                </a:solidFill>
                <a:latin typeface="Arial" charset="0"/>
                <a:cs typeface="Arial" charset="0"/>
                <a:sym typeface="Wingdings 3" pitchFamily="18" charset="2"/>
              </a:defRPr>
            </a:lvl7pPr>
            <a:lvl8pPr marL="3429000" indent="-228600" eaLnBrk="0" fontAlgn="base" hangingPunct="0">
              <a:spcBef>
                <a:spcPct val="0"/>
              </a:spcBef>
              <a:spcAft>
                <a:spcPct val="0"/>
              </a:spcAft>
              <a:defRPr sz="1200" b="1">
                <a:solidFill>
                  <a:srgbClr val="7D0013"/>
                </a:solidFill>
                <a:latin typeface="Arial" charset="0"/>
                <a:cs typeface="Arial" charset="0"/>
                <a:sym typeface="Wingdings 3" pitchFamily="18" charset="2"/>
              </a:defRPr>
            </a:lvl8pPr>
            <a:lvl9pPr marL="3886200" indent="-228600" eaLnBrk="0" fontAlgn="base" hangingPunct="0">
              <a:spcBef>
                <a:spcPct val="0"/>
              </a:spcBef>
              <a:spcAft>
                <a:spcPct val="0"/>
              </a:spcAft>
              <a:defRPr sz="1200" b="1">
                <a:solidFill>
                  <a:srgbClr val="7D0013"/>
                </a:solidFill>
                <a:latin typeface="Arial" charset="0"/>
                <a:cs typeface="Arial" charset="0"/>
                <a:sym typeface="Wingdings 3" pitchFamily="18" charset="2"/>
              </a:defRPr>
            </a:lvl9pPr>
          </a:lstStyle>
          <a:p>
            <a:pPr eaLnBrk="1" hangingPunct="1">
              <a:spcBef>
                <a:spcPct val="10000"/>
              </a:spcBef>
              <a:spcAft>
                <a:spcPct val="10000"/>
              </a:spcAft>
            </a:pPr>
            <a:endParaRPr lang="en-US" altLang="tr-TR" sz="1800" b="0" dirty="0">
              <a:solidFill>
                <a:srgbClr val="8A1636"/>
              </a:solidFill>
            </a:endParaRPr>
          </a:p>
        </p:txBody>
      </p:sp>
      <p:sp>
        <p:nvSpPr>
          <p:cNvPr id="870408" name="Rectangle 8"/>
          <p:cNvSpPr>
            <a:spLocks noChangeArrowheads="1"/>
          </p:cNvSpPr>
          <p:nvPr/>
        </p:nvSpPr>
        <p:spPr bwMode="auto">
          <a:xfrm>
            <a:off x="381000" y="349250"/>
            <a:ext cx="3352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91440" anchor="b"/>
          <a:lstStyle>
            <a:lvl1pPr eaLnBrk="0" hangingPunct="0">
              <a:defRPr sz="1200" b="1">
                <a:solidFill>
                  <a:srgbClr val="7D0013"/>
                </a:solidFill>
                <a:latin typeface="Arial" charset="0"/>
                <a:cs typeface="Arial" charset="0"/>
                <a:sym typeface="Wingdings 3" pitchFamily="18" charset="2"/>
              </a:defRPr>
            </a:lvl1pPr>
            <a:lvl2pPr marL="742950" indent="-285750" eaLnBrk="0" hangingPunct="0">
              <a:defRPr sz="1200" b="1">
                <a:solidFill>
                  <a:srgbClr val="7D0013"/>
                </a:solidFill>
                <a:latin typeface="Arial" charset="0"/>
                <a:cs typeface="Arial" charset="0"/>
                <a:sym typeface="Wingdings 3" pitchFamily="18" charset="2"/>
              </a:defRPr>
            </a:lvl2pPr>
            <a:lvl3pPr marL="1143000" indent="-228600" eaLnBrk="0" hangingPunct="0">
              <a:defRPr sz="1200" b="1">
                <a:solidFill>
                  <a:srgbClr val="7D0013"/>
                </a:solidFill>
                <a:latin typeface="Arial" charset="0"/>
                <a:cs typeface="Arial" charset="0"/>
                <a:sym typeface="Wingdings 3" pitchFamily="18" charset="2"/>
              </a:defRPr>
            </a:lvl3pPr>
            <a:lvl4pPr marL="1600200" indent="-228600" eaLnBrk="0" hangingPunct="0">
              <a:defRPr sz="1200" b="1">
                <a:solidFill>
                  <a:srgbClr val="7D0013"/>
                </a:solidFill>
                <a:latin typeface="Arial" charset="0"/>
                <a:cs typeface="Arial" charset="0"/>
                <a:sym typeface="Wingdings 3" pitchFamily="18" charset="2"/>
              </a:defRPr>
            </a:lvl4pPr>
            <a:lvl5pPr marL="2057400" indent="-228600" eaLnBrk="0" hangingPunct="0">
              <a:defRPr sz="1200" b="1">
                <a:solidFill>
                  <a:srgbClr val="7D0013"/>
                </a:solidFill>
                <a:latin typeface="Arial" charset="0"/>
                <a:cs typeface="Arial" charset="0"/>
                <a:sym typeface="Wingdings 3" pitchFamily="18" charset="2"/>
              </a:defRPr>
            </a:lvl5pPr>
            <a:lvl6pPr marL="2514600" indent="-228600" eaLnBrk="0" fontAlgn="base" hangingPunct="0">
              <a:spcBef>
                <a:spcPct val="0"/>
              </a:spcBef>
              <a:spcAft>
                <a:spcPct val="0"/>
              </a:spcAft>
              <a:defRPr sz="1200" b="1">
                <a:solidFill>
                  <a:srgbClr val="7D0013"/>
                </a:solidFill>
                <a:latin typeface="Arial" charset="0"/>
                <a:cs typeface="Arial" charset="0"/>
                <a:sym typeface="Wingdings 3" pitchFamily="18" charset="2"/>
              </a:defRPr>
            </a:lvl6pPr>
            <a:lvl7pPr marL="2971800" indent="-228600" eaLnBrk="0" fontAlgn="base" hangingPunct="0">
              <a:spcBef>
                <a:spcPct val="0"/>
              </a:spcBef>
              <a:spcAft>
                <a:spcPct val="0"/>
              </a:spcAft>
              <a:defRPr sz="1200" b="1">
                <a:solidFill>
                  <a:srgbClr val="7D0013"/>
                </a:solidFill>
                <a:latin typeface="Arial" charset="0"/>
                <a:cs typeface="Arial" charset="0"/>
                <a:sym typeface="Wingdings 3" pitchFamily="18" charset="2"/>
              </a:defRPr>
            </a:lvl7pPr>
            <a:lvl8pPr marL="3429000" indent="-228600" eaLnBrk="0" fontAlgn="base" hangingPunct="0">
              <a:spcBef>
                <a:spcPct val="0"/>
              </a:spcBef>
              <a:spcAft>
                <a:spcPct val="0"/>
              </a:spcAft>
              <a:defRPr sz="1200" b="1">
                <a:solidFill>
                  <a:srgbClr val="7D0013"/>
                </a:solidFill>
                <a:latin typeface="Arial" charset="0"/>
                <a:cs typeface="Arial" charset="0"/>
                <a:sym typeface="Wingdings 3" pitchFamily="18" charset="2"/>
              </a:defRPr>
            </a:lvl8pPr>
            <a:lvl9pPr marL="3886200" indent="-228600" eaLnBrk="0" fontAlgn="base" hangingPunct="0">
              <a:spcBef>
                <a:spcPct val="0"/>
              </a:spcBef>
              <a:spcAft>
                <a:spcPct val="0"/>
              </a:spcAft>
              <a:defRPr sz="1200" b="1">
                <a:solidFill>
                  <a:srgbClr val="7D0013"/>
                </a:solidFill>
                <a:latin typeface="Arial" charset="0"/>
                <a:cs typeface="Arial" charset="0"/>
                <a:sym typeface="Wingdings 3" pitchFamily="18" charset="2"/>
              </a:defRPr>
            </a:lvl9pPr>
          </a:lstStyle>
          <a:p>
            <a:pPr eaLnBrk="1" hangingPunct="1"/>
            <a:endParaRPr lang="en-US" altLang="tr-TR" sz="2200" dirty="0">
              <a:solidFill>
                <a:srgbClr val="55367D"/>
              </a:solidFill>
            </a:endParaRPr>
          </a:p>
        </p:txBody>
      </p:sp>
      <p:sp>
        <p:nvSpPr>
          <p:cNvPr id="870412" name="Rectangle 12"/>
          <p:cNvSpPr>
            <a:spLocks noChangeArrowheads="1"/>
          </p:cNvSpPr>
          <p:nvPr/>
        </p:nvSpPr>
        <p:spPr bwMode="auto">
          <a:xfrm>
            <a:off x="457200" y="3181350"/>
            <a:ext cx="2667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b="1">
                <a:solidFill>
                  <a:srgbClr val="7D0013"/>
                </a:solidFill>
                <a:latin typeface="Arial" charset="0"/>
                <a:cs typeface="Arial" charset="0"/>
                <a:sym typeface="Wingdings 3" pitchFamily="18" charset="2"/>
              </a:defRPr>
            </a:lvl1pPr>
            <a:lvl2pPr marL="742950" indent="-285750" eaLnBrk="0" hangingPunct="0">
              <a:defRPr sz="1200" b="1">
                <a:solidFill>
                  <a:srgbClr val="7D0013"/>
                </a:solidFill>
                <a:latin typeface="Arial" charset="0"/>
                <a:cs typeface="Arial" charset="0"/>
                <a:sym typeface="Wingdings 3" pitchFamily="18" charset="2"/>
              </a:defRPr>
            </a:lvl2pPr>
            <a:lvl3pPr marL="1143000" indent="-228600" eaLnBrk="0" hangingPunct="0">
              <a:defRPr sz="1200" b="1">
                <a:solidFill>
                  <a:srgbClr val="7D0013"/>
                </a:solidFill>
                <a:latin typeface="Arial" charset="0"/>
                <a:cs typeface="Arial" charset="0"/>
                <a:sym typeface="Wingdings 3" pitchFamily="18" charset="2"/>
              </a:defRPr>
            </a:lvl3pPr>
            <a:lvl4pPr marL="1600200" indent="-228600" eaLnBrk="0" hangingPunct="0">
              <a:defRPr sz="1200" b="1">
                <a:solidFill>
                  <a:srgbClr val="7D0013"/>
                </a:solidFill>
                <a:latin typeface="Arial" charset="0"/>
                <a:cs typeface="Arial" charset="0"/>
                <a:sym typeface="Wingdings 3" pitchFamily="18" charset="2"/>
              </a:defRPr>
            </a:lvl4pPr>
            <a:lvl5pPr marL="2057400" indent="-228600" eaLnBrk="0" hangingPunct="0">
              <a:defRPr sz="1200" b="1">
                <a:solidFill>
                  <a:srgbClr val="7D0013"/>
                </a:solidFill>
                <a:latin typeface="Arial" charset="0"/>
                <a:cs typeface="Arial" charset="0"/>
                <a:sym typeface="Wingdings 3" pitchFamily="18" charset="2"/>
              </a:defRPr>
            </a:lvl5pPr>
            <a:lvl6pPr marL="2514600" indent="-228600" eaLnBrk="0" fontAlgn="base" hangingPunct="0">
              <a:spcBef>
                <a:spcPct val="0"/>
              </a:spcBef>
              <a:spcAft>
                <a:spcPct val="0"/>
              </a:spcAft>
              <a:defRPr sz="1200" b="1">
                <a:solidFill>
                  <a:srgbClr val="7D0013"/>
                </a:solidFill>
                <a:latin typeface="Arial" charset="0"/>
                <a:cs typeface="Arial" charset="0"/>
                <a:sym typeface="Wingdings 3" pitchFamily="18" charset="2"/>
              </a:defRPr>
            </a:lvl6pPr>
            <a:lvl7pPr marL="2971800" indent="-228600" eaLnBrk="0" fontAlgn="base" hangingPunct="0">
              <a:spcBef>
                <a:spcPct val="0"/>
              </a:spcBef>
              <a:spcAft>
                <a:spcPct val="0"/>
              </a:spcAft>
              <a:defRPr sz="1200" b="1">
                <a:solidFill>
                  <a:srgbClr val="7D0013"/>
                </a:solidFill>
                <a:latin typeface="Arial" charset="0"/>
                <a:cs typeface="Arial" charset="0"/>
                <a:sym typeface="Wingdings 3" pitchFamily="18" charset="2"/>
              </a:defRPr>
            </a:lvl7pPr>
            <a:lvl8pPr marL="3429000" indent="-228600" eaLnBrk="0" fontAlgn="base" hangingPunct="0">
              <a:spcBef>
                <a:spcPct val="0"/>
              </a:spcBef>
              <a:spcAft>
                <a:spcPct val="0"/>
              </a:spcAft>
              <a:defRPr sz="1200" b="1">
                <a:solidFill>
                  <a:srgbClr val="7D0013"/>
                </a:solidFill>
                <a:latin typeface="Arial" charset="0"/>
                <a:cs typeface="Arial" charset="0"/>
                <a:sym typeface="Wingdings 3" pitchFamily="18" charset="2"/>
              </a:defRPr>
            </a:lvl8pPr>
            <a:lvl9pPr marL="3886200" indent="-228600" eaLnBrk="0" fontAlgn="base" hangingPunct="0">
              <a:spcBef>
                <a:spcPct val="0"/>
              </a:spcBef>
              <a:spcAft>
                <a:spcPct val="0"/>
              </a:spcAft>
              <a:defRPr sz="1200" b="1">
                <a:solidFill>
                  <a:srgbClr val="7D0013"/>
                </a:solidFill>
                <a:latin typeface="Arial" charset="0"/>
                <a:cs typeface="Arial" charset="0"/>
                <a:sym typeface="Wingdings 3" pitchFamily="18" charset="2"/>
              </a:defRPr>
            </a:lvl9pPr>
          </a:lstStyle>
          <a:p>
            <a:pPr eaLnBrk="1" hangingPunct="1">
              <a:spcBef>
                <a:spcPct val="10000"/>
              </a:spcBef>
              <a:spcAft>
                <a:spcPct val="10000"/>
              </a:spcAft>
            </a:pPr>
            <a:endParaRPr lang="en-US" altLang="tr-TR" sz="1600" dirty="0">
              <a:solidFill>
                <a:srgbClr val="55367D"/>
              </a:solidFill>
            </a:endParaRPr>
          </a:p>
        </p:txBody>
      </p:sp>
      <p:sp>
        <p:nvSpPr>
          <p:cNvPr id="10" name="Rectangle 1132"/>
          <p:cNvSpPr>
            <a:spLocks noChangeArrowheads="1"/>
          </p:cNvSpPr>
          <p:nvPr/>
        </p:nvSpPr>
        <p:spPr bwMode="auto">
          <a:xfrm rot="-5400000">
            <a:off x="4495800" y="-3841750"/>
            <a:ext cx="152400" cy="8229600"/>
          </a:xfrm>
          <a:prstGeom prst="rect">
            <a:avLst/>
          </a:prstGeom>
          <a:gradFill rotWithShape="1">
            <a:gsLst>
              <a:gs pos="0">
                <a:srgbClr val="55367D"/>
              </a:gs>
              <a:gs pos="5000">
                <a:srgbClr val="55367D"/>
              </a:gs>
              <a:gs pos="100000">
                <a:srgbClr val="FFFFFF"/>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eaLnBrk="0" hangingPunct="0">
              <a:defRPr sz="1200" b="1">
                <a:solidFill>
                  <a:srgbClr val="7D0013"/>
                </a:solidFill>
                <a:latin typeface="Arial" charset="0"/>
                <a:cs typeface="Arial" charset="0"/>
                <a:sym typeface="Wingdings 3" pitchFamily="18" charset="2"/>
              </a:defRPr>
            </a:lvl1pPr>
            <a:lvl2pPr marL="742950" indent="-285750" eaLnBrk="0" hangingPunct="0">
              <a:defRPr sz="1200" b="1">
                <a:solidFill>
                  <a:srgbClr val="7D0013"/>
                </a:solidFill>
                <a:latin typeface="Arial" charset="0"/>
                <a:cs typeface="Arial" charset="0"/>
                <a:sym typeface="Wingdings 3" pitchFamily="18" charset="2"/>
              </a:defRPr>
            </a:lvl2pPr>
            <a:lvl3pPr marL="1143000" indent="-228600" eaLnBrk="0" hangingPunct="0">
              <a:defRPr sz="1200" b="1">
                <a:solidFill>
                  <a:srgbClr val="7D0013"/>
                </a:solidFill>
                <a:latin typeface="Arial" charset="0"/>
                <a:cs typeface="Arial" charset="0"/>
                <a:sym typeface="Wingdings 3" pitchFamily="18" charset="2"/>
              </a:defRPr>
            </a:lvl3pPr>
            <a:lvl4pPr marL="1600200" indent="-228600" eaLnBrk="0" hangingPunct="0">
              <a:defRPr sz="1200" b="1">
                <a:solidFill>
                  <a:srgbClr val="7D0013"/>
                </a:solidFill>
                <a:latin typeface="Arial" charset="0"/>
                <a:cs typeface="Arial" charset="0"/>
                <a:sym typeface="Wingdings 3" pitchFamily="18" charset="2"/>
              </a:defRPr>
            </a:lvl4pPr>
            <a:lvl5pPr marL="2057400" indent="-228600" eaLnBrk="0" hangingPunct="0">
              <a:defRPr sz="1200" b="1">
                <a:solidFill>
                  <a:srgbClr val="7D0013"/>
                </a:solidFill>
                <a:latin typeface="Arial" charset="0"/>
                <a:cs typeface="Arial" charset="0"/>
                <a:sym typeface="Wingdings 3" pitchFamily="18" charset="2"/>
              </a:defRPr>
            </a:lvl5pPr>
            <a:lvl6pPr marL="2514600" indent="-228600" eaLnBrk="0" fontAlgn="base" hangingPunct="0">
              <a:spcBef>
                <a:spcPct val="0"/>
              </a:spcBef>
              <a:spcAft>
                <a:spcPct val="0"/>
              </a:spcAft>
              <a:defRPr sz="1200" b="1">
                <a:solidFill>
                  <a:srgbClr val="7D0013"/>
                </a:solidFill>
                <a:latin typeface="Arial" charset="0"/>
                <a:cs typeface="Arial" charset="0"/>
                <a:sym typeface="Wingdings 3" pitchFamily="18" charset="2"/>
              </a:defRPr>
            </a:lvl6pPr>
            <a:lvl7pPr marL="2971800" indent="-228600" eaLnBrk="0" fontAlgn="base" hangingPunct="0">
              <a:spcBef>
                <a:spcPct val="0"/>
              </a:spcBef>
              <a:spcAft>
                <a:spcPct val="0"/>
              </a:spcAft>
              <a:defRPr sz="1200" b="1">
                <a:solidFill>
                  <a:srgbClr val="7D0013"/>
                </a:solidFill>
                <a:latin typeface="Arial" charset="0"/>
                <a:cs typeface="Arial" charset="0"/>
                <a:sym typeface="Wingdings 3" pitchFamily="18" charset="2"/>
              </a:defRPr>
            </a:lvl7pPr>
            <a:lvl8pPr marL="3429000" indent="-228600" eaLnBrk="0" fontAlgn="base" hangingPunct="0">
              <a:spcBef>
                <a:spcPct val="0"/>
              </a:spcBef>
              <a:spcAft>
                <a:spcPct val="0"/>
              </a:spcAft>
              <a:defRPr sz="1200" b="1">
                <a:solidFill>
                  <a:srgbClr val="7D0013"/>
                </a:solidFill>
                <a:latin typeface="Arial" charset="0"/>
                <a:cs typeface="Arial" charset="0"/>
                <a:sym typeface="Wingdings 3" pitchFamily="18" charset="2"/>
              </a:defRPr>
            </a:lvl8pPr>
            <a:lvl9pPr marL="3886200" indent="-228600" eaLnBrk="0" fontAlgn="base" hangingPunct="0">
              <a:spcBef>
                <a:spcPct val="0"/>
              </a:spcBef>
              <a:spcAft>
                <a:spcPct val="0"/>
              </a:spcAft>
              <a:defRPr sz="1200" b="1">
                <a:solidFill>
                  <a:srgbClr val="7D0013"/>
                </a:solidFill>
                <a:latin typeface="Arial" charset="0"/>
                <a:cs typeface="Arial" charset="0"/>
                <a:sym typeface="Wingdings 3" pitchFamily="18" charset="2"/>
              </a:defRPr>
            </a:lvl9pPr>
          </a:lstStyle>
          <a:p>
            <a:pPr eaLnBrk="1" hangingPunct="1">
              <a:spcBef>
                <a:spcPct val="10000"/>
              </a:spcBef>
              <a:spcAft>
                <a:spcPct val="10000"/>
              </a:spcAft>
            </a:pPr>
            <a:endParaRPr lang="tr-TR" altLang="tr-TR"/>
          </a:p>
        </p:txBody>
      </p:sp>
    </p:spTree>
    <p:extLst>
      <p:ext uri="{BB962C8B-B14F-4D97-AF65-F5344CB8AC3E}">
        <p14:creationId xmlns:p14="http://schemas.microsoft.com/office/powerpoint/2010/main" val="2357056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nodePh="1">
                                  <p:stCondLst>
                                    <p:cond delay="0"/>
                                  </p:stCondLst>
                                  <p:endCondLst>
                                    <p:cond evt="begin" delay="0">
                                      <p:tn val="8"/>
                                    </p:cond>
                                  </p:endCondLst>
                                  <p:childTnLst>
                                    <p:set>
                                      <p:cBhvr>
                                        <p:cTn id="9" dur="1" fill="hold">
                                          <p:stCondLst>
                                            <p:cond delay="0"/>
                                          </p:stCondLst>
                                        </p:cTn>
                                        <p:tgtEl>
                                          <p:spTgt spid="870408"/>
                                        </p:tgtEl>
                                        <p:attrNameLst>
                                          <p:attrName>style.visibility</p:attrName>
                                        </p:attrNameLst>
                                      </p:cBhvr>
                                      <p:to>
                                        <p:strVal val="visible"/>
                                      </p:to>
                                    </p:set>
                                    <p:animEffect transition="in" filter="wipe(left)">
                                      <p:cBhvr>
                                        <p:cTn id="10" dur="500"/>
                                        <p:tgtEl>
                                          <p:spTgt spid="870408"/>
                                        </p:tgtEl>
                                      </p:cBhvr>
                                    </p:animEffect>
                                  </p:childTnLst>
                                </p:cTn>
                              </p:par>
                            </p:childTnLst>
                          </p:cTn>
                        </p:par>
                        <p:par>
                          <p:cTn id="11" fill="hold" nodeType="afterGroup">
                            <p:stCondLst>
                              <p:cond delay="500"/>
                            </p:stCondLst>
                            <p:childTnLst>
                              <p:par>
                                <p:cTn id="12" presetID="22" presetClass="entr" presetSubtype="8" fill="hold" grpId="0" nodeType="afterEffect" nodePh="1">
                                  <p:stCondLst>
                                    <p:cond delay="0"/>
                                  </p:stCondLst>
                                  <p:endCondLst>
                                    <p:cond evt="begin" delay="0">
                                      <p:tn val="12"/>
                                    </p:cond>
                                  </p:endCondLst>
                                  <p:childTnLst>
                                    <p:set>
                                      <p:cBhvr>
                                        <p:cTn id="13" dur="1" fill="hold">
                                          <p:stCondLst>
                                            <p:cond delay="0"/>
                                          </p:stCondLst>
                                        </p:cTn>
                                        <p:tgtEl>
                                          <p:spTgt spid="870405">
                                            <p:txEl>
                                              <p:pRg st="0" end="0"/>
                                            </p:txEl>
                                          </p:spTgt>
                                        </p:tgtEl>
                                        <p:attrNameLst>
                                          <p:attrName>style.visibility</p:attrName>
                                        </p:attrNameLst>
                                      </p:cBhvr>
                                      <p:to>
                                        <p:strVal val="visible"/>
                                      </p:to>
                                    </p:set>
                                    <p:animEffect transition="in" filter="wipe(left)">
                                      <p:cBhvr>
                                        <p:cTn id="14" dur="500"/>
                                        <p:tgtEl>
                                          <p:spTgt spid="870405">
                                            <p:txEl>
                                              <p:pRg st="0" end="0"/>
                                            </p:txEl>
                                          </p:spTgt>
                                        </p:tgtEl>
                                      </p:cBhvr>
                                    </p:animEffect>
                                  </p:childTnLst>
                                </p:cTn>
                              </p:par>
                            </p:childTnLst>
                          </p:cTn>
                        </p:par>
                        <p:par>
                          <p:cTn id="15" fill="hold" nodeType="afterGroup">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870404">
                                            <p:txEl>
                                              <p:pRg st="0" end="0"/>
                                            </p:txEl>
                                          </p:spTgt>
                                        </p:tgtEl>
                                        <p:attrNameLst>
                                          <p:attrName>style.visibility</p:attrName>
                                        </p:attrNameLst>
                                      </p:cBhvr>
                                      <p:to>
                                        <p:strVal val="visible"/>
                                      </p:to>
                                    </p:set>
                                    <p:animEffect transition="in" filter="wipe(left)">
                                      <p:cBhvr>
                                        <p:cTn id="18" dur="500"/>
                                        <p:tgtEl>
                                          <p:spTgt spid="870404">
                                            <p:txEl>
                                              <p:pRg st="0" end="0"/>
                                            </p:txEl>
                                          </p:spTgt>
                                        </p:tgtEl>
                                      </p:cBhvr>
                                    </p:animEffect>
                                  </p:childTnLst>
                                </p:cTn>
                              </p:par>
                            </p:childTnLst>
                          </p:cTn>
                        </p:par>
                        <p:par>
                          <p:cTn id="19" fill="hold" nodeType="afterGroup">
                            <p:stCondLst>
                              <p:cond delay="1500"/>
                            </p:stCondLst>
                            <p:childTnLst>
                              <p:par>
                                <p:cTn id="20" presetID="22" presetClass="entr" presetSubtype="8" fill="hold" grpId="0" nodeType="afterEffect" nodePh="1">
                                  <p:stCondLst>
                                    <p:cond delay="0"/>
                                  </p:stCondLst>
                                  <p:endCondLst>
                                    <p:cond evt="begin" delay="0">
                                      <p:tn val="20"/>
                                    </p:cond>
                                  </p:endCondLst>
                                  <p:childTnLst>
                                    <p:set>
                                      <p:cBhvr>
                                        <p:cTn id="21" dur="1" fill="hold">
                                          <p:stCondLst>
                                            <p:cond delay="0"/>
                                          </p:stCondLst>
                                        </p:cTn>
                                        <p:tgtEl>
                                          <p:spTgt spid="870412">
                                            <p:txEl>
                                              <p:pRg st="0" end="0"/>
                                            </p:txEl>
                                          </p:spTgt>
                                        </p:tgtEl>
                                        <p:attrNameLst>
                                          <p:attrName>style.visibility</p:attrName>
                                        </p:attrNameLst>
                                      </p:cBhvr>
                                      <p:to>
                                        <p:strVal val="visible"/>
                                      </p:to>
                                    </p:set>
                                    <p:animEffect transition="in" filter="wipe(left)">
                                      <p:cBhvr>
                                        <p:cTn id="22" dur="500"/>
                                        <p:tgtEl>
                                          <p:spTgt spid="870412">
                                            <p:txEl>
                                              <p:pRg st="0" end="0"/>
                                            </p:txEl>
                                          </p:spTgt>
                                        </p:tgtEl>
                                      </p:cBhvr>
                                    </p:animEffect>
                                  </p:childTnLst>
                                </p:cTn>
                              </p:par>
                            </p:childTnLst>
                          </p:cTn>
                        </p:par>
                        <p:par>
                          <p:cTn id="23" fill="hold" nodeType="afterGroup">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870411">
                                            <p:txEl>
                                              <p:pRg st="0" end="0"/>
                                            </p:txEl>
                                          </p:spTgt>
                                        </p:tgtEl>
                                        <p:attrNameLst>
                                          <p:attrName>style.visibility</p:attrName>
                                        </p:attrNameLst>
                                      </p:cBhvr>
                                      <p:to>
                                        <p:strVal val="visible"/>
                                      </p:to>
                                    </p:set>
                                    <p:animEffect transition="in" filter="wipe(left)">
                                      <p:cBhvr>
                                        <p:cTn id="26" dur="500"/>
                                        <p:tgtEl>
                                          <p:spTgt spid="8704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04" grpId="0" build="p" bldLvl="2" autoUpdateAnimBg="0" advAuto="0"/>
      <p:bldP spid="870411" grpId="0" build="p"/>
      <p:bldP spid="870405" grpId="0" build="p" bldLvl="2" autoUpdateAnimBg="0" advAuto="0">
        <p:tmplLst>
          <p:tmpl lvl="1">
            <p:tnLst>
              <p:par>
                <p:cTn presetID="22" presetClass="entr" presetSubtype="8" fill="hold" nodeType="afterEffect">
                  <p:stCondLst>
                    <p:cond delay="0"/>
                  </p:stCondLst>
                  <p:childTnLst>
                    <p:set>
                      <p:cBhvr>
                        <p:cTn dur="1" fill="hold">
                          <p:stCondLst>
                            <p:cond delay="0"/>
                          </p:stCondLst>
                        </p:cTn>
                        <p:tgtEl>
                          <p:spTgt spid="870405"/>
                        </p:tgtEl>
                        <p:attrNameLst>
                          <p:attrName>style.visibility</p:attrName>
                        </p:attrNameLst>
                      </p:cBhvr>
                      <p:to>
                        <p:strVal val="visible"/>
                      </p:to>
                    </p:set>
                    <p:animEffect transition="in" filter="wipe(left)">
                      <p:cBhvr>
                        <p:cTn dur="500"/>
                        <p:tgtEl>
                          <p:spTgt spid="870405"/>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870405"/>
                        </p:tgtEl>
                        <p:attrNameLst>
                          <p:attrName>style.visibility</p:attrName>
                        </p:attrNameLst>
                      </p:cBhvr>
                      <p:to>
                        <p:strVal val="visible"/>
                      </p:to>
                    </p:set>
                    <p:animEffect transition="in" filter="wipe(left)">
                      <p:cBhvr>
                        <p:cTn dur="500"/>
                        <p:tgtEl>
                          <p:spTgt spid="870405"/>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870405"/>
                        </p:tgtEl>
                        <p:attrNameLst>
                          <p:attrName>style.visibility</p:attrName>
                        </p:attrNameLst>
                      </p:cBhvr>
                      <p:to>
                        <p:strVal val="visible"/>
                      </p:to>
                    </p:set>
                    <p:animEffect transition="in" filter="wipe(left)">
                      <p:cBhvr>
                        <p:cTn dur="500"/>
                        <p:tgtEl>
                          <p:spTgt spid="870405"/>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870405"/>
                        </p:tgtEl>
                        <p:attrNameLst>
                          <p:attrName>style.visibility</p:attrName>
                        </p:attrNameLst>
                      </p:cBhvr>
                      <p:to>
                        <p:strVal val="visible"/>
                      </p:to>
                    </p:set>
                    <p:animEffect transition="in" filter="wipe(left)">
                      <p:cBhvr>
                        <p:cTn dur="500"/>
                        <p:tgtEl>
                          <p:spTgt spid="870405"/>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870405"/>
                        </p:tgtEl>
                        <p:attrNameLst>
                          <p:attrName>style.visibility</p:attrName>
                        </p:attrNameLst>
                      </p:cBhvr>
                      <p:to>
                        <p:strVal val="visible"/>
                      </p:to>
                    </p:set>
                    <p:animEffect transition="in" filter="wipe(left)">
                      <p:cBhvr>
                        <p:cTn dur="500"/>
                        <p:tgtEl>
                          <p:spTgt spid="870405"/>
                        </p:tgtEl>
                      </p:cBhvr>
                    </p:animEffect>
                  </p:childTnLst>
                </p:cTn>
              </p:par>
            </p:tnLst>
          </p:tmpl>
        </p:tmplLst>
      </p:bldP>
      <p:bldP spid="870408" grpId="0"/>
      <p:bldP spid="870412" grpId="0" build="p" bldLvl="2" autoUpdateAnimBg="0" advAuto="0">
        <p:tmplLst>
          <p:tmpl lvl="1">
            <p:tnLst>
              <p:par>
                <p:cTn presetID="22" presetClass="entr" presetSubtype="8" fill="hold" nodeType="afterEffect">
                  <p:stCondLst>
                    <p:cond delay="0"/>
                  </p:stCondLst>
                  <p:childTnLst>
                    <p:set>
                      <p:cBhvr>
                        <p:cTn dur="1" fill="hold">
                          <p:stCondLst>
                            <p:cond delay="0"/>
                          </p:stCondLst>
                        </p:cTn>
                        <p:tgtEl>
                          <p:spTgt spid="870412"/>
                        </p:tgtEl>
                        <p:attrNameLst>
                          <p:attrName>style.visibility</p:attrName>
                        </p:attrNameLst>
                      </p:cBhvr>
                      <p:to>
                        <p:strVal val="visible"/>
                      </p:to>
                    </p:set>
                    <p:animEffect transition="in" filter="wipe(left)">
                      <p:cBhvr>
                        <p:cTn dur="500"/>
                        <p:tgtEl>
                          <p:spTgt spid="870412"/>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870412"/>
                        </p:tgtEl>
                        <p:attrNameLst>
                          <p:attrName>style.visibility</p:attrName>
                        </p:attrNameLst>
                      </p:cBhvr>
                      <p:to>
                        <p:strVal val="visible"/>
                      </p:to>
                    </p:set>
                    <p:animEffect transition="in" filter="wipe(left)">
                      <p:cBhvr>
                        <p:cTn dur="500"/>
                        <p:tgtEl>
                          <p:spTgt spid="870412"/>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870412"/>
                        </p:tgtEl>
                        <p:attrNameLst>
                          <p:attrName>style.visibility</p:attrName>
                        </p:attrNameLst>
                      </p:cBhvr>
                      <p:to>
                        <p:strVal val="visible"/>
                      </p:to>
                    </p:set>
                    <p:animEffect transition="in" filter="wipe(left)">
                      <p:cBhvr>
                        <p:cTn dur="500"/>
                        <p:tgtEl>
                          <p:spTgt spid="870412"/>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870412"/>
                        </p:tgtEl>
                        <p:attrNameLst>
                          <p:attrName>style.visibility</p:attrName>
                        </p:attrNameLst>
                      </p:cBhvr>
                      <p:to>
                        <p:strVal val="visible"/>
                      </p:to>
                    </p:set>
                    <p:animEffect transition="in" filter="wipe(left)">
                      <p:cBhvr>
                        <p:cTn dur="500"/>
                        <p:tgtEl>
                          <p:spTgt spid="870412"/>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870412"/>
                        </p:tgtEl>
                        <p:attrNameLst>
                          <p:attrName>style.visibility</p:attrName>
                        </p:attrNameLst>
                      </p:cBhvr>
                      <p:to>
                        <p:strVal val="visible"/>
                      </p:to>
                    </p:set>
                    <p:animEffect transition="in" filter="wipe(left)">
                      <p:cBhvr>
                        <p:cTn dur="500"/>
                        <p:tgtEl>
                          <p:spTgt spid="870412"/>
                        </p:tgtEl>
                      </p:cBhvr>
                    </p:animEffect>
                  </p:childTnLst>
                </p:cTn>
              </p:par>
            </p:tnLst>
          </p:tmpl>
        </p:tmplLst>
      </p:bldP>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3" name="Group 68"/>
          <p:cNvGraphicFramePr>
            <a:graphicFrameLocks noGrp="1"/>
          </p:cNvGraphicFramePr>
          <p:nvPr/>
        </p:nvGraphicFramePr>
        <p:xfrm>
          <a:off x="457200" y="685800"/>
          <a:ext cx="3200400" cy="4983450"/>
        </p:xfrm>
        <a:graphic>
          <a:graphicData uri="http://schemas.openxmlformats.org/drawingml/2006/table">
            <a:tbl>
              <a:tblPr/>
              <a:tblGrid>
                <a:gridCol w="568960">
                  <a:extLst>
                    <a:ext uri="{9D8B030D-6E8A-4147-A177-3AD203B41FA5}">
                      <a16:colId xmlns:a16="http://schemas.microsoft.com/office/drawing/2014/main" val="20000"/>
                    </a:ext>
                  </a:extLst>
                </a:gridCol>
                <a:gridCol w="95504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tblGrid>
              <a:tr h="640035">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tab pos="1314450" algn="l"/>
                        </a:tabLst>
                      </a:pPr>
                      <a:r>
                        <a:rPr kumimoji="0" lang="en-US" sz="1200" b="1" i="0" u="none" strike="noStrike" cap="none" normalizeH="0" baseline="0" dirty="0">
                          <a:ln>
                            <a:noFill/>
                          </a:ln>
                          <a:solidFill>
                            <a:schemeClr val="bg1"/>
                          </a:solidFill>
                          <a:effectLst/>
                          <a:latin typeface="Arial" charset="0"/>
                          <a:cs typeface="Arial" charset="0"/>
                        </a:rPr>
                        <a:t>TABLE 1  </a:t>
                      </a:r>
                      <a:r>
                        <a:rPr kumimoji="0" lang="en-US" sz="1200" b="1" i="0" u="none" strike="noStrike" cap="none" normalizeH="0" baseline="0" dirty="0">
                          <a:ln>
                            <a:noFill/>
                          </a:ln>
                          <a:solidFill>
                            <a:schemeClr val="bg1"/>
                          </a:solidFill>
                          <a:effectLst/>
                          <a:latin typeface="Arial" charset="0"/>
                        </a:rPr>
                        <a:t>Total Disposable Personal Income in the United States, 1975–2012 (in billions of dollars)</a:t>
                      </a:r>
                    </a:p>
                  </a:txBody>
                  <a:tcPr marT="45714" marB="45714" horzOverflow="overflow">
                    <a:lnL cap="flat">
                      <a:noFill/>
                    </a:lnL>
                    <a:lnR cap="flat">
                      <a:noFill/>
                    </a:lnR>
                    <a:lnT cap="flat">
                      <a:noFill/>
                    </a:lnT>
                    <a:lnB>
                      <a:noFill/>
                    </a:lnB>
                    <a:lnTlToBr>
                      <a:noFill/>
                    </a:lnTlToBr>
                    <a:lnBlToTr>
                      <a:noFill/>
                    </a:lnBlToTr>
                    <a:solidFill>
                      <a:srgbClr val="00758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22904">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 Year</a:t>
                      </a:r>
                    </a:p>
                  </a:txBody>
                  <a:tcPr marR="0" marT="45714" marB="45714" anchor="b"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Total    Disposable</a:t>
                      </a:r>
                      <a:br>
                        <a:rPr kumimoji="0" lang="en-US" sz="1200" b="1" i="0" u="none" strike="noStrike" cap="none" normalizeH="0" baseline="0" dirty="0">
                          <a:ln>
                            <a:noFill/>
                          </a:ln>
                          <a:solidFill>
                            <a:schemeClr val="tx1"/>
                          </a:solidFill>
                          <a:effectLst/>
                          <a:latin typeface="Arial" charset="0"/>
                          <a:cs typeface="Arial" charset="0"/>
                        </a:rPr>
                      </a:br>
                      <a:r>
                        <a:rPr kumimoji="0" lang="en-US" sz="1200" b="1" i="0" u="none" strike="noStrike" cap="none" normalizeH="0" baseline="0" dirty="0">
                          <a:ln>
                            <a:noFill/>
                          </a:ln>
                          <a:solidFill>
                            <a:schemeClr val="tx1"/>
                          </a:solidFill>
                          <a:effectLst/>
                          <a:latin typeface="Arial" charset="0"/>
                          <a:cs typeface="Arial" charset="0"/>
                        </a:rPr>
                        <a:t>Personal Income</a:t>
                      </a:r>
                      <a:endParaRPr kumimoji="0" lang="en-US" sz="1200" b="1" i="0" u="none" strike="noStrike" cap="none" normalizeH="0" baseline="0" dirty="0">
                        <a:ln>
                          <a:noFill/>
                        </a:ln>
                        <a:solidFill>
                          <a:schemeClr val="tx1"/>
                        </a:solidFill>
                        <a:effectLst/>
                        <a:latin typeface="Arial" charset="0"/>
                      </a:endParaRPr>
                    </a:p>
                  </a:txBody>
                  <a:tcPr marR="0" marT="45714" marB="45714"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 Year</a:t>
                      </a:r>
                      <a:endParaRPr kumimoji="0" lang="en-US" sz="1200" b="1" i="0" u="none" strike="noStrike" cap="none" normalizeH="0" baseline="0" dirty="0">
                        <a:ln>
                          <a:noFill/>
                        </a:ln>
                        <a:solidFill>
                          <a:schemeClr val="tx1"/>
                        </a:solidFill>
                        <a:effectLst/>
                        <a:latin typeface="Arial" charset="0"/>
                      </a:endParaRPr>
                    </a:p>
                  </a:txBody>
                  <a:tcPr marR="0" marT="45714" marB="45714"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Total   Disposable</a:t>
                      </a:r>
                      <a:br>
                        <a:rPr kumimoji="0" lang="en-US" sz="1200" b="1" i="0" u="none" strike="noStrike" cap="none" normalizeH="0" baseline="0" dirty="0">
                          <a:ln>
                            <a:noFill/>
                          </a:ln>
                          <a:solidFill>
                            <a:schemeClr val="tx1"/>
                          </a:solidFill>
                          <a:effectLst/>
                          <a:latin typeface="Arial" charset="0"/>
                          <a:cs typeface="Arial" charset="0"/>
                        </a:rPr>
                      </a:br>
                      <a:r>
                        <a:rPr kumimoji="0" lang="en-US" sz="1200" b="1" i="0" u="none" strike="noStrike" cap="none" normalizeH="0" baseline="0" dirty="0">
                          <a:ln>
                            <a:noFill/>
                          </a:ln>
                          <a:solidFill>
                            <a:schemeClr val="tx1"/>
                          </a:solidFill>
                          <a:effectLst/>
                          <a:latin typeface="Arial" charset="0"/>
                          <a:cs typeface="Arial" charset="0"/>
                        </a:rPr>
                        <a:t>Personal Income</a:t>
                      </a:r>
                    </a:p>
                  </a:txBody>
                  <a:tcPr marR="0" marT="45714" marB="45714"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202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1975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1976</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1977</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1978</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1979</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1980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1981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1982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1983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1984</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1985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1986</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1987</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1988</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1989</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1990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1991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1992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1993</a:t>
                      </a:r>
                    </a:p>
                  </a:txBody>
                  <a:tcPr marT="0" marB="45714" horzOverflow="overflow">
                    <a:lnL cap="flat">
                      <a:noFill/>
                    </a:lnL>
                    <a:lnR>
                      <a:noFill/>
                    </a:lnR>
                    <a:lnT w="12700" cap="flat" cmpd="sng" algn="ctr">
                      <a:solidFill>
                        <a:schemeClr val="tx1"/>
                      </a:solidFill>
                      <a:prstDash val="solid"/>
                      <a:round/>
                      <a:headEnd type="none" w="med" len="med"/>
                      <a:tailEnd type="none" w="med" len="med"/>
                    </a:lnT>
                    <a:lnB w="38100" cap="flat" cmpd="sng" algn="ctr">
                      <a:solidFill>
                        <a:srgbClr val="00758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1,187.3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1,302.3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1,435.0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1,607.3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1,790.8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2,002.7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2,237.1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2,412.7</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2,599.8</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2,891.5</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3,079.3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3,258.8</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3,435.3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3,726.3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3,991.4</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4,254.0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4,444.9</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4,736.7</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4,921.6</a:t>
                      </a:r>
                    </a:p>
                  </a:txBody>
                  <a:tcPr marT="0" marB="45714" horzOverflow="overflow">
                    <a:lnL>
                      <a:noFill/>
                    </a:lnL>
                    <a:lnR>
                      <a:noFill/>
                    </a:lnR>
                    <a:lnT w="12700" cap="flat" cmpd="sng" algn="ctr">
                      <a:solidFill>
                        <a:schemeClr val="tx1"/>
                      </a:solidFill>
                      <a:prstDash val="solid"/>
                      <a:round/>
                      <a:headEnd type="none" w="med" len="med"/>
                      <a:tailEnd type="none" w="med" len="med"/>
                    </a:lnT>
                    <a:lnB w="38100" cap="flat" cmpd="sng" algn="ctr">
                      <a:solidFill>
                        <a:srgbClr val="00758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1994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1995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1996</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1997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1998</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1999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2000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2001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2002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2003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2004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2005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2006</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2007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2008</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2009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2010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2011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2012</a:t>
                      </a:r>
                    </a:p>
                  </a:txBody>
                  <a:tcPr marT="0" marB="45714" horzOverflow="overflow">
                    <a:lnL>
                      <a:noFill/>
                    </a:lnL>
                    <a:lnR>
                      <a:noFill/>
                    </a:lnR>
                    <a:lnT w="12700" cap="flat" cmpd="sng" algn="ctr">
                      <a:solidFill>
                        <a:schemeClr val="tx1"/>
                      </a:solidFill>
                      <a:prstDash val="solid"/>
                      <a:round/>
                      <a:headEnd type="none" w="med" len="med"/>
                      <a:tailEnd type="none" w="med" len="med"/>
                    </a:lnT>
                    <a:lnB w="38100" cap="flat" cmpd="sng" algn="ctr">
                      <a:solidFill>
                        <a:srgbClr val="00758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  5,184.3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  5,457.0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  5,759.6</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  6,074.6</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  6,498.9</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  6,803.3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  7,327.2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  7,648.5</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  8,009.7</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  8,377.8</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  8,889.4</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  9,277.3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  9,915.7</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10,423.6</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11,024.5</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10,772.4</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11,127.1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11,549.3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11,930.6</a:t>
                      </a:r>
                    </a:p>
                  </a:txBody>
                  <a:tcPr marT="0" marB="45714" horzOverflow="overflow">
                    <a:lnL>
                      <a:noFill/>
                    </a:lnL>
                    <a:lnR cap="flat">
                      <a:noFill/>
                    </a:lnR>
                    <a:lnT w="12700" cap="flat" cmpd="sng" algn="ctr">
                      <a:solidFill>
                        <a:schemeClr val="tx1"/>
                      </a:solidFill>
                      <a:prstDash val="solid"/>
                      <a:round/>
                      <a:headEnd type="none" w="med" len="med"/>
                      <a:tailEnd type="none" w="med" len="med"/>
                    </a:lnT>
                    <a:lnB w="38100" cap="flat" cmpd="sng" algn="ctr">
                      <a:solidFill>
                        <a:srgbClr val="00758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5" name="Rectangle 69"/>
          <p:cNvSpPr>
            <a:spLocks noChangeArrowheads="1"/>
          </p:cNvSpPr>
          <p:nvPr/>
        </p:nvSpPr>
        <p:spPr bwMode="auto">
          <a:xfrm>
            <a:off x="4191000" y="6858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200" b="1">
                <a:solidFill>
                  <a:srgbClr val="7D0013"/>
                </a:solidFill>
                <a:latin typeface="Arial" charset="0"/>
                <a:cs typeface="Arial" charset="0"/>
                <a:sym typeface="Wingdings 3" pitchFamily="18" charset="2"/>
              </a:defRPr>
            </a:lvl1pPr>
            <a:lvl2pPr marL="742950" indent="-285750" eaLnBrk="0" hangingPunct="0">
              <a:defRPr sz="1200" b="1">
                <a:solidFill>
                  <a:srgbClr val="7D0013"/>
                </a:solidFill>
                <a:latin typeface="Arial" charset="0"/>
                <a:cs typeface="Arial" charset="0"/>
                <a:sym typeface="Wingdings 3" pitchFamily="18" charset="2"/>
              </a:defRPr>
            </a:lvl2pPr>
            <a:lvl3pPr marL="1143000" indent="-228600" eaLnBrk="0" hangingPunct="0">
              <a:defRPr sz="1200" b="1">
                <a:solidFill>
                  <a:srgbClr val="7D0013"/>
                </a:solidFill>
                <a:latin typeface="Arial" charset="0"/>
                <a:cs typeface="Arial" charset="0"/>
                <a:sym typeface="Wingdings 3" pitchFamily="18" charset="2"/>
              </a:defRPr>
            </a:lvl3pPr>
            <a:lvl4pPr marL="1600200" indent="-228600" eaLnBrk="0" hangingPunct="0">
              <a:defRPr sz="1200" b="1">
                <a:solidFill>
                  <a:srgbClr val="7D0013"/>
                </a:solidFill>
                <a:latin typeface="Arial" charset="0"/>
                <a:cs typeface="Arial" charset="0"/>
                <a:sym typeface="Wingdings 3" pitchFamily="18" charset="2"/>
              </a:defRPr>
            </a:lvl4pPr>
            <a:lvl5pPr marL="2057400" indent="-228600" eaLnBrk="0" hangingPunct="0">
              <a:defRPr sz="1200" b="1">
                <a:solidFill>
                  <a:srgbClr val="7D0013"/>
                </a:solidFill>
                <a:latin typeface="Arial" charset="0"/>
                <a:cs typeface="Arial" charset="0"/>
                <a:sym typeface="Wingdings 3" pitchFamily="18" charset="2"/>
              </a:defRPr>
            </a:lvl5pPr>
            <a:lvl6pPr marL="2514600" indent="-228600" eaLnBrk="0" fontAlgn="base" hangingPunct="0">
              <a:spcBef>
                <a:spcPct val="0"/>
              </a:spcBef>
              <a:spcAft>
                <a:spcPct val="0"/>
              </a:spcAft>
              <a:defRPr sz="1200" b="1">
                <a:solidFill>
                  <a:srgbClr val="7D0013"/>
                </a:solidFill>
                <a:latin typeface="Arial" charset="0"/>
                <a:cs typeface="Arial" charset="0"/>
                <a:sym typeface="Wingdings 3" pitchFamily="18" charset="2"/>
              </a:defRPr>
            </a:lvl6pPr>
            <a:lvl7pPr marL="2971800" indent="-228600" eaLnBrk="0" fontAlgn="base" hangingPunct="0">
              <a:spcBef>
                <a:spcPct val="0"/>
              </a:spcBef>
              <a:spcAft>
                <a:spcPct val="0"/>
              </a:spcAft>
              <a:defRPr sz="1200" b="1">
                <a:solidFill>
                  <a:srgbClr val="7D0013"/>
                </a:solidFill>
                <a:latin typeface="Arial" charset="0"/>
                <a:cs typeface="Arial" charset="0"/>
                <a:sym typeface="Wingdings 3" pitchFamily="18" charset="2"/>
              </a:defRPr>
            </a:lvl7pPr>
            <a:lvl8pPr marL="3429000" indent="-228600" eaLnBrk="0" fontAlgn="base" hangingPunct="0">
              <a:spcBef>
                <a:spcPct val="0"/>
              </a:spcBef>
              <a:spcAft>
                <a:spcPct val="0"/>
              </a:spcAft>
              <a:defRPr sz="1200" b="1">
                <a:solidFill>
                  <a:srgbClr val="7D0013"/>
                </a:solidFill>
                <a:latin typeface="Arial" charset="0"/>
                <a:cs typeface="Arial" charset="0"/>
                <a:sym typeface="Wingdings 3" pitchFamily="18" charset="2"/>
              </a:defRPr>
            </a:lvl8pPr>
            <a:lvl9pPr marL="3886200" indent="-228600" eaLnBrk="0" fontAlgn="base" hangingPunct="0">
              <a:spcBef>
                <a:spcPct val="0"/>
              </a:spcBef>
              <a:spcAft>
                <a:spcPct val="0"/>
              </a:spcAft>
              <a:defRPr sz="1200" b="1">
                <a:solidFill>
                  <a:srgbClr val="7D0013"/>
                </a:solidFill>
                <a:latin typeface="Arial" charset="0"/>
                <a:cs typeface="Arial" charset="0"/>
                <a:sym typeface="Wingdings 3" pitchFamily="18" charset="2"/>
              </a:defRPr>
            </a:lvl9pPr>
          </a:lstStyle>
          <a:p>
            <a:pPr eaLnBrk="1" hangingPunct="1">
              <a:spcBef>
                <a:spcPct val="10000"/>
              </a:spcBef>
              <a:spcAft>
                <a:spcPct val="10000"/>
              </a:spcAft>
            </a:pPr>
            <a:r>
              <a:rPr lang="en-US" altLang="tr-TR" dirty="0">
                <a:solidFill>
                  <a:schemeClr val="tx1"/>
                </a:solidFill>
              </a:rPr>
              <a:t>Total Disposable Personal Income in the United States: 1975–2012 (in billions of dollars)</a:t>
            </a:r>
          </a:p>
        </p:txBody>
      </p:sp>
      <p:pic>
        <p:nvPicPr>
          <p:cNvPr id="16" name="Picture 15" descr="fig1A.1ppt4.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76675" y="1409700"/>
            <a:ext cx="496252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fig1A.1ppt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76675" y="1409700"/>
            <a:ext cx="496252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fig1A.1ppt2.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76675" y="1409700"/>
            <a:ext cx="496252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fig1A.1ppt3.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76675" y="1409700"/>
            <a:ext cx="4962525"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fig1A.1ppt6.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76675" y="1409700"/>
            <a:ext cx="496252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fig1A.1ppt5.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76675" y="1409700"/>
            <a:ext cx="496252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66680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nodeType="afterGroup">
                            <p:stCondLst>
                              <p:cond delay="1500"/>
                            </p:stCondLst>
                            <p:childTnLst>
                              <p:par>
                                <p:cTn id="13" presetID="4" presetClass="entr" presetSubtype="32"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ox(out)">
                                      <p:cBhvr>
                                        <p:cTn id="15" dur="500"/>
                                        <p:tgtEl>
                                          <p:spTgt spid="18"/>
                                        </p:tgtEl>
                                      </p:cBhvr>
                                    </p:animEffect>
                                  </p:childTnLst>
                                </p:cTn>
                              </p:par>
                              <p:par>
                                <p:cTn id="16" presetID="22" presetClass="entr" presetSubtype="4"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1000"/>
                                        <p:tgtEl>
                                          <p:spTgt spid="19"/>
                                        </p:tgtEl>
                                      </p:cBhvr>
                                    </p:animEffect>
                                  </p:childTnLst>
                                </p:cTn>
                              </p:par>
                              <p:par>
                                <p:cTn id="19" presetID="22" presetClass="entr" presetSubtype="8"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1000"/>
                                        <p:tgtEl>
                                          <p:spTgt spid="20"/>
                                        </p:tgtEl>
                                      </p:cBhvr>
                                    </p:animEffect>
                                  </p:childTnLst>
                                </p:cTn>
                              </p:par>
                              <p:par>
                                <p:cTn id="22" presetID="22" presetClass="entr" presetSubtype="8"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par>
                          <p:cTn id="25" fill="hold" nodeType="afterGroup">
                            <p:stCondLst>
                              <p:cond delay="2500"/>
                            </p:stCondLst>
                            <p:childTnLst>
                              <p:par>
                                <p:cTn id="26" presetID="22" presetClass="entr" presetSubtype="4"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1000"/>
                                        <p:tgtEl>
                                          <p:spTgt spid="22"/>
                                        </p:tgtEl>
                                      </p:cBhvr>
                                    </p:animEffect>
                                  </p:childTnLst>
                                </p:cTn>
                              </p:par>
                            </p:childTnLst>
                          </p:cTn>
                        </p:par>
                        <p:par>
                          <p:cTn id="29" fill="hold" nodeType="afterGroup">
                            <p:stCondLst>
                              <p:cond delay="3500"/>
                            </p:stCondLst>
                            <p:childTnLst>
                              <p:par>
                                <p:cTn id="30" presetID="22" presetClass="entr" presetSubtype="4"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6750" name="Rectangle 30"/>
          <p:cNvSpPr>
            <a:spLocks noChangeArrowheads="1"/>
          </p:cNvSpPr>
          <p:nvPr/>
        </p:nvSpPr>
        <p:spPr bwMode="auto">
          <a:xfrm>
            <a:off x="381000" y="4810125"/>
            <a:ext cx="82296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rgbClr val="7D0013"/>
                </a:solidFill>
                <a:latin typeface="Arial" charset="0"/>
                <a:cs typeface="Arial" charset="0"/>
                <a:sym typeface="Wingdings 3" pitchFamily="18" charset="2"/>
              </a:defRPr>
            </a:lvl1pPr>
            <a:lvl2pPr marL="742950" indent="-285750" eaLnBrk="0" hangingPunct="0">
              <a:defRPr sz="1200" b="1">
                <a:solidFill>
                  <a:srgbClr val="7D0013"/>
                </a:solidFill>
                <a:latin typeface="Arial" charset="0"/>
                <a:cs typeface="Arial" charset="0"/>
                <a:sym typeface="Wingdings 3" pitchFamily="18" charset="2"/>
              </a:defRPr>
            </a:lvl2pPr>
            <a:lvl3pPr marL="1143000" indent="-228600" eaLnBrk="0" hangingPunct="0">
              <a:defRPr sz="1200" b="1">
                <a:solidFill>
                  <a:srgbClr val="7D0013"/>
                </a:solidFill>
                <a:latin typeface="Arial" charset="0"/>
                <a:cs typeface="Arial" charset="0"/>
                <a:sym typeface="Wingdings 3" pitchFamily="18" charset="2"/>
              </a:defRPr>
            </a:lvl3pPr>
            <a:lvl4pPr marL="1600200" indent="-228600" eaLnBrk="0" hangingPunct="0">
              <a:defRPr sz="1200" b="1">
                <a:solidFill>
                  <a:srgbClr val="7D0013"/>
                </a:solidFill>
                <a:latin typeface="Arial" charset="0"/>
                <a:cs typeface="Arial" charset="0"/>
                <a:sym typeface="Wingdings 3" pitchFamily="18" charset="2"/>
              </a:defRPr>
            </a:lvl4pPr>
            <a:lvl5pPr marL="2057400" indent="-228600" eaLnBrk="0" hangingPunct="0">
              <a:defRPr sz="1200" b="1">
                <a:solidFill>
                  <a:srgbClr val="7D0013"/>
                </a:solidFill>
                <a:latin typeface="Arial" charset="0"/>
                <a:cs typeface="Arial" charset="0"/>
                <a:sym typeface="Wingdings 3" pitchFamily="18" charset="2"/>
              </a:defRPr>
            </a:lvl5pPr>
            <a:lvl6pPr marL="2514600" indent="-228600" eaLnBrk="0" fontAlgn="base" hangingPunct="0">
              <a:spcBef>
                <a:spcPct val="0"/>
              </a:spcBef>
              <a:spcAft>
                <a:spcPct val="0"/>
              </a:spcAft>
              <a:defRPr sz="1200" b="1">
                <a:solidFill>
                  <a:srgbClr val="7D0013"/>
                </a:solidFill>
                <a:latin typeface="Arial" charset="0"/>
                <a:cs typeface="Arial" charset="0"/>
                <a:sym typeface="Wingdings 3" pitchFamily="18" charset="2"/>
              </a:defRPr>
            </a:lvl6pPr>
            <a:lvl7pPr marL="2971800" indent="-228600" eaLnBrk="0" fontAlgn="base" hangingPunct="0">
              <a:spcBef>
                <a:spcPct val="0"/>
              </a:spcBef>
              <a:spcAft>
                <a:spcPct val="0"/>
              </a:spcAft>
              <a:defRPr sz="1200" b="1">
                <a:solidFill>
                  <a:srgbClr val="7D0013"/>
                </a:solidFill>
                <a:latin typeface="Arial" charset="0"/>
                <a:cs typeface="Arial" charset="0"/>
                <a:sym typeface="Wingdings 3" pitchFamily="18" charset="2"/>
              </a:defRPr>
            </a:lvl7pPr>
            <a:lvl8pPr marL="3429000" indent="-228600" eaLnBrk="0" fontAlgn="base" hangingPunct="0">
              <a:spcBef>
                <a:spcPct val="0"/>
              </a:spcBef>
              <a:spcAft>
                <a:spcPct val="0"/>
              </a:spcAft>
              <a:defRPr sz="1200" b="1">
                <a:solidFill>
                  <a:srgbClr val="7D0013"/>
                </a:solidFill>
                <a:latin typeface="Arial" charset="0"/>
                <a:cs typeface="Arial" charset="0"/>
                <a:sym typeface="Wingdings 3" pitchFamily="18" charset="2"/>
              </a:defRPr>
            </a:lvl8pPr>
            <a:lvl9pPr marL="3886200" indent="-228600" eaLnBrk="0" fontAlgn="base" hangingPunct="0">
              <a:spcBef>
                <a:spcPct val="0"/>
              </a:spcBef>
              <a:spcAft>
                <a:spcPct val="0"/>
              </a:spcAft>
              <a:defRPr sz="1200" b="1">
                <a:solidFill>
                  <a:srgbClr val="7D0013"/>
                </a:solidFill>
                <a:latin typeface="Arial" charset="0"/>
                <a:cs typeface="Arial" charset="0"/>
                <a:sym typeface="Wingdings 3" pitchFamily="18" charset="2"/>
              </a:defRPr>
            </a:lvl9pPr>
          </a:lstStyle>
          <a:p>
            <a:pPr eaLnBrk="1" hangingPunct="1"/>
            <a:r>
              <a:rPr lang="en-US" altLang="tr-TR" sz="1600" b="0">
                <a:solidFill>
                  <a:schemeClr val="tx1"/>
                </a:solidFill>
              </a:rPr>
              <a:t>A graph is a simple two-dimensional geometric representation of data. </a:t>
            </a:r>
          </a:p>
          <a:p>
            <a:pPr eaLnBrk="1" hangingPunct="1"/>
            <a:r>
              <a:rPr lang="en-US" altLang="tr-TR" sz="1600" b="0">
                <a:solidFill>
                  <a:schemeClr val="tx1"/>
                </a:solidFill>
              </a:rPr>
              <a:t>This graph displays the data from Table 1A.2. </a:t>
            </a:r>
          </a:p>
          <a:p>
            <a:pPr eaLnBrk="1" hangingPunct="1"/>
            <a:r>
              <a:rPr lang="en-US" altLang="tr-TR" sz="1600" b="0">
                <a:solidFill>
                  <a:schemeClr val="tx1"/>
                </a:solidFill>
              </a:rPr>
              <a:t>Along the horizontal scale (</a:t>
            </a:r>
            <a:r>
              <a:rPr lang="en-US" altLang="tr-TR" sz="1600" b="0" i="1">
                <a:solidFill>
                  <a:schemeClr val="tx1"/>
                </a:solidFill>
              </a:rPr>
              <a:t>X</a:t>
            </a:r>
            <a:r>
              <a:rPr lang="en-US" altLang="tr-TR" sz="1600" b="0">
                <a:solidFill>
                  <a:schemeClr val="tx1"/>
                </a:solidFill>
              </a:rPr>
              <a:t>-axis), we measure household income. </a:t>
            </a:r>
          </a:p>
          <a:p>
            <a:pPr eaLnBrk="1" hangingPunct="1"/>
            <a:r>
              <a:rPr lang="en-US" altLang="tr-TR" sz="1600" b="0">
                <a:solidFill>
                  <a:schemeClr val="tx1"/>
                </a:solidFill>
              </a:rPr>
              <a:t>Along the vertical scale (</a:t>
            </a:r>
            <a:r>
              <a:rPr lang="en-US" altLang="tr-TR" sz="1600" b="0" i="1">
                <a:solidFill>
                  <a:schemeClr val="tx1"/>
                </a:solidFill>
              </a:rPr>
              <a:t>Y</a:t>
            </a:r>
            <a:r>
              <a:rPr lang="en-US" altLang="tr-TR" sz="1600" b="0">
                <a:solidFill>
                  <a:schemeClr val="tx1"/>
                </a:solidFill>
              </a:rPr>
              <a:t>-axis), we measure household consumption.</a:t>
            </a:r>
          </a:p>
          <a:p>
            <a:pPr eaLnBrk="1" hangingPunct="1"/>
            <a:endParaRPr lang="en-US" altLang="tr-TR" sz="500" b="0">
              <a:solidFill>
                <a:schemeClr val="tx1"/>
              </a:solidFill>
            </a:endParaRPr>
          </a:p>
          <a:p>
            <a:pPr eaLnBrk="1" hangingPunct="1"/>
            <a:r>
              <a:rPr lang="en-US" altLang="tr-TR" sz="1400" b="0" i="1">
                <a:solidFill>
                  <a:schemeClr val="tx1"/>
                </a:solidFill>
              </a:rPr>
              <a:t>Note:</a:t>
            </a:r>
            <a:r>
              <a:rPr lang="en-US" altLang="tr-TR" sz="1400" b="0">
                <a:solidFill>
                  <a:schemeClr val="tx1"/>
                </a:solidFill>
              </a:rPr>
              <a:t> At point </a:t>
            </a:r>
            <a:r>
              <a:rPr lang="en-US" altLang="tr-TR" sz="1400" b="0" i="1">
                <a:solidFill>
                  <a:schemeClr val="tx1"/>
                </a:solidFill>
              </a:rPr>
              <a:t>A</a:t>
            </a:r>
            <a:r>
              <a:rPr lang="en-US" altLang="tr-TR" sz="1400" b="0">
                <a:solidFill>
                  <a:schemeClr val="tx1"/>
                </a:solidFill>
              </a:rPr>
              <a:t>, consumption equals $22,304 and income equals $10,263. </a:t>
            </a:r>
          </a:p>
          <a:p>
            <a:pPr eaLnBrk="1" hangingPunct="1"/>
            <a:r>
              <a:rPr lang="en-US" altLang="tr-TR" sz="1400" b="0">
                <a:solidFill>
                  <a:schemeClr val="tx1"/>
                </a:solidFill>
              </a:rPr>
              <a:t>At point </a:t>
            </a:r>
            <a:r>
              <a:rPr lang="en-US" altLang="tr-TR" sz="1400" b="0" i="1">
                <a:solidFill>
                  <a:schemeClr val="tx1"/>
                </a:solidFill>
              </a:rPr>
              <a:t>B</a:t>
            </a:r>
            <a:r>
              <a:rPr lang="en-US" altLang="tr-TR" sz="1400" b="0">
                <a:solidFill>
                  <a:schemeClr val="tx1"/>
                </a:solidFill>
              </a:rPr>
              <a:t>, consumption equals $31,751 and income equals $27,442.</a:t>
            </a:r>
          </a:p>
        </p:txBody>
      </p:sp>
      <p:graphicFrame>
        <p:nvGraphicFramePr>
          <p:cNvPr id="926919" name="Group 199"/>
          <p:cNvGraphicFramePr>
            <a:graphicFrameLocks noGrp="1"/>
          </p:cNvGraphicFramePr>
          <p:nvPr>
            <p:ph idx="4294967295"/>
          </p:nvPr>
        </p:nvGraphicFramePr>
        <p:xfrm>
          <a:off x="5410200" y="1163638"/>
          <a:ext cx="3733800" cy="2408236"/>
        </p:xfrm>
        <a:graphic>
          <a:graphicData uri="http://schemas.openxmlformats.org/drawingml/2006/table">
            <a:tbl>
              <a:tblPr/>
              <a:tblGrid>
                <a:gridCol w="1042354">
                  <a:extLst>
                    <a:ext uri="{9D8B030D-6E8A-4147-A177-3AD203B41FA5}">
                      <a16:colId xmlns:a16="http://schemas.microsoft.com/office/drawing/2014/main" val="20000"/>
                    </a:ext>
                  </a:extLst>
                </a:gridCol>
                <a:gridCol w="1389803">
                  <a:extLst>
                    <a:ext uri="{9D8B030D-6E8A-4147-A177-3AD203B41FA5}">
                      <a16:colId xmlns:a16="http://schemas.microsoft.com/office/drawing/2014/main" val="20001"/>
                    </a:ext>
                  </a:extLst>
                </a:gridCol>
                <a:gridCol w="1301643">
                  <a:extLst>
                    <a:ext uri="{9D8B030D-6E8A-4147-A177-3AD203B41FA5}">
                      <a16:colId xmlns:a16="http://schemas.microsoft.com/office/drawing/2014/main" val="20002"/>
                    </a:ext>
                  </a:extLst>
                </a:gridCol>
              </a:tblGrid>
              <a:tr h="518228">
                <a:tc gridSpan="3">
                  <a:txBody>
                    <a:bodyPr/>
                    <a:lstStyle/>
                    <a:p>
                      <a:pPr marL="1143000" marR="0" lvl="0" indent="-1143000" algn="l" defTabSz="914400" rtl="0" eaLnBrk="1" fontAlgn="base" latinLnBrk="0" hangingPunct="1">
                        <a:lnSpc>
                          <a:spcPct val="100000"/>
                        </a:lnSpc>
                        <a:spcBef>
                          <a:spcPct val="0"/>
                        </a:spcBef>
                        <a:spcAft>
                          <a:spcPct val="0"/>
                        </a:spcAft>
                        <a:buClrTx/>
                        <a:buSzTx/>
                        <a:buFontTx/>
                        <a:buNone/>
                        <a:tabLst>
                          <a:tab pos="1314450" algn="l"/>
                        </a:tabLst>
                      </a:pPr>
                      <a:r>
                        <a:rPr kumimoji="0" lang="en-US" sz="1400" b="1" i="0" u="none" strike="noStrike" cap="none" normalizeH="0" baseline="0" dirty="0">
                          <a:ln>
                            <a:noFill/>
                          </a:ln>
                          <a:solidFill>
                            <a:schemeClr val="bg1"/>
                          </a:solidFill>
                          <a:effectLst/>
                          <a:latin typeface="Arial" charset="0"/>
                          <a:cs typeface="Arial" charset="0"/>
                        </a:rPr>
                        <a:t>TABLE </a:t>
                      </a:r>
                      <a:r>
                        <a:rPr kumimoji="0" lang="tr-TR" sz="1400" b="1" i="0" u="none" strike="noStrike" cap="none" normalizeH="0" baseline="0" dirty="0">
                          <a:ln>
                            <a:noFill/>
                          </a:ln>
                          <a:solidFill>
                            <a:schemeClr val="bg1"/>
                          </a:solidFill>
                          <a:effectLst/>
                          <a:latin typeface="Arial" charset="0"/>
                          <a:cs typeface="Arial" charset="0"/>
                        </a:rPr>
                        <a:t>2</a:t>
                      </a:r>
                      <a:r>
                        <a:rPr kumimoji="0" lang="en-US" sz="1400" b="1" i="0" u="none" strike="noStrike" cap="none" normalizeH="0" baseline="0" dirty="0">
                          <a:ln>
                            <a:noFill/>
                          </a:ln>
                          <a:solidFill>
                            <a:schemeClr val="bg1"/>
                          </a:solidFill>
                          <a:effectLst/>
                          <a:latin typeface="Arial" charset="0"/>
                          <a:cs typeface="Arial" charset="0"/>
                        </a:rPr>
                        <a:t>  </a:t>
                      </a:r>
                      <a:r>
                        <a:rPr kumimoji="0" lang="en-US" sz="1400" b="1" i="0" u="none" strike="noStrike" cap="none" normalizeH="0" baseline="0" dirty="0">
                          <a:ln>
                            <a:noFill/>
                          </a:ln>
                          <a:solidFill>
                            <a:schemeClr val="bg1"/>
                          </a:solidFill>
                          <a:effectLst/>
                          <a:latin typeface="Arial" charset="0"/>
                        </a:rPr>
                        <a:t>Consumption Expenditures</a:t>
                      </a:r>
                      <a:br>
                        <a:rPr kumimoji="0" lang="en-US" sz="1400" b="1" i="0" u="none" strike="noStrike" cap="none" normalizeH="0" baseline="0" dirty="0">
                          <a:ln>
                            <a:noFill/>
                          </a:ln>
                          <a:solidFill>
                            <a:schemeClr val="bg1"/>
                          </a:solidFill>
                          <a:effectLst/>
                          <a:latin typeface="Arial" charset="0"/>
                        </a:rPr>
                      </a:br>
                      <a:r>
                        <a:rPr kumimoji="0" lang="en-US" sz="1400" b="1" i="0" u="none" strike="noStrike" cap="none" normalizeH="0" baseline="0" dirty="0">
                          <a:ln>
                            <a:noFill/>
                          </a:ln>
                          <a:solidFill>
                            <a:schemeClr val="bg1"/>
                          </a:solidFill>
                          <a:effectLst/>
                          <a:latin typeface="Arial" charset="0"/>
                        </a:rPr>
                        <a:t>and Income, 2008</a:t>
                      </a:r>
                    </a:p>
                  </a:txBody>
                  <a:tcPr marT="45726" marB="45726" horzOverflow="overflow">
                    <a:lnL cap="flat">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solidFill>
                      <a:srgbClr val="00758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31616">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endParaRPr kumimoji="0" lang="en-US" sz="1400" b="1" i="0" u="none" strike="noStrike" cap="none" normalizeH="0" baseline="0" dirty="0">
                        <a:ln>
                          <a:noFill/>
                        </a:ln>
                        <a:solidFill>
                          <a:schemeClr val="tx1"/>
                        </a:solidFill>
                        <a:effectLst/>
                        <a:latin typeface="Arial" charset="0"/>
                        <a:cs typeface="Arial" charset="0"/>
                      </a:endParaRPr>
                    </a:p>
                  </a:txBody>
                  <a:tcPr marR="0" marT="45726" marB="45726"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Average Income</a:t>
                      </a:r>
                      <a:br>
                        <a:rPr kumimoji="0" lang="en-US" sz="1400" b="1" i="0" u="none" strike="noStrike" cap="none" normalizeH="0" baseline="0" dirty="0">
                          <a:ln>
                            <a:noFill/>
                          </a:ln>
                          <a:solidFill>
                            <a:schemeClr val="tx1"/>
                          </a:solidFill>
                          <a:effectLst/>
                          <a:latin typeface="Arial" charset="0"/>
                          <a:cs typeface="Arial" charset="0"/>
                        </a:rPr>
                      </a:br>
                      <a:r>
                        <a:rPr kumimoji="0" lang="en-US" sz="1400" b="1" i="0" u="none" strike="noStrike" cap="none" normalizeH="0" baseline="0" dirty="0">
                          <a:ln>
                            <a:noFill/>
                          </a:ln>
                          <a:solidFill>
                            <a:schemeClr val="tx1"/>
                          </a:solidFill>
                          <a:effectLst/>
                          <a:latin typeface="Arial" charset="0"/>
                          <a:cs typeface="Arial" charset="0"/>
                        </a:rPr>
                        <a:t>Before Taxes</a:t>
                      </a:r>
                      <a:endParaRPr kumimoji="0" lang="en-US" sz="1400" b="1" i="0" u="none" strike="noStrike" cap="none" normalizeH="0" baseline="0" dirty="0">
                        <a:ln>
                          <a:noFill/>
                        </a:ln>
                        <a:solidFill>
                          <a:schemeClr val="tx1"/>
                        </a:solidFill>
                        <a:effectLst/>
                        <a:latin typeface="Arial" charset="0"/>
                      </a:endParaRPr>
                    </a:p>
                  </a:txBody>
                  <a:tcPr marR="0" marT="45726" marB="45726"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Average Consumption</a:t>
                      </a:r>
                      <a:br>
                        <a:rPr kumimoji="0" lang="en-US" sz="1400" b="1" i="0" u="none" strike="noStrike" cap="none" normalizeH="0" baseline="0" dirty="0">
                          <a:ln>
                            <a:noFill/>
                          </a:ln>
                          <a:solidFill>
                            <a:schemeClr val="tx1"/>
                          </a:solidFill>
                          <a:effectLst/>
                          <a:latin typeface="Arial" charset="0"/>
                          <a:cs typeface="Arial" charset="0"/>
                        </a:rPr>
                      </a:br>
                      <a:r>
                        <a:rPr kumimoji="0" lang="en-US" sz="1400" b="1" i="0" u="none" strike="noStrike" cap="none" normalizeH="0" baseline="0" dirty="0">
                          <a:ln>
                            <a:noFill/>
                          </a:ln>
                          <a:solidFill>
                            <a:schemeClr val="tx1"/>
                          </a:solidFill>
                          <a:effectLst/>
                          <a:latin typeface="Arial" charset="0"/>
                          <a:cs typeface="Arial" charset="0"/>
                        </a:rPr>
                        <a:t>Expenditures</a:t>
                      </a:r>
                      <a:endParaRPr kumimoji="0" lang="en-US" sz="1400" b="1" i="0" u="none" strike="noStrike" cap="none" normalizeH="0" baseline="0" dirty="0">
                        <a:ln>
                          <a:noFill/>
                        </a:ln>
                        <a:solidFill>
                          <a:schemeClr val="tx1"/>
                        </a:solidFill>
                        <a:effectLst/>
                        <a:latin typeface="Arial" charset="0"/>
                      </a:endParaRPr>
                    </a:p>
                  </a:txBody>
                  <a:tcPr marR="0" marT="45726" marB="45726"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583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Bottom fifth</a:t>
                      </a:r>
                      <a:br>
                        <a:rPr kumimoji="0" lang="en-US" sz="1400" b="0" i="0" u="none" strike="noStrike" cap="none" normalizeH="0" baseline="0" dirty="0">
                          <a:ln>
                            <a:noFill/>
                          </a:ln>
                          <a:solidFill>
                            <a:schemeClr val="tx1"/>
                          </a:solidFill>
                          <a:effectLst/>
                          <a:latin typeface="Arial" charset="0"/>
                          <a:cs typeface="Arial" charset="0"/>
                        </a:rPr>
                      </a:br>
                      <a:r>
                        <a:rPr kumimoji="0" lang="en-US" sz="1400" b="0" i="0" u="none" strike="noStrike" cap="none" normalizeH="0" baseline="0" dirty="0">
                          <a:ln>
                            <a:noFill/>
                          </a:ln>
                          <a:solidFill>
                            <a:schemeClr val="tx1"/>
                          </a:solidFill>
                          <a:effectLst/>
                          <a:latin typeface="Arial" charset="0"/>
                          <a:cs typeface="Arial" charset="0"/>
                        </a:rPr>
                        <a:t>2nd fifth</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3rd fifth</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4th fifth</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Top fifth</a:t>
                      </a:r>
                    </a:p>
                  </a:txBody>
                  <a:tcPr marR="0" marT="45726" marB="45726" horzOverflow="overflow">
                    <a:lnL cap="flat">
                      <a:noFill/>
                    </a:lnL>
                    <a:lnR>
                      <a:noFill/>
                    </a:lnR>
                    <a:lnT w="12700" cap="flat" cmpd="sng" algn="ctr">
                      <a:solidFill>
                        <a:schemeClr val="tx1"/>
                      </a:solidFill>
                      <a:prstDash val="solid"/>
                      <a:round/>
                      <a:headEnd type="none" w="med" len="med"/>
                      <a:tailEnd type="none" w="med" len="med"/>
                    </a:lnT>
                    <a:lnB w="38100" cap="flat" cmpd="sng" algn="ctr">
                      <a:solidFill>
                        <a:srgbClr val="00758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   10,263</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27,442</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47,196</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74,090</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158,652</a:t>
                      </a:r>
                    </a:p>
                  </a:txBody>
                  <a:tcPr marR="457200" marT="45726" marB="0" horzOverflow="overflow">
                    <a:lnL>
                      <a:noFill/>
                    </a:lnL>
                    <a:lnR>
                      <a:noFill/>
                    </a:lnR>
                    <a:lnT w="12700" cap="flat" cmpd="sng" algn="ctr">
                      <a:solidFill>
                        <a:schemeClr val="tx1"/>
                      </a:solidFill>
                      <a:prstDash val="solid"/>
                      <a:round/>
                      <a:headEnd type="none" w="med" len="med"/>
                      <a:tailEnd type="none" w="med" len="med"/>
                    </a:lnT>
                    <a:lnB w="38100" cap="flat" cmpd="sng" algn="ctr">
                      <a:solidFill>
                        <a:srgbClr val="00758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  22,304</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31,751</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42,659</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58,632</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97,003</a:t>
                      </a:r>
                    </a:p>
                  </a:txBody>
                  <a:tcPr marR="457200" marT="45726" marB="0" horzOverflow="overflow">
                    <a:lnL>
                      <a:noFill/>
                    </a:lnL>
                    <a:lnR cap="flat">
                      <a:noFill/>
                    </a:lnR>
                    <a:lnT w="12700" cap="flat" cmpd="sng" algn="ctr">
                      <a:solidFill>
                        <a:schemeClr val="tx1"/>
                      </a:solidFill>
                      <a:prstDash val="solid"/>
                      <a:round/>
                      <a:headEnd type="none" w="med" len="med"/>
                      <a:tailEnd type="none" w="med" len="med"/>
                    </a:lnT>
                    <a:lnB w="38100" cap="flat" cmpd="sng" algn="ctr">
                      <a:solidFill>
                        <a:srgbClr val="00758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926803" name="Rectangle 83"/>
          <p:cNvSpPr>
            <a:spLocks noChangeArrowheads="1"/>
          </p:cNvSpPr>
          <p:nvPr/>
        </p:nvSpPr>
        <p:spPr bwMode="auto">
          <a:xfrm>
            <a:off x="381000" y="4495800"/>
            <a:ext cx="6000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tabLst>
                <a:tab pos="1200150" algn="l"/>
              </a:tabLst>
              <a:defRPr sz="1200" b="1">
                <a:solidFill>
                  <a:srgbClr val="7D0013"/>
                </a:solidFill>
                <a:latin typeface="Arial" charset="0"/>
                <a:cs typeface="Arial" charset="0"/>
                <a:sym typeface="Wingdings 3" pitchFamily="18" charset="2"/>
              </a:defRPr>
            </a:lvl1pPr>
            <a:lvl2pPr marL="742950" indent="-285750" eaLnBrk="0" hangingPunct="0">
              <a:tabLst>
                <a:tab pos="1200150" algn="l"/>
              </a:tabLst>
              <a:defRPr sz="1200" b="1">
                <a:solidFill>
                  <a:srgbClr val="7D0013"/>
                </a:solidFill>
                <a:latin typeface="Arial" charset="0"/>
                <a:cs typeface="Arial" charset="0"/>
                <a:sym typeface="Wingdings 3" pitchFamily="18" charset="2"/>
              </a:defRPr>
            </a:lvl2pPr>
            <a:lvl3pPr marL="1143000" indent="-228600" eaLnBrk="0" hangingPunct="0">
              <a:tabLst>
                <a:tab pos="1200150" algn="l"/>
              </a:tabLst>
              <a:defRPr sz="1200" b="1">
                <a:solidFill>
                  <a:srgbClr val="7D0013"/>
                </a:solidFill>
                <a:latin typeface="Arial" charset="0"/>
                <a:cs typeface="Arial" charset="0"/>
                <a:sym typeface="Wingdings 3" pitchFamily="18" charset="2"/>
              </a:defRPr>
            </a:lvl3pPr>
            <a:lvl4pPr marL="1600200" indent="-228600" eaLnBrk="0" hangingPunct="0">
              <a:tabLst>
                <a:tab pos="1200150" algn="l"/>
              </a:tabLst>
              <a:defRPr sz="1200" b="1">
                <a:solidFill>
                  <a:srgbClr val="7D0013"/>
                </a:solidFill>
                <a:latin typeface="Arial" charset="0"/>
                <a:cs typeface="Arial" charset="0"/>
                <a:sym typeface="Wingdings 3" pitchFamily="18" charset="2"/>
              </a:defRPr>
            </a:lvl4pPr>
            <a:lvl5pPr marL="2057400" indent="-228600" eaLnBrk="0" hangingPunct="0">
              <a:tabLst>
                <a:tab pos="1200150" algn="l"/>
              </a:tabLst>
              <a:defRPr sz="1200" b="1">
                <a:solidFill>
                  <a:srgbClr val="7D0013"/>
                </a:solidFill>
                <a:latin typeface="Arial" charset="0"/>
                <a:cs typeface="Arial" charset="0"/>
                <a:sym typeface="Wingdings 3" pitchFamily="18" charset="2"/>
              </a:defRPr>
            </a:lvl5pPr>
            <a:lvl6pPr marL="2514600" indent="-228600" eaLnBrk="0" fontAlgn="base" hangingPunct="0">
              <a:spcBef>
                <a:spcPct val="0"/>
              </a:spcBef>
              <a:spcAft>
                <a:spcPct val="0"/>
              </a:spcAft>
              <a:tabLst>
                <a:tab pos="1200150" algn="l"/>
              </a:tabLst>
              <a:defRPr sz="1200" b="1">
                <a:solidFill>
                  <a:srgbClr val="7D0013"/>
                </a:solidFill>
                <a:latin typeface="Arial" charset="0"/>
                <a:cs typeface="Arial" charset="0"/>
                <a:sym typeface="Wingdings 3" pitchFamily="18" charset="2"/>
              </a:defRPr>
            </a:lvl6pPr>
            <a:lvl7pPr marL="2971800" indent="-228600" eaLnBrk="0" fontAlgn="base" hangingPunct="0">
              <a:spcBef>
                <a:spcPct val="0"/>
              </a:spcBef>
              <a:spcAft>
                <a:spcPct val="0"/>
              </a:spcAft>
              <a:tabLst>
                <a:tab pos="1200150" algn="l"/>
              </a:tabLst>
              <a:defRPr sz="1200" b="1">
                <a:solidFill>
                  <a:srgbClr val="7D0013"/>
                </a:solidFill>
                <a:latin typeface="Arial" charset="0"/>
                <a:cs typeface="Arial" charset="0"/>
                <a:sym typeface="Wingdings 3" pitchFamily="18" charset="2"/>
              </a:defRPr>
            </a:lvl7pPr>
            <a:lvl8pPr marL="3429000" indent="-228600" eaLnBrk="0" fontAlgn="base" hangingPunct="0">
              <a:spcBef>
                <a:spcPct val="0"/>
              </a:spcBef>
              <a:spcAft>
                <a:spcPct val="0"/>
              </a:spcAft>
              <a:tabLst>
                <a:tab pos="1200150" algn="l"/>
              </a:tabLst>
              <a:defRPr sz="1200" b="1">
                <a:solidFill>
                  <a:srgbClr val="7D0013"/>
                </a:solidFill>
                <a:latin typeface="Arial" charset="0"/>
                <a:cs typeface="Arial" charset="0"/>
                <a:sym typeface="Wingdings 3" pitchFamily="18" charset="2"/>
              </a:defRPr>
            </a:lvl8pPr>
            <a:lvl9pPr marL="3886200" indent="-228600" eaLnBrk="0" fontAlgn="base" hangingPunct="0">
              <a:spcBef>
                <a:spcPct val="0"/>
              </a:spcBef>
              <a:spcAft>
                <a:spcPct val="0"/>
              </a:spcAft>
              <a:tabLst>
                <a:tab pos="1200150" algn="l"/>
              </a:tabLst>
              <a:defRPr sz="1200" b="1">
                <a:solidFill>
                  <a:srgbClr val="7D0013"/>
                </a:solidFill>
                <a:latin typeface="Arial" charset="0"/>
                <a:cs typeface="Arial" charset="0"/>
                <a:sym typeface="Wingdings 3" pitchFamily="18" charset="2"/>
              </a:defRPr>
            </a:lvl9pPr>
          </a:lstStyle>
          <a:p>
            <a:pPr eaLnBrk="1" hangingPunct="1">
              <a:spcBef>
                <a:spcPct val="10000"/>
              </a:spcBef>
              <a:spcAft>
                <a:spcPct val="10000"/>
              </a:spcAft>
            </a:pPr>
            <a:r>
              <a:rPr lang="en-US" altLang="tr-TR" sz="1400" dirty="0">
                <a:solidFill>
                  <a:srgbClr val="00723F"/>
                </a:solidFill>
              </a:rPr>
              <a:t> FIGURE 1</a:t>
            </a:r>
            <a:r>
              <a:rPr lang="tr-TR" altLang="tr-TR" sz="1400" dirty="0">
                <a:solidFill>
                  <a:srgbClr val="00723F"/>
                </a:solidFill>
              </a:rPr>
              <a:t>1</a:t>
            </a:r>
            <a:r>
              <a:rPr lang="en-US" altLang="tr-TR" sz="1400" dirty="0">
                <a:solidFill>
                  <a:schemeClr val="tx1"/>
                </a:solidFill>
              </a:rPr>
              <a:t>  Household Consumption and Income</a:t>
            </a:r>
          </a:p>
        </p:txBody>
      </p:sp>
      <p:sp>
        <p:nvSpPr>
          <p:cNvPr id="926848" name="Rectangle 128"/>
          <p:cNvSpPr>
            <a:spLocks noChangeArrowheads="1"/>
          </p:cNvSpPr>
          <p:nvPr/>
        </p:nvSpPr>
        <p:spPr bwMode="auto">
          <a:xfrm>
            <a:off x="457200" y="295275"/>
            <a:ext cx="6400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b="1">
                <a:solidFill>
                  <a:srgbClr val="7D0013"/>
                </a:solidFill>
                <a:latin typeface="Arial" charset="0"/>
                <a:cs typeface="Arial" charset="0"/>
                <a:sym typeface="Wingdings 3" pitchFamily="18" charset="2"/>
              </a:defRPr>
            </a:lvl1pPr>
            <a:lvl2pPr marL="742950" indent="-285750" eaLnBrk="0" hangingPunct="0">
              <a:defRPr sz="1200" b="1">
                <a:solidFill>
                  <a:srgbClr val="7D0013"/>
                </a:solidFill>
                <a:latin typeface="Arial" charset="0"/>
                <a:cs typeface="Arial" charset="0"/>
                <a:sym typeface="Wingdings 3" pitchFamily="18" charset="2"/>
              </a:defRPr>
            </a:lvl2pPr>
            <a:lvl3pPr marL="1143000" indent="-228600" eaLnBrk="0" hangingPunct="0">
              <a:defRPr sz="1200" b="1">
                <a:solidFill>
                  <a:srgbClr val="7D0013"/>
                </a:solidFill>
                <a:latin typeface="Arial" charset="0"/>
                <a:cs typeface="Arial" charset="0"/>
                <a:sym typeface="Wingdings 3" pitchFamily="18" charset="2"/>
              </a:defRPr>
            </a:lvl3pPr>
            <a:lvl4pPr marL="1600200" indent="-228600" eaLnBrk="0" hangingPunct="0">
              <a:defRPr sz="1200" b="1">
                <a:solidFill>
                  <a:srgbClr val="7D0013"/>
                </a:solidFill>
                <a:latin typeface="Arial" charset="0"/>
                <a:cs typeface="Arial" charset="0"/>
                <a:sym typeface="Wingdings 3" pitchFamily="18" charset="2"/>
              </a:defRPr>
            </a:lvl4pPr>
            <a:lvl5pPr marL="2057400" indent="-228600" eaLnBrk="0" hangingPunct="0">
              <a:defRPr sz="1200" b="1">
                <a:solidFill>
                  <a:srgbClr val="7D0013"/>
                </a:solidFill>
                <a:latin typeface="Arial" charset="0"/>
                <a:cs typeface="Arial" charset="0"/>
                <a:sym typeface="Wingdings 3" pitchFamily="18" charset="2"/>
              </a:defRPr>
            </a:lvl5pPr>
            <a:lvl6pPr marL="2514600" indent="-228600" eaLnBrk="0" fontAlgn="base" hangingPunct="0">
              <a:spcBef>
                <a:spcPct val="0"/>
              </a:spcBef>
              <a:spcAft>
                <a:spcPct val="0"/>
              </a:spcAft>
              <a:defRPr sz="1200" b="1">
                <a:solidFill>
                  <a:srgbClr val="7D0013"/>
                </a:solidFill>
                <a:latin typeface="Arial" charset="0"/>
                <a:cs typeface="Arial" charset="0"/>
                <a:sym typeface="Wingdings 3" pitchFamily="18" charset="2"/>
              </a:defRPr>
            </a:lvl6pPr>
            <a:lvl7pPr marL="2971800" indent="-228600" eaLnBrk="0" fontAlgn="base" hangingPunct="0">
              <a:spcBef>
                <a:spcPct val="0"/>
              </a:spcBef>
              <a:spcAft>
                <a:spcPct val="0"/>
              </a:spcAft>
              <a:defRPr sz="1200" b="1">
                <a:solidFill>
                  <a:srgbClr val="7D0013"/>
                </a:solidFill>
                <a:latin typeface="Arial" charset="0"/>
                <a:cs typeface="Arial" charset="0"/>
                <a:sym typeface="Wingdings 3" pitchFamily="18" charset="2"/>
              </a:defRPr>
            </a:lvl7pPr>
            <a:lvl8pPr marL="3429000" indent="-228600" eaLnBrk="0" fontAlgn="base" hangingPunct="0">
              <a:spcBef>
                <a:spcPct val="0"/>
              </a:spcBef>
              <a:spcAft>
                <a:spcPct val="0"/>
              </a:spcAft>
              <a:defRPr sz="1200" b="1">
                <a:solidFill>
                  <a:srgbClr val="7D0013"/>
                </a:solidFill>
                <a:latin typeface="Arial" charset="0"/>
                <a:cs typeface="Arial" charset="0"/>
                <a:sym typeface="Wingdings 3" pitchFamily="18" charset="2"/>
              </a:defRPr>
            </a:lvl8pPr>
            <a:lvl9pPr marL="3886200" indent="-228600" eaLnBrk="0" fontAlgn="base" hangingPunct="0">
              <a:spcBef>
                <a:spcPct val="0"/>
              </a:spcBef>
              <a:spcAft>
                <a:spcPct val="0"/>
              </a:spcAft>
              <a:defRPr sz="1200" b="1">
                <a:solidFill>
                  <a:srgbClr val="7D0013"/>
                </a:solidFill>
                <a:latin typeface="Arial" charset="0"/>
                <a:cs typeface="Arial" charset="0"/>
                <a:sym typeface="Wingdings 3" pitchFamily="18" charset="2"/>
              </a:defRPr>
            </a:lvl9pPr>
          </a:lstStyle>
          <a:p>
            <a:pPr eaLnBrk="1" hangingPunct="1"/>
            <a:r>
              <a:rPr lang="en-US" altLang="tr-TR" sz="1600">
                <a:solidFill>
                  <a:srgbClr val="55367D"/>
                </a:solidFill>
              </a:rPr>
              <a:t>Plotting Income and Consumption Data for Households</a:t>
            </a: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62025"/>
            <a:ext cx="460057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62025"/>
            <a:ext cx="460057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62025"/>
            <a:ext cx="460057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 y="962025"/>
            <a:ext cx="460057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4800" y="962025"/>
            <a:ext cx="460057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4800" y="962025"/>
            <a:ext cx="460057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fig1A-3_PPT_11.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04800" y="962025"/>
            <a:ext cx="460057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04800" y="962025"/>
            <a:ext cx="460057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962025"/>
            <a:ext cx="460057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04800" y="962025"/>
            <a:ext cx="460057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4160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26848"/>
                                        </p:tgtEl>
                                        <p:attrNameLst>
                                          <p:attrName>style.visibility</p:attrName>
                                        </p:attrNameLst>
                                      </p:cBhvr>
                                      <p:to>
                                        <p:strVal val="visible"/>
                                      </p:to>
                                    </p:set>
                                    <p:animEffect transition="in" filter="wipe(left)">
                                      <p:cBhvr>
                                        <p:cTn id="7" dur="500"/>
                                        <p:tgtEl>
                                          <p:spTgt spid="926848"/>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926919"/>
                                        </p:tgtEl>
                                        <p:attrNameLst>
                                          <p:attrName>style.visibility</p:attrName>
                                        </p:attrNameLst>
                                      </p:cBhvr>
                                      <p:to>
                                        <p:strVal val="visible"/>
                                      </p:to>
                                    </p:set>
                                    <p:animEffect transition="in" filter="wipe(up)">
                                      <p:cBhvr>
                                        <p:cTn id="11" dur="1000"/>
                                        <p:tgtEl>
                                          <p:spTgt spid="926919"/>
                                        </p:tgtEl>
                                      </p:cBhvr>
                                    </p:animEffect>
                                  </p:childTnLst>
                                </p:cTn>
                              </p:par>
                            </p:childTnLst>
                          </p:cTn>
                        </p:par>
                        <p:par>
                          <p:cTn id="12" fill="hold" nodeType="afterGroup">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926803"/>
                                        </p:tgtEl>
                                        <p:attrNameLst>
                                          <p:attrName>style.visibility</p:attrName>
                                        </p:attrNameLst>
                                      </p:cBhvr>
                                      <p:to>
                                        <p:strVal val="visible"/>
                                      </p:to>
                                    </p:set>
                                    <p:animEffect transition="in" filter="wipe(left)">
                                      <p:cBhvr>
                                        <p:cTn id="15" dur="500"/>
                                        <p:tgtEl>
                                          <p:spTgt spid="926803"/>
                                        </p:tgtEl>
                                      </p:cBhvr>
                                    </p:animEffect>
                                  </p:childTnLst>
                                </p:cTn>
                              </p:par>
                            </p:childTnLst>
                          </p:cTn>
                        </p:par>
                        <p:par>
                          <p:cTn id="16" fill="hold" nodeType="afterGroup">
                            <p:stCondLst>
                              <p:cond delay="2000"/>
                            </p:stCondLst>
                            <p:childTnLst>
                              <p:par>
                                <p:cTn id="17" presetID="22" presetClass="entr" presetSubtype="8"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1000"/>
                                        <p:tgtEl>
                                          <p:spTgt spid="20"/>
                                        </p:tgtEl>
                                      </p:cBhvr>
                                    </p:animEffect>
                                  </p:childTnLst>
                                </p:cTn>
                              </p:par>
                              <p:par>
                                <p:cTn id="20" presetID="22" presetClass="entr" presetSubtype="4"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1000"/>
                                        <p:tgtEl>
                                          <p:spTgt spid="21"/>
                                        </p:tgtEl>
                                      </p:cBhvr>
                                    </p:animEffect>
                                  </p:childTnLst>
                                </p:cTn>
                              </p:par>
                              <p:par>
                                <p:cTn id="23" presetID="22" presetClass="entr" presetSubtype="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1000"/>
                                        <p:tgtEl>
                                          <p:spTgt spid="23"/>
                                        </p:tgtEl>
                                      </p:cBhvr>
                                    </p:animEffect>
                                  </p:childTnLst>
                                </p:cTn>
                              </p:par>
                              <p:par>
                                <p:cTn id="26" presetID="18" presetClass="entr" presetSubtype="3"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strips(upRight)">
                                      <p:cBhvr>
                                        <p:cTn id="28" dur="1000"/>
                                        <p:tgtEl>
                                          <p:spTgt spid="19"/>
                                        </p:tgtEl>
                                      </p:cBhvr>
                                    </p:animEffect>
                                  </p:childTnLst>
                                </p:cTn>
                              </p:par>
                            </p:childTnLst>
                          </p:cTn>
                        </p:par>
                        <p:par>
                          <p:cTn id="29" fill="hold" nodeType="afterGroup">
                            <p:stCondLst>
                              <p:cond delay="3000"/>
                            </p:stCondLst>
                            <p:childTnLst>
                              <p:par>
                                <p:cTn id="30" presetID="22" presetClass="entr" presetSubtype="4"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1000"/>
                                        <p:tgtEl>
                                          <p:spTgt spid="24"/>
                                        </p:tgtEl>
                                      </p:cBhvr>
                                    </p:animEffect>
                                  </p:childTnLst>
                                </p:cTn>
                              </p:par>
                            </p:childTnLst>
                          </p:cTn>
                        </p:par>
                        <p:par>
                          <p:cTn id="33" fill="hold" nodeType="afterGroup">
                            <p:stCondLst>
                              <p:cond delay="4000"/>
                            </p:stCondLst>
                            <p:childTnLst>
                              <p:par>
                                <p:cTn id="34" presetID="22" presetClass="entr" presetSubtype="8"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1000"/>
                                        <p:tgtEl>
                                          <p:spTgt spid="25"/>
                                        </p:tgtEl>
                                      </p:cBhvr>
                                    </p:animEffect>
                                  </p:childTnLst>
                                </p:cTn>
                              </p:par>
                            </p:childTnLst>
                          </p:cTn>
                        </p:par>
                        <p:par>
                          <p:cTn id="37" fill="hold" nodeType="afterGroup">
                            <p:stCondLst>
                              <p:cond delay="5000"/>
                            </p:stCondLst>
                            <p:childTnLst>
                              <p:par>
                                <p:cTn id="38" presetID="22" presetClass="entr" presetSubtype="8" fill="hold" grpId="0" nodeType="afterEffect">
                                  <p:stCondLst>
                                    <p:cond delay="0"/>
                                  </p:stCondLst>
                                  <p:childTnLst>
                                    <p:set>
                                      <p:cBhvr>
                                        <p:cTn id="39" dur="1" fill="hold">
                                          <p:stCondLst>
                                            <p:cond delay="0"/>
                                          </p:stCondLst>
                                        </p:cTn>
                                        <p:tgtEl>
                                          <p:spTgt spid="926750">
                                            <p:txEl>
                                              <p:pRg st="0" end="0"/>
                                            </p:txEl>
                                          </p:spTgt>
                                        </p:tgtEl>
                                        <p:attrNameLst>
                                          <p:attrName>style.visibility</p:attrName>
                                        </p:attrNameLst>
                                      </p:cBhvr>
                                      <p:to>
                                        <p:strVal val="visible"/>
                                      </p:to>
                                    </p:set>
                                    <p:animEffect transition="in" filter="wipe(left)">
                                      <p:cBhvr>
                                        <p:cTn id="40" dur="500"/>
                                        <p:tgtEl>
                                          <p:spTgt spid="926750">
                                            <p:txEl>
                                              <p:pRg st="0" end="0"/>
                                            </p:txEl>
                                          </p:spTgt>
                                        </p:tgtEl>
                                      </p:cBhvr>
                                    </p:animEffect>
                                  </p:childTnLst>
                                </p:cTn>
                              </p:par>
                            </p:childTnLst>
                          </p:cTn>
                        </p:par>
                        <p:par>
                          <p:cTn id="41" fill="hold" nodeType="afterGroup">
                            <p:stCondLst>
                              <p:cond delay="5500"/>
                            </p:stCondLst>
                            <p:childTnLst>
                              <p:par>
                                <p:cTn id="42" presetID="22" presetClass="entr" presetSubtype="8" fill="hold" grpId="0" nodeType="afterEffect">
                                  <p:stCondLst>
                                    <p:cond delay="0"/>
                                  </p:stCondLst>
                                  <p:childTnLst>
                                    <p:set>
                                      <p:cBhvr>
                                        <p:cTn id="43" dur="1" fill="hold">
                                          <p:stCondLst>
                                            <p:cond delay="0"/>
                                          </p:stCondLst>
                                        </p:cTn>
                                        <p:tgtEl>
                                          <p:spTgt spid="926750">
                                            <p:txEl>
                                              <p:pRg st="1" end="1"/>
                                            </p:txEl>
                                          </p:spTgt>
                                        </p:tgtEl>
                                        <p:attrNameLst>
                                          <p:attrName>style.visibility</p:attrName>
                                        </p:attrNameLst>
                                      </p:cBhvr>
                                      <p:to>
                                        <p:strVal val="visible"/>
                                      </p:to>
                                    </p:set>
                                    <p:animEffect transition="in" filter="wipe(left)">
                                      <p:cBhvr>
                                        <p:cTn id="44" dur="500"/>
                                        <p:tgtEl>
                                          <p:spTgt spid="926750">
                                            <p:txEl>
                                              <p:pRg st="1" end="1"/>
                                            </p:txEl>
                                          </p:spTgt>
                                        </p:tgtEl>
                                      </p:cBhvr>
                                    </p:animEffect>
                                  </p:childTnLst>
                                </p:cTn>
                              </p:par>
                            </p:childTnLst>
                          </p:cTn>
                        </p:par>
                        <p:par>
                          <p:cTn id="45" fill="hold" nodeType="afterGroup">
                            <p:stCondLst>
                              <p:cond delay="6000"/>
                            </p:stCondLst>
                            <p:childTnLst>
                              <p:par>
                                <p:cTn id="46" presetID="22" presetClass="entr" presetSubtype="8" fill="hold" grpId="0" nodeType="afterEffect">
                                  <p:stCondLst>
                                    <p:cond delay="0"/>
                                  </p:stCondLst>
                                  <p:childTnLst>
                                    <p:set>
                                      <p:cBhvr>
                                        <p:cTn id="47" dur="1" fill="hold">
                                          <p:stCondLst>
                                            <p:cond delay="0"/>
                                          </p:stCondLst>
                                        </p:cTn>
                                        <p:tgtEl>
                                          <p:spTgt spid="926750">
                                            <p:txEl>
                                              <p:pRg st="2" end="2"/>
                                            </p:txEl>
                                          </p:spTgt>
                                        </p:tgtEl>
                                        <p:attrNameLst>
                                          <p:attrName>style.visibility</p:attrName>
                                        </p:attrNameLst>
                                      </p:cBhvr>
                                      <p:to>
                                        <p:strVal val="visible"/>
                                      </p:to>
                                    </p:set>
                                    <p:animEffect transition="in" filter="wipe(left)">
                                      <p:cBhvr>
                                        <p:cTn id="48" dur="500"/>
                                        <p:tgtEl>
                                          <p:spTgt spid="926750">
                                            <p:txEl>
                                              <p:pRg st="2" end="2"/>
                                            </p:txEl>
                                          </p:spTgt>
                                        </p:tgtEl>
                                      </p:cBhvr>
                                    </p:animEffect>
                                  </p:childTnLst>
                                </p:cTn>
                              </p:par>
                            </p:childTnLst>
                          </p:cTn>
                        </p:par>
                        <p:par>
                          <p:cTn id="49" fill="hold" nodeType="afterGroup">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926750">
                                            <p:txEl>
                                              <p:pRg st="3" end="3"/>
                                            </p:txEl>
                                          </p:spTgt>
                                        </p:tgtEl>
                                        <p:attrNameLst>
                                          <p:attrName>style.visibility</p:attrName>
                                        </p:attrNameLst>
                                      </p:cBhvr>
                                      <p:to>
                                        <p:strVal val="visible"/>
                                      </p:to>
                                    </p:set>
                                    <p:animEffect transition="in" filter="wipe(left)">
                                      <p:cBhvr>
                                        <p:cTn id="52" dur="500"/>
                                        <p:tgtEl>
                                          <p:spTgt spid="926750">
                                            <p:txEl>
                                              <p:pRg st="3" end="3"/>
                                            </p:txEl>
                                          </p:spTgt>
                                        </p:tgtEl>
                                      </p:cBhvr>
                                    </p:animEffect>
                                  </p:childTnLst>
                                </p:cTn>
                              </p:par>
                            </p:childTnLst>
                          </p:cTn>
                        </p:par>
                        <p:par>
                          <p:cTn id="53" fill="hold" nodeType="afterGroup">
                            <p:stCondLst>
                              <p:cond delay="7000"/>
                            </p:stCondLst>
                            <p:childTnLst>
                              <p:par>
                                <p:cTn id="54" presetID="22" presetClass="entr" presetSubtype="8" fill="hold"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left)">
                                      <p:cBhvr>
                                        <p:cTn id="56" dur="500"/>
                                        <p:tgtEl>
                                          <p:spTgt spid="27"/>
                                        </p:tgtEl>
                                      </p:cBhvr>
                                    </p:animEffect>
                                  </p:childTnLst>
                                </p:cTn>
                              </p:par>
                            </p:childTnLst>
                          </p:cTn>
                        </p:par>
                        <p:par>
                          <p:cTn id="57" fill="hold" nodeType="afterGroup">
                            <p:stCondLst>
                              <p:cond delay="7500"/>
                            </p:stCondLst>
                            <p:childTnLst>
                              <p:par>
                                <p:cTn id="58" presetID="22" presetClass="entr" presetSubtype="8" fill="hold" grpId="0" nodeType="afterEffect">
                                  <p:stCondLst>
                                    <p:cond delay="0"/>
                                  </p:stCondLst>
                                  <p:childTnLst>
                                    <p:set>
                                      <p:cBhvr>
                                        <p:cTn id="59" dur="1" fill="hold">
                                          <p:stCondLst>
                                            <p:cond delay="0"/>
                                          </p:stCondLst>
                                        </p:cTn>
                                        <p:tgtEl>
                                          <p:spTgt spid="926750">
                                            <p:txEl>
                                              <p:pRg st="5" end="5"/>
                                            </p:txEl>
                                          </p:spTgt>
                                        </p:tgtEl>
                                        <p:attrNameLst>
                                          <p:attrName>style.visibility</p:attrName>
                                        </p:attrNameLst>
                                      </p:cBhvr>
                                      <p:to>
                                        <p:strVal val="visible"/>
                                      </p:to>
                                    </p:set>
                                    <p:animEffect transition="in" filter="wipe(left)">
                                      <p:cBhvr>
                                        <p:cTn id="60" dur="500"/>
                                        <p:tgtEl>
                                          <p:spTgt spid="926750">
                                            <p:txEl>
                                              <p:pRg st="5" end="5"/>
                                            </p:txEl>
                                          </p:spTgt>
                                        </p:tgtEl>
                                      </p:cBhvr>
                                    </p:animEffect>
                                  </p:childTnLst>
                                </p:cTn>
                              </p:par>
                            </p:childTnLst>
                          </p:cTn>
                        </p:par>
                        <p:par>
                          <p:cTn id="61" fill="hold" nodeType="afterGroup">
                            <p:stCondLst>
                              <p:cond delay="8000"/>
                            </p:stCondLst>
                            <p:childTnLst>
                              <p:par>
                                <p:cTn id="62" presetID="22" presetClass="entr" presetSubtype="8" fill="hold"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left)">
                                      <p:cBhvr>
                                        <p:cTn id="64" dur="500"/>
                                        <p:tgtEl>
                                          <p:spTgt spid="28"/>
                                        </p:tgtEl>
                                      </p:cBhvr>
                                    </p:animEffect>
                                  </p:childTnLst>
                                </p:cTn>
                              </p:par>
                            </p:childTnLst>
                          </p:cTn>
                        </p:par>
                        <p:par>
                          <p:cTn id="65" fill="hold" nodeType="afterGroup">
                            <p:stCondLst>
                              <p:cond delay="8500"/>
                            </p:stCondLst>
                            <p:childTnLst>
                              <p:par>
                                <p:cTn id="66" presetID="22" presetClass="entr" presetSubtype="8" fill="hold" grpId="0" nodeType="afterEffect">
                                  <p:stCondLst>
                                    <p:cond delay="0"/>
                                  </p:stCondLst>
                                  <p:childTnLst>
                                    <p:set>
                                      <p:cBhvr>
                                        <p:cTn id="67" dur="1" fill="hold">
                                          <p:stCondLst>
                                            <p:cond delay="0"/>
                                          </p:stCondLst>
                                        </p:cTn>
                                        <p:tgtEl>
                                          <p:spTgt spid="926750">
                                            <p:txEl>
                                              <p:pRg st="6" end="6"/>
                                            </p:txEl>
                                          </p:spTgt>
                                        </p:tgtEl>
                                        <p:attrNameLst>
                                          <p:attrName>style.visibility</p:attrName>
                                        </p:attrNameLst>
                                      </p:cBhvr>
                                      <p:to>
                                        <p:strVal val="visible"/>
                                      </p:to>
                                    </p:set>
                                    <p:animEffect transition="in" filter="wipe(left)">
                                      <p:cBhvr>
                                        <p:cTn id="68" dur="500"/>
                                        <p:tgtEl>
                                          <p:spTgt spid="926750">
                                            <p:txEl>
                                              <p:pRg st="6" end="6"/>
                                            </p:txEl>
                                          </p:spTgt>
                                        </p:tgtEl>
                                      </p:cBhvr>
                                    </p:animEffect>
                                  </p:childTnLst>
                                </p:cTn>
                              </p:par>
                            </p:childTnLst>
                          </p:cTn>
                        </p:par>
                        <p:par>
                          <p:cTn id="69" fill="hold" nodeType="afterGroup">
                            <p:stCondLst>
                              <p:cond delay="9000"/>
                            </p:stCondLst>
                            <p:childTnLst>
                              <p:par>
                                <p:cTn id="70" presetID="22" presetClass="entr" presetSubtype="8"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left)">
                                      <p:cBhvr>
                                        <p:cTn id="72" dur="1000"/>
                                        <p:tgtEl>
                                          <p:spTgt spid="29"/>
                                        </p:tgtEl>
                                      </p:cBhvr>
                                    </p:animEffect>
                                  </p:childTnLst>
                                </p:cTn>
                              </p:par>
                            </p:childTnLst>
                          </p:cTn>
                        </p:par>
                        <p:par>
                          <p:cTn id="73" fill="hold" nodeType="afterGroup">
                            <p:stCondLst>
                              <p:cond delay="10000"/>
                            </p:stCondLst>
                            <p:childTnLst>
                              <p:par>
                                <p:cTn id="74" presetID="22" presetClass="entr" presetSubtype="4" fill="hold" nodeType="after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wipe(down)">
                                      <p:cBhvr>
                                        <p:cTn id="76"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6750" grpId="0" build="p" autoUpdateAnimBg="0"/>
      <p:bldP spid="926803" grpId="0"/>
      <p:bldP spid="926848"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970814" name="Group 62"/>
          <p:cNvGraphicFramePr>
            <a:graphicFrameLocks noGrp="1"/>
          </p:cNvGraphicFramePr>
          <p:nvPr>
            <p:ph idx="4294967295"/>
          </p:nvPr>
        </p:nvGraphicFramePr>
        <p:xfrm>
          <a:off x="5943600" y="914400"/>
          <a:ext cx="3200400" cy="4297644"/>
        </p:xfrm>
        <a:graphic>
          <a:graphicData uri="http://schemas.openxmlformats.org/drawingml/2006/table">
            <a:tbl>
              <a:tblPr/>
              <a:tblGrid>
                <a:gridCol w="744279">
                  <a:extLst>
                    <a:ext uri="{9D8B030D-6E8A-4147-A177-3AD203B41FA5}">
                      <a16:colId xmlns:a16="http://schemas.microsoft.com/office/drawing/2014/main" val="20000"/>
                    </a:ext>
                  </a:extLst>
                </a:gridCol>
                <a:gridCol w="1309454">
                  <a:extLst>
                    <a:ext uri="{9D8B030D-6E8A-4147-A177-3AD203B41FA5}">
                      <a16:colId xmlns:a16="http://schemas.microsoft.com/office/drawing/2014/main" val="20001"/>
                    </a:ext>
                  </a:extLst>
                </a:gridCol>
                <a:gridCol w="1146667">
                  <a:extLst>
                    <a:ext uri="{9D8B030D-6E8A-4147-A177-3AD203B41FA5}">
                      <a16:colId xmlns:a16="http://schemas.microsoft.com/office/drawing/2014/main" val="20002"/>
                    </a:ext>
                  </a:extLst>
                </a:gridCol>
              </a:tblGrid>
              <a:tr h="822897">
                <a:tc gridSpan="3">
                  <a:txBody>
                    <a:bodyPr/>
                    <a:lstStyle/>
                    <a:p>
                      <a:pPr marL="914400" marR="0" lvl="0" indent="-914400" algn="l" defTabSz="914400" rtl="0" eaLnBrk="1" fontAlgn="base" latinLnBrk="0" hangingPunct="1">
                        <a:lnSpc>
                          <a:spcPct val="100000"/>
                        </a:lnSpc>
                        <a:spcBef>
                          <a:spcPct val="0"/>
                        </a:spcBef>
                        <a:spcAft>
                          <a:spcPct val="0"/>
                        </a:spcAft>
                        <a:buClrTx/>
                        <a:buSzTx/>
                        <a:buFontTx/>
                        <a:buNone/>
                        <a:tabLst>
                          <a:tab pos="1314450" algn="l"/>
                        </a:tabLst>
                      </a:pPr>
                      <a:r>
                        <a:rPr kumimoji="0" lang="en-US" sz="1200" b="1" i="0" u="none" strike="noStrike" cap="none" normalizeH="0" baseline="0" dirty="0">
                          <a:ln>
                            <a:noFill/>
                          </a:ln>
                          <a:solidFill>
                            <a:schemeClr val="bg1"/>
                          </a:solidFill>
                          <a:effectLst/>
                          <a:latin typeface="Arial" charset="0"/>
                          <a:cs typeface="Arial" charset="0"/>
                        </a:rPr>
                        <a:t>TABLE 3  </a:t>
                      </a:r>
                      <a:r>
                        <a:rPr kumimoji="0" lang="en-US" sz="1200" b="1" i="0" u="none" strike="noStrike" cap="none" normalizeH="0" baseline="0" dirty="0">
                          <a:ln>
                            <a:noFill/>
                          </a:ln>
                          <a:solidFill>
                            <a:schemeClr val="bg1"/>
                          </a:solidFill>
                          <a:effectLst/>
                          <a:latin typeface="Arial" charset="0"/>
                        </a:rPr>
                        <a:t>Aggregate National Income and Consumption for the United States, 1930–2012 </a:t>
                      </a:r>
                      <a:br>
                        <a:rPr kumimoji="0" lang="en-US" sz="1200" b="1" i="0" u="none" strike="noStrike" cap="none" normalizeH="0" baseline="0" dirty="0">
                          <a:ln>
                            <a:noFill/>
                          </a:ln>
                          <a:solidFill>
                            <a:schemeClr val="bg1"/>
                          </a:solidFill>
                          <a:effectLst/>
                          <a:latin typeface="Arial" charset="0"/>
                        </a:rPr>
                      </a:br>
                      <a:r>
                        <a:rPr kumimoji="0" lang="en-US" sz="1200" b="1" i="0" u="none" strike="noStrike" cap="none" normalizeH="0" baseline="0" dirty="0">
                          <a:ln>
                            <a:noFill/>
                          </a:ln>
                          <a:solidFill>
                            <a:schemeClr val="bg1"/>
                          </a:solidFill>
                          <a:effectLst/>
                          <a:latin typeface="Arial" charset="0"/>
                        </a:rPr>
                        <a:t>(in billions of dollars)</a:t>
                      </a:r>
                    </a:p>
                  </a:txBody>
                  <a:tcPr marT="45714" marB="45714" horzOverflow="overflow">
                    <a:lnL cap="flat">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solidFill>
                      <a:srgbClr val="00758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7162">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marR="0" marT="45714" marB="45714"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Aggregate National Income</a:t>
                      </a:r>
                      <a:endParaRPr kumimoji="0" lang="en-US" sz="1200" b="1" i="0" u="none" strike="noStrike" cap="none" normalizeH="0" baseline="0" dirty="0">
                        <a:ln>
                          <a:noFill/>
                        </a:ln>
                        <a:solidFill>
                          <a:schemeClr val="tx1"/>
                        </a:solidFill>
                        <a:effectLst/>
                        <a:latin typeface="Arial" charset="0"/>
                      </a:endParaRPr>
                    </a:p>
                  </a:txBody>
                  <a:tcPr marR="0" marT="45714" marB="45714"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charset="0"/>
                          <a:cs typeface="Arial" charset="0"/>
                        </a:rPr>
                        <a:t>Aggregate Consumption</a:t>
                      </a:r>
                      <a:endParaRPr kumimoji="0" lang="en-US" sz="1200" b="1" i="0" u="none" strike="noStrike" cap="none" normalizeH="0" baseline="0">
                        <a:ln>
                          <a:noFill/>
                        </a:ln>
                        <a:solidFill>
                          <a:schemeClr val="tx1"/>
                        </a:solidFill>
                        <a:effectLst/>
                        <a:latin typeface="Arial" charset="0"/>
                      </a:endParaRPr>
                    </a:p>
                  </a:txBody>
                  <a:tcPr marR="0" marT="45714" marB="45714" anchor="b"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173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1930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1940</a:t>
                      </a:r>
                      <a:br>
                        <a:rPr kumimoji="0" lang="en-US" sz="1200" b="0" i="0" u="none" strike="noStrike" cap="none" normalizeH="0" baseline="0" dirty="0">
                          <a:ln>
                            <a:noFill/>
                          </a:ln>
                          <a:solidFill>
                            <a:schemeClr val="tx1"/>
                          </a:solidFill>
                          <a:effectLst/>
                          <a:latin typeface="Arial" charset="0"/>
                          <a:cs typeface="Arial" charset="0"/>
                        </a:rPr>
                      </a:br>
                      <a:r>
                        <a:rPr kumimoji="0" lang="en-US" sz="1200" b="0" i="0" u="none" strike="noStrike" cap="none" normalizeH="0" baseline="0" dirty="0">
                          <a:ln>
                            <a:noFill/>
                          </a:ln>
                          <a:solidFill>
                            <a:schemeClr val="tx1"/>
                          </a:solidFill>
                          <a:effectLst/>
                          <a:latin typeface="Arial" charset="0"/>
                          <a:cs typeface="Arial" charset="0"/>
                        </a:rPr>
                        <a:t>1950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1960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1970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1980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1990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2000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2005</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2006</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2007</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2008</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2009</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2010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2011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2012</a:t>
                      </a:r>
                    </a:p>
                  </a:txBody>
                  <a:tcPr marR="0" marT="45714" marB="45714" horzOverflow="overflow">
                    <a:lnL cap="flat">
                      <a:noFill/>
                    </a:lnL>
                    <a:lnR>
                      <a:noFill/>
                    </a:lnR>
                    <a:lnT w="12700" cap="flat" cmpd="sng" algn="ctr">
                      <a:solidFill>
                        <a:schemeClr val="tx1"/>
                      </a:solidFill>
                      <a:prstDash val="solid"/>
                      <a:round/>
                      <a:headEnd type="none" w="med" len="med"/>
                      <a:tailEnd type="none" w="med" len="med"/>
                    </a:lnT>
                    <a:lnB w="38100" cap="flat" cmpd="sng" algn="ctr">
                      <a:solidFill>
                        <a:srgbClr val="00758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82.9</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90.9</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263.9</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473.9</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929.5</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2433.0</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5059.8</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8938.9</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11,273.8</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12,031.2</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12,396.4</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12,609.1</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12,132.6</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12,811.4</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13,358.9</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13,720.9</a:t>
                      </a:r>
                    </a:p>
                  </a:txBody>
                  <a:tcPr marR="457200" marT="45714" marB="0" horzOverflow="overflow">
                    <a:lnL>
                      <a:noFill/>
                    </a:lnL>
                    <a:lnR>
                      <a:noFill/>
                    </a:lnR>
                    <a:lnT w="12700" cap="flat" cmpd="sng" algn="ctr">
                      <a:solidFill>
                        <a:schemeClr val="tx1"/>
                      </a:solidFill>
                      <a:prstDash val="solid"/>
                      <a:round/>
                      <a:headEnd type="none" w="med" len="med"/>
                      <a:tailEnd type="none" w="med" len="med"/>
                    </a:lnT>
                    <a:lnB w="38100" cap="flat" cmpd="sng" algn="ctr">
                      <a:solidFill>
                        <a:srgbClr val="00758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70.1</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71.3</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192.2</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331.8</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648.3</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1,755.8</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3,835.5</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6,830.4</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8,803.5</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9,301.0</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9,772.3</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10,035.5</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9,845.9</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10,215.7</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10,729.0</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11,119.5</a:t>
                      </a:r>
                    </a:p>
                  </a:txBody>
                  <a:tcPr marR="457200" marT="45714" marB="0" horzOverflow="overflow">
                    <a:lnL>
                      <a:noFill/>
                    </a:lnL>
                    <a:lnR cap="flat">
                      <a:noFill/>
                    </a:lnR>
                    <a:lnT w="12700" cap="flat" cmpd="sng" algn="ctr">
                      <a:solidFill>
                        <a:schemeClr val="tx1"/>
                      </a:solidFill>
                      <a:prstDash val="solid"/>
                      <a:round/>
                      <a:headEnd type="none" w="med" len="med"/>
                      <a:tailEnd type="none" w="med" len="med"/>
                    </a:lnT>
                    <a:lnB w="38100" cap="flat" cmpd="sng" algn="ctr">
                      <a:solidFill>
                        <a:srgbClr val="00758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970773" name="Rectangle 21"/>
          <p:cNvSpPr>
            <a:spLocks noChangeArrowheads="1"/>
          </p:cNvSpPr>
          <p:nvPr/>
        </p:nvSpPr>
        <p:spPr bwMode="auto">
          <a:xfrm>
            <a:off x="457200" y="5638800"/>
            <a:ext cx="7620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tabLst>
                <a:tab pos="1200150" algn="l"/>
              </a:tabLst>
              <a:defRPr sz="1200" b="1">
                <a:solidFill>
                  <a:srgbClr val="7D0013"/>
                </a:solidFill>
                <a:latin typeface="Arial" charset="0"/>
                <a:cs typeface="Arial" charset="0"/>
                <a:sym typeface="Wingdings 3" pitchFamily="18" charset="2"/>
              </a:defRPr>
            </a:lvl1pPr>
            <a:lvl2pPr marL="742950" indent="-285750" eaLnBrk="0" hangingPunct="0">
              <a:tabLst>
                <a:tab pos="1200150" algn="l"/>
              </a:tabLst>
              <a:defRPr sz="1200" b="1">
                <a:solidFill>
                  <a:srgbClr val="7D0013"/>
                </a:solidFill>
                <a:latin typeface="Arial" charset="0"/>
                <a:cs typeface="Arial" charset="0"/>
                <a:sym typeface="Wingdings 3" pitchFamily="18" charset="2"/>
              </a:defRPr>
            </a:lvl2pPr>
            <a:lvl3pPr marL="1143000" indent="-228600" eaLnBrk="0" hangingPunct="0">
              <a:tabLst>
                <a:tab pos="1200150" algn="l"/>
              </a:tabLst>
              <a:defRPr sz="1200" b="1">
                <a:solidFill>
                  <a:srgbClr val="7D0013"/>
                </a:solidFill>
                <a:latin typeface="Arial" charset="0"/>
                <a:cs typeface="Arial" charset="0"/>
                <a:sym typeface="Wingdings 3" pitchFamily="18" charset="2"/>
              </a:defRPr>
            </a:lvl3pPr>
            <a:lvl4pPr marL="1600200" indent="-228600" eaLnBrk="0" hangingPunct="0">
              <a:tabLst>
                <a:tab pos="1200150" algn="l"/>
              </a:tabLst>
              <a:defRPr sz="1200" b="1">
                <a:solidFill>
                  <a:srgbClr val="7D0013"/>
                </a:solidFill>
                <a:latin typeface="Arial" charset="0"/>
                <a:cs typeface="Arial" charset="0"/>
                <a:sym typeface="Wingdings 3" pitchFamily="18" charset="2"/>
              </a:defRPr>
            </a:lvl4pPr>
            <a:lvl5pPr marL="2057400" indent="-228600" eaLnBrk="0" hangingPunct="0">
              <a:tabLst>
                <a:tab pos="1200150" algn="l"/>
              </a:tabLst>
              <a:defRPr sz="1200" b="1">
                <a:solidFill>
                  <a:srgbClr val="7D0013"/>
                </a:solidFill>
                <a:latin typeface="Arial" charset="0"/>
                <a:cs typeface="Arial" charset="0"/>
                <a:sym typeface="Wingdings 3" pitchFamily="18" charset="2"/>
              </a:defRPr>
            </a:lvl5pPr>
            <a:lvl6pPr marL="2514600" indent="-228600" eaLnBrk="0" fontAlgn="base" hangingPunct="0">
              <a:spcBef>
                <a:spcPct val="0"/>
              </a:spcBef>
              <a:spcAft>
                <a:spcPct val="0"/>
              </a:spcAft>
              <a:tabLst>
                <a:tab pos="1200150" algn="l"/>
              </a:tabLst>
              <a:defRPr sz="1200" b="1">
                <a:solidFill>
                  <a:srgbClr val="7D0013"/>
                </a:solidFill>
                <a:latin typeface="Arial" charset="0"/>
                <a:cs typeface="Arial" charset="0"/>
                <a:sym typeface="Wingdings 3" pitchFamily="18" charset="2"/>
              </a:defRPr>
            </a:lvl6pPr>
            <a:lvl7pPr marL="2971800" indent="-228600" eaLnBrk="0" fontAlgn="base" hangingPunct="0">
              <a:spcBef>
                <a:spcPct val="0"/>
              </a:spcBef>
              <a:spcAft>
                <a:spcPct val="0"/>
              </a:spcAft>
              <a:tabLst>
                <a:tab pos="1200150" algn="l"/>
              </a:tabLst>
              <a:defRPr sz="1200" b="1">
                <a:solidFill>
                  <a:srgbClr val="7D0013"/>
                </a:solidFill>
                <a:latin typeface="Arial" charset="0"/>
                <a:cs typeface="Arial" charset="0"/>
                <a:sym typeface="Wingdings 3" pitchFamily="18" charset="2"/>
              </a:defRPr>
            </a:lvl7pPr>
            <a:lvl8pPr marL="3429000" indent="-228600" eaLnBrk="0" fontAlgn="base" hangingPunct="0">
              <a:spcBef>
                <a:spcPct val="0"/>
              </a:spcBef>
              <a:spcAft>
                <a:spcPct val="0"/>
              </a:spcAft>
              <a:tabLst>
                <a:tab pos="1200150" algn="l"/>
              </a:tabLst>
              <a:defRPr sz="1200" b="1">
                <a:solidFill>
                  <a:srgbClr val="7D0013"/>
                </a:solidFill>
                <a:latin typeface="Arial" charset="0"/>
                <a:cs typeface="Arial" charset="0"/>
                <a:sym typeface="Wingdings 3" pitchFamily="18" charset="2"/>
              </a:defRPr>
            </a:lvl8pPr>
            <a:lvl9pPr marL="3886200" indent="-228600" eaLnBrk="0" fontAlgn="base" hangingPunct="0">
              <a:spcBef>
                <a:spcPct val="0"/>
              </a:spcBef>
              <a:spcAft>
                <a:spcPct val="0"/>
              </a:spcAft>
              <a:tabLst>
                <a:tab pos="1200150" algn="l"/>
              </a:tabLst>
              <a:defRPr sz="1200" b="1">
                <a:solidFill>
                  <a:srgbClr val="7D0013"/>
                </a:solidFill>
                <a:latin typeface="Arial" charset="0"/>
                <a:cs typeface="Arial" charset="0"/>
                <a:sym typeface="Wingdings 3" pitchFamily="18" charset="2"/>
              </a:defRPr>
            </a:lvl9pPr>
          </a:lstStyle>
          <a:p>
            <a:pPr eaLnBrk="1" hangingPunct="1">
              <a:spcBef>
                <a:spcPct val="10000"/>
              </a:spcBef>
              <a:spcAft>
                <a:spcPct val="10000"/>
              </a:spcAft>
            </a:pPr>
            <a:r>
              <a:rPr lang="en-US" altLang="tr-TR" dirty="0">
                <a:solidFill>
                  <a:srgbClr val="00723F"/>
                </a:solidFill>
              </a:rPr>
              <a:t> FIGURE 1</a:t>
            </a:r>
            <a:r>
              <a:rPr lang="tr-TR" altLang="tr-TR" dirty="0">
                <a:solidFill>
                  <a:srgbClr val="00723F"/>
                </a:solidFill>
              </a:rPr>
              <a:t>2</a:t>
            </a:r>
            <a:r>
              <a:rPr lang="en-US" altLang="tr-TR" dirty="0">
                <a:solidFill>
                  <a:schemeClr val="tx1"/>
                </a:solidFill>
              </a:rPr>
              <a:t>  National Income and Consumption</a:t>
            </a:r>
          </a:p>
        </p:txBody>
      </p:sp>
      <p:sp>
        <p:nvSpPr>
          <p:cNvPr id="29" name="Rectangle 5"/>
          <p:cNvSpPr>
            <a:spLocks noChangeArrowheads="1"/>
          </p:cNvSpPr>
          <p:nvPr/>
        </p:nvSpPr>
        <p:spPr bwMode="auto">
          <a:xfrm>
            <a:off x="447675" y="28575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b="1">
                <a:solidFill>
                  <a:srgbClr val="7D0013"/>
                </a:solidFill>
                <a:latin typeface="Arial" charset="0"/>
                <a:cs typeface="Arial" charset="0"/>
                <a:sym typeface="Wingdings 3" pitchFamily="18" charset="2"/>
              </a:defRPr>
            </a:lvl1pPr>
            <a:lvl2pPr marL="742950" indent="-285750" eaLnBrk="0" hangingPunct="0">
              <a:defRPr sz="1200" b="1">
                <a:solidFill>
                  <a:srgbClr val="7D0013"/>
                </a:solidFill>
                <a:latin typeface="Arial" charset="0"/>
                <a:cs typeface="Arial" charset="0"/>
                <a:sym typeface="Wingdings 3" pitchFamily="18" charset="2"/>
              </a:defRPr>
            </a:lvl2pPr>
            <a:lvl3pPr marL="1143000" indent="-228600" eaLnBrk="0" hangingPunct="0">
              <a:defRPr sz="1200" b="1">
                <a:solidFill>
                  <a:srgbClr val="7D0013"/>
                </a:solidFill>
                <a:latin typeface="Arial" charset="0"/>
                <a:cs typeface="Arial" charset="0"/>
                <a:sym typeface="Wingdings 3" pitchFamily="18" charset="2"/>
              </a:defRPr>
            </a:lvl3pPr>
            <a:lvl4pPr marL="1600200" indent="-228600" eaLnBrk="0" hangingPunct="0">
              <a:defRPr sz="1200" b="1">
                <a:solidFill>
                  <a:srgbClr val="7D0013"/>
                </a:solidFill>
                <a:latin typeface="Arial" charset="0"/>
                <a:cs typeface="Arial" charset="0"/>
                <a:sym typeface="Wingdings 3" pitchFamily="18" charset="2"/>
              </a:defRPr>
            </a:lvl4pPr>
            <a:lvl5pPr marL="2057400" indent="-228600" eaLnBrk="0" hangingPunct="0">
              <a:defRPr sz="1200" b="1">
                <a:solidFill>
                  <a:srgbClr val="7D0013"/>
                </a:solidFill>
                <a:latin typeface="Arial" charset="0"/>
                <a:cs typeface="Arial" charset="0"/>
                <a:sym typeface="Wingdings 3" pitchFamily="18" charset="2"/>
              </a:defRPr>
            </a:lvl5pPr>
            <a:lvl6pPr marL="2514600" indent="-228600" eaLnBrk="0" fontAlgn="base" hangingPunct="0">
              <a:spcBef>
                <a:spcPct val="0"/>
              </a:spcBef>
              <a:spcAft>
                <a:spcPct val="0"/>
              </a:spcAft>
              <a:defRPr sz="1200" b="1">
                <a:solidFill>
                  <a:srgbClr val="7D0013"/>
                </a:solidFill>
                <a:latin typeface="Arial" charset="0"/>
                <a:cs typeface="Arial" charset="0"/>
                <a:sym typeface="Wingdings 3" pitchFamily="18" charset="2"/>
              </a:defRPr>
            </a:lvl6pPr>
            <a:lvl7pPr marL="2971800" indent="-228600" eaLnBrk="0" fontAlgn="base" hangingPunct="0">
              <a:spcBef>
                <a:spcPct val="0"/>
              </a:spcBef>
              <a:spcAft>
                <a:spcPct val="0"/>
              </a:spcAft>
              <a:defRPr sz="1200" b="1">
                <a:solidFill>
                  <a:srgbClr val="7D0013"/>
                </a:solidFill>
                <a:latin typeface="Arial" charset="0"/>
                <a:cs typeface="Arial" charset="0"/>
                <a:sym typeface="Wingdings 3" pitchFamily="18" charset="2"/>
              </a:defRPr>
            </a:lvl7pPr>
            <a:lvl8pPr marL="3429000" indent="-228600" eaLnBrk="0" fontAlgn="base" hangingPunct="0">
              <a:spcBef>
                <a:spcPct val="0"/>
              </a:spcBef>
              <a:spcAft>
                <a:spcPct val="0"/>
              </a:spcAft>
              <a:defRPr sz="1200" b="1">
                <a:solidFill>
                  <a:srgbClr val="7D0013"/>
                </a:solidFill>
                <a:latin typeface="Arial" charset="0"/>
                <a:cs typeface="Arial" charset="0"/>
                <a:sym typeface="Wingdings 3" pitchFamily="18" charset="2"/>
              </a:defRPr>
            </a:lvl8pPr>
            <a:lvl9pPr marL="3886200" indent="-228600" eaLnBrk="0" fontAlgn="base" hangingPunct="0">
              <a:spcBef>
                <a:spcPct val="0"/>
              </a:spcBef>
              <a:spcAft>
                <a:spcPct val="0"/>
              </a:spcAft>
              <a:defRPr sz="1200" b="1">
                <a:solidFill>
                  <a:srgbClr val="7D0013"/>
                </a:solidFill>
                <a:latin typeface="Arial" charset="0"/>
                <a:cs typeface="Arial" charset="0"/>
                <a:sym typeface="Wingdings 3" pitchFamily="18" charset="2"/>
              </a:defRPr>
            </a:lvl9pPr>
          </a:lstStyle>
          <a:p>
            <a:pPr eaLnBrk="1" hangingPunct="1">
              <a:spcBef>
                <a:spcPct val="10000"/>
              </a:spcBef>
              <a:spcAft>
                <a:spcPct val="10000"/>
              </a:spcAft>
            </a:pPr>
            <a:r>
              <a:rPr lang="en-US" altLang="tr-TR" sz="1800" b="0">
                <a:solidFill>
                  <a:srgbClr val="8A1636"/>
                </a:solidFill>
              </a:rPr>
              <a:t>Some Precautions</a:t>
            </a:r>
          </a:p>
        </p:txBody>
      </p:sp>
      <p:sp>
        <p:nvSpPr>
          <p:cNvPr id="17" name="Rectangle 2"/>
          <p:cNvSpPr>
            <a:spLocks noChangeArrowheads="1"/>
          </p:cNvSpPr>
          <p:nvPr/>
        </p:nvSpPr>
        <p:spPr bwMode="auto">
          <a:xfrm>
            <a:off x="381000" y="5867400"/>
            <a:ext cx="853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rgbClr val="7D0013"/>
                </a:solidFill>
                <a:latin typeface="Arial" charset="0"/>
                <a:cs typeface="Arial" charset="0"/>
                <a:sym typeface="Wingdings 3" pitchFamily="18" charset="2"/>
              </a:defRPr>
            </a:lvl1pPr>
            <a:lvl2pPr marL="742950" indent="-285750" eaLnBrk="0" hangingPunct="0">
              <a:defRPr sz="1200" b="1">
                <a:solidFill>
                  <a:srgbClr val="7D0013"/>
                </a:solidFill>
                <a:latin typeface="Arial" charset="0"/>
                <a:cs typeface="Arial" charset="0"/>
                <a:sym typeface="Wingdings 3" pitchFamily="18" charset="2"/>
              </a:defRPr>
            </a:lvl2pPr>
            <a:lvl3pPr marL="1143000" indent="-228600" eaLnBrk="0" hangingPunct="0">
              <a:defRPr sz="1200" b="1">
                <a:solidFill>
                  <a:srgbClr val="7D0013"/>
                </a:solidFill>
                <a:latin typeface="Arial" charset="0"/>
                <a:cs typeface="Arial" charset="0"/>
                <a:sym typeface="Wingdings 3" pitchFamily="18" charset="2"/>
              </a:defRPr>
            </a:lvl3pPr>
            <a:lvl4pPr marL="1600200" indent="-228600" eaLnBrk="0" hangingPunct="0">
              <a:defRPr sz="1200" b="1">
                <a:solidFill>
                  <a:srgbClr val="7D0013"/>
                </a:solidFill>
                <a:latin typeface="Arial" charset="0"/>
                <a:cs typeface="Arial" charset="0"/>
                <a:sym typeface="Wingdings 3" pitchFamily="18" charset="2"/>
              </a:defRPr>
            </a:lvl4pPr>
            <a:lvl5pPr marL="2057400" indent="-228600" eaLnBrk="0" hangingPunct="0">
              <a:defRPr sz="1200" b="1">
                <a:solidFill>
                  <a:srgbClr val="7D0013"/>
                </a:solidFill>
                <a:latin typeface="Arial" charset="0"/>
                <a:cs typeface="Arial" charset="0"/>
                <a:sym typeface="Wingdings 3" pitchFamily="18" charset="2"/>
              </a:defRPr>
            </a:lvl5pPr>
            <a:lvl6pPr marL="2514600" indent="-228600" eaLnBrk="0" fontAlgn="base" hangingPunct="0">
              <a:spcBef>
                <a:spcPct val="0"/>
              </a:spcBef>
              <a:spcAft>
                <a:spcPct val="0"/>
              </a:spcAft>
              <a:defRPr sz="1200" b="1">
                <a:solidFill>
                  <a:srgbClr val="7D0013"/>
                </a:solidFill>
                <a:latin typeface="Arial" charset="0"/>
                <a:cs typeface="Arial" charset="0"/>
                <a:sym typeface="Wingdings 3" pitchFamily="18" charset="2"/>
              </a:defRPr>
            </a:lvl6pPr>
            <a:lvl7pPr marL="2971800" indent="-228600" eaLnBrk="0" fontAlgn="base" hangingPunct="0">
              <a:spcBef>
                <a:spcPct val="0"/>
              </a:spcBef>
              <a:spcAft>
                <a:spcPct val="0"/>
              </a:spcAft>
              <a:defRPr sz="1200" b="1">
                <a:solidFill>
                  <a:srgbClr val="7D0013"/>
                </a:solidFill>
                <a:latin typeface="Arial" charset="0"/>
                <a:cs typeface="Arial" charset="0"/>
                <a:sym typeface="Wingdings 3" pitchFamily="18" charset="2"/>
              </a:defRPr>
            </a:lvl7pPr>
            <a:lvl8pPr marL="3429000" indent="-228600" eaLnBrk="0" fontAlgn="base" hangingPunct="0">
              <a:spcBef>
                <a:spcPct val="0"/>
              </a:spcBef>
              <a:spcAft>
                <a:spcPct val="0"/>
              </a:spcAft>
              <a:defRPr sz="1200" b="1">
                <a:solidFill>
                  <a:srgbClr val="7D0013"/>
                </a:solidFill>
                <a:latin typeface="Arial" charset="0"/>
                <a:cs typeface="Arial" charset="0"/>
                <a:sym typeface="Wingdings 3" pitchFamily="18" charset="2"/>
              </a:defRPr>
            </a:lvl8pPr>
            <a:lvl9pPr marL="3886200" indent="-228600" eaLnBrk="0" fontAlgn="base" hangingPunct="0">
              <a:spcBef>
                <a:spcPct val="0"/>
              </a:spcBef>
              <a:spcAft>
                <a:spcPct val="0"/>
              </a:spcAft>
              <a:defRPr sz="1200" b="1">
                <a:solidFill>
                  <a:srgbClr val="7D0013"/>
                </a:solidFill>
                <a:latin typeface="Arial" charset="0"/>
                <a:cs typeface="Arial" charset="0"/>
                <a:sym typeface="Wingdings 3" pitchFamily="18" charset="2"/>
              </a:defRPr>
            </a:lvl9pPr>
          </a:lstStyle>
          <a:p>
            <a:pPr eaLnBrk="1" hangingPunct="1">
              <a:lnSpc>
                <a:spcPct val="110000"/>
              </a:lnSpc>
            </a:pPr>
            <a:r>
              <a:rPr lang="en-US" altLang="tr-TR" sz="1300" b="0">
                <a:solidFill>
                  <a:schemeClr val="tx1"/>
                </a:solidFill>
              </a:rPr>
              <a:t>It is important to think carefully about what is represented by points in the space defined by the axes of a graph. </a:t>
            </a:r>
          </a:p>
          <a:p>
            <a:pPr eaLnBrk="1" hangingPunct="1">
              <a:lnSpc>
                <a:spcPct val="110000"/>
              </a:lnSpc>
            </a:pPr>
            <a:r>
              <a:rPr lang="en-US" altLang="tr-TR" sz="1300" b="0">
                <a:solidFill>
                  <a:schemeClr val="tx1"/>
                </a:solidFill>
              </a:rPr>
              <a:t>In this graph, we have graphed income with consumption, as in Figure 1A.2, but here each observation point is national income and aggregate consumption in </a:t>
            </a:r>
            <a:r>
              <a:rPr lang="en-US" altLang="tr-TR" sz="1300" b="0" i="1">
                <a:solidFill>
                  <a:schemeClr val="tx1"/>
                </a:solidFill>
              </a:rPr>
              <a:t>different years</a:t>
            </a:r>
            <a:r>
              <a:rPr lang="en-US" altLang="tr-TR" sz="1300" b="0">
                <a:solidFill>
                  <a:schemeClr val="tx1"/>
                </a:solidFill>
              </a:rPr>
              <a:t>, measured in billions of dollars.</a:t>
            </a:r>
          </a:p>
        </p:txBody>
      </p:sp>
      <p:pic>
        <p:nvPicPr>
          <p:cNvPr id="26" name="Picture 25" descr="fig1A.4ppt1.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7675" y="923925"/>
            <a:ext cx="481965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fig1A.4ppt2.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7675" y="923925"/>
            <a:ext cx="48006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fig1A.4ppt3.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7675" y="923925"/>
            <a:ext cx="48006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fig1A.4ppt5.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7675" y="923925"/>
            <a:ext cx="48006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fig1A.4ppt6.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7675" y="923925"/>
            <a:ext cx="48006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fig1A.4ppt4.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7675" y="923925"/>
            <a:ext cx="48006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78407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wipe(left)">
                                      <p:cBhvr>
                                        <p:cTn id="7" dur="500"/>
                                        <p:tgtEl>
                                          <p:spTgt spid="29">
                                            <p:txEl>
                                              <p:pRg st="0" end="0"/>
                                            </p:txEl>
                                          </p:spTgt>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970814"/>
                                        </p:tgtEl>
                                        <p:attrNameLst>
                                          <p:attrName>style.visibility</p:attrName>
                                        </p:attrNameLst>
                                      </p:cBhvr>
                                      <p:to>
                                        <p:strVal val="visible"/>
                                      </p:to>
                                    </p:set>
                                    <p:animEffect transition="in" filter="wipe(up)">
                                      <p:cBhvr>
                                        <p:cTn id="11" dur="1000"/>
                                        <p:tgtEl>
                                          <p:spTgt spid="970814"/>
                                        </p:tgtEl>
                                      </p:cBhvr>
                                    </p:animEffect>
                                  </p:childTnLst>
                                </p:cTn>
                              </p:par>
                            </p:childTnLst>
                          </p:cTn>
                        </p:par>
                        <p:par>
                          <p:cTn id="12" fill="hold" nodeType="afterGroup">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970773"/>
                                        </p:tgtEl>
                                        <p:attrNameLst>
                                          <p:attrName>style.visibility</p:attrName>
                                        </p:attrNameLst>
                                      </p:cBhvr>
                                      <p:to>
                                        <p:strVal val="visible"/>
                                      </p:to>
                                    </p:set>
                                    <p:animEffect transition="in" filter="wipe(left)">
                                      <p:cBhvr>
                                        <p:cTn id="15" dur="500"/>
                                        <p:tgtEl>
                                          <p:spTgt spid="970773"/>
                                        </p:tgtEl>
                                      </p:cBhvr>
                                    </p:animEffect>
                                  </p:childTnLst>
                                </p:cTn>
                              </p:par>
                            </p:childTnLst>
                          </p:cTn>
                        </p:par>
                        <p:par>
                          <p:cTn id="16" fill="hold" nodeType="afterGroup">
                            <p:stCondLst>
                              <p:cond delay="2000"/>
                            </p:stCondLst>
                            <p:childTnLst>
                              <p:par>
                                <p:cTn id="17" presetID="22" presetClass="entr" presetSubtype="4"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down)">
                                      <p:cBhvr>
                                        <p:cTn id="19" dur="1000"/>
                                        <p:tgtEl>
                                          <p:spTgt spid="27"/>
                                        </p:tgtEl>
                                      </p:cBhvr>
                                    </p:animEffect>
                                  </p:childTnLst>
                                </p:cTn>
                              </p:par>
                              <p:par>
                                <p:cTn id="20" presetID="22" presetClass="entr" presetSubtype="8"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1000"/>
                                        <p:tgtEl>
                                          <p:spTgt spid="26"/>
                                        </p:tgtEl>
                                      </p:cBhvr>
                                    </p:animEffect>
                                  </p:childTnLst>
                                </p:cTn>
                              </p:par>
                            </p:childTnLst>
                          </p:cTn>
                        </p:par>
                        <p:par>
                          <p:cTn id="23" fill="hold" nodeType="afterGroup">
                            <p:stCondLst>
                              <p:cond delay="3000"/>
                            </p:stCondLst>
                            <p:childTnLst>
                              <p:par>
                                <p:cTn id="24" presetID="22" presetClass="entr" presetSubtype="8" fill="hold"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1000"/>
                                        <p:tgtEl>
                                          <p:spTgt spid="28"/>
                                        </p:tgtEl>
                                      </p:cBhvr>
                                    </p:animEffect>
                                  </p:childTnLst>
                                </p:cTn>
                              </p:par>
                            </p:childTnLst>
                          </p:cTn>
                        </p:par>
                        <p:par>
                          <p:cTn id="27" fill="hold" nodeType="afterGroup">
                            <p:stCondLst>
                              <p:cond delay="4000"/>
                            </p:stCondLst>
                            <p:childTnLst>
                              <p:par>
                                <p:cTn id="28" presetID="22" presetClass="entr" presetSubtype="4"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down)">
                                      <p:cBhvr>
                                        <p:cTn id="30" dur="2000"/>
                                        <p:tgtEl>
                                          <p:spTgt spid="32"/>
                                        </p:tgtEl>
                                      </p:cBhvr>
                                    </p:animEffect>
                                  </p:childTnLst>
                                </p:cTn>
                              </p:par>
                            </p:childTnLst>
                          </p:cTn>
                        </p:par>
                        <p:par>
                          <p:cTn id="31" fill="hold" nodeType="afterGroup">
                            <p:stCondLst>
                              <p:cond delay="6000"/>
                            </p:stCondLst>
                            <p:childTnLst>
                              <p:par>
                                <p:cTn id="32" presetID="22" presetClass="entr" presetSubtype="8" fill="hold" grpId="0" nodeType="afterEffect">
                                  <p:stCondLst>
                                    <p:cond delay="0"/>
                                  </p:stCondLst>
                                  <p:childTnLst>
                                    <p:set>
                                      <p:cBhvr>
                                        <p:cTn id="33" dur="1" fill="hold">
                                          <p:stCondLst>
                                            <p:cond delay="0"/>
                                          </p:stCondLst>
                                        </p:cTn>
                                        <p:tgtEl>
                                          <p:spTgt spid="17">
                                            <p:txEl>
                                              <p:pRg st="0" end="0"/>
                                            </p:txEl>
                                          </p:spTgt>
                                        </p:tgtEl>
                                        <p:attrNameLst>
                                          <p:attrName>style.visibility</p:attrName>
                                        </p:attrNameLst>
                                      </p:cBhvr>
                                      <p:to>
                                        <p:strVal val="visible"/>
                                      </p:to>
                                    </p:set>
                                    <p:animEffect transition="in" filter="wipe(left)">
                                      <p:cBhvr>
                                        <p:cTn id="34" dur="500"/>
                                        <p:tgtEl>
                                          <p:spTgt spid="17">
                                            <p:txEl>
                                              <p:pRg st="0" end="0"/>
                                            </p:txEl>
                                          </p:spTgt>
                                        </p:tgtEl>
                                      </p:cBhvr>
                                    </p:animEffect>
                                  </p:childTnLst>
                                </p:cTn>
                              </p:par>
                            </p:childTnLst>
                          </p:cTn>
                        </p:par>
                        <p:par>
                          <p:cTn id="35" fill="hold" nodeType="afterGroup">
                            <p:stCondLst>
                              <p:cond delay="6500"/>
                            </p:stCondLst>
                            <p:childTnLst>
                              <p:par>
                                <p:cTn id="36" presetID="22" presetClass="entr" presetSubtype="4" fill="hold"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down)">
                                      <p:cBhvr>
                                        <p:cTn id="38" dur="2000"/>
                                        <p:tgtEl>
                                          <p:spTgt spid="30"/>
                                        </p:tgtEl>
                                      </p:cBhvr>
                                    </p:animEffect>
                                  </p:childTnLst>
                                </p:cTn>
                              </p:par>
                            </p:childTnLst>
                          </p:cTn>
                        </p:par>
                        <p:par>
                          <p:cTn id="39" fill="hold" nodeType="afterGroup">
                            <p:stCondLst>
                              <p:cond delay="8500"/>
                            </p:stCondLst>
                            <p:childTnLst>
                              <p:par>
                                <p:cTn id="40" presetID="22" presetClass="entr" presetSubtype="8"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2000"/>
                                        <p:tgtEl>
                                          <p:spTgt spid="31"/>
                                        </p:tgtEl>
                                      </p:cBhvr>
                                    </p:animEffect>
                                  </p:childTnLst>
                                </p:cTn>
                              </p:par>
                            </p:childTnLst>
                          </p:cTn>
                        </p:par>
                        <p:par>
                          <p:cTn id="43" fill="hold" nodeType="afterGroup">
                            <p:stCondLst>
                              <p:cond delay="10500"/>
                            </p:stCondLst>
                            <p:childTnLst>
                              <p:par>
                                <p:cTn id="44" presetID="22" presetClass="entr" presetSubtype="8" fill="hold" grpId="0" nodeType="afterEffect">
                                  <p:stCondLst>
                                    <p:cond delay="0"/>
                                  </p:stCondLst>
                                  <p:childTnLst>
                                    <p:set>
                                      <p:cBhvr>
                                        <p:cTn id="45" dur="1" fill="hold">
                                          <p:stCondLst>
                                            <p:cond delay="0"/>
                                          </p:stCondLst>
                                        </p:cTn>
                                        <p:tgtEl>
                                          <p:spTgt spid="17">
                                            <p:txEl>
                                              <p:pRg st="1" end="1"/>
                                            </p:txEl>
                                          </p:spTgt>
                                        </p:tgtEl>
                                        <p:attrNameLst>
                                          <p:attrName>style.visibility</p:attrName>
                                        </p:attrNameLst>
                                      </p:cBhvr>
                                      <p:to>
                                        <p:strVal val="visible"/>
                                      </p:to>
                                    </p:set>
                                    <p:animEffect transition="in" filter="wipe(left)">
                                      <p:cBhvr>
                                        <p:cTn id="46"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0773" grpId="0"/>
      <p:bldP spid="29" grpId="0" build="p" bldLvl="2" autoUpdateAnimBg="0" advAuto="0">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17"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6"/>
          <p:cNvSpPr>
            <a:spLocks noGrp="1" noChangeArrowheads="1"/>
          </p:cNvSpPr>
          <p:nvPr>
            <p:ph type="title"/>
          </p:nvPr>
        </p:nvSpPr>
        <p:spPr/>
        <p:txBody>
          <a:bodyPr>
            <a:normAutofit/>
          </a:bodyPr>
          <a:lstStyle/>
          <a:p>
            <a:pPr>
              <a:defRPr/>
            </a:pPr>
            <a:r>
              <a:rPr lang="en-US" sz="2800" dirty="0">
                <a:solidFill>
                  <a:srgbClr val="FF0000"/>
                </a:solidFill>
              </a:rPr>
              <a:t>Interpreting Data Graphs</a:t>
            </a:r>
          </a:p>
        </p:txBody>
      </p:sp>
      <p:sp>
        <p:nvSpPr>
          <p:cNvPr id="374792" name="Rectangle 8"/>
          <p:cNvSpPr>
            <a:spLocks noGrp="1" noChangeArrowheads="1"/>
          </p:cNvSpPr>
          <p:nvPr>
            <p:ph type="body" idx="1"/>
          </p:nvPr>
        </p:nvSpPr>
        <p:spPr/>
        <p:txBody>
          <a:bodyPr/>
          <a:lstStyle/>
          <a:p>
            <a:pPr lvl="1" eaLnBrk="1" hangingPunct="1">
              <a:spcBef>
                <a:spcPct val="75000"/>
              </a:spcBef>
              <a:defRPr/>
            </a:pPr>
            <a:r>
              <a:rPr lang="en-US" sz="2600" b="1" dirty="0">
                <a:solidFill>
                  <a:srgbClr val="FF0000"/>
                </a:solidFill>
              </a:rPr>
              <a:t>Scatter diagram </a:t>
            </a:r>
            <a:r>
              <a:rPr lang="en-US" dirty="0"/>
              <a:t>is a graph of the value of one variable against the value of another variable.</a:t>
            </a:r>
          </a:p>
          <a:p>
            <a:pPr lvl="1" eaLnBrk="1" hangingPunct="1">
              <a:spcBef>
                <a:spcPct val="75000"/>
              </a:spcBef>
              <a:defRPr/>
            </a:pPr>
            <a:r>
              <a:rPr lang="en-US" sz="2600" b="1" dirty="0">
                <a:solidFill>
                  <a:srgbClr val="FF0000"/>
                </a:solidFill>
              </a:rPr>
              <a:t>Time-series graph</a:t>
            </a:r>
            <a:r>
              <a:rPr lang="en-US" sz="2600" dirty="0">
                <a:solidFill>
                  <a:srgbClr val="FF0000"/>
                </a:solidFill>
              </a:rPr>
              <a:t> </a:t>
            </a:r>
            <a:r>
              <a:rPr lang="en-US" dirty="0"/>
              <a:t>is a graph that measures time on the </a:t>
            </a:r>
            <a:r>
              <a:rPr lang="en-US" i="1" dirty="0"/>
              <a:t>x</a:t>
            </a:r>
            <a:r>
              <a:rPr lang="en-US" dirty="0"/>
              <a:t>-axis and the variable or variables in which we are interested on the </a:t>
            </a:r>
            <a:r>
              <a:rPr lang="en-US" i="1" dirty="0"/>
              <a:t>y</a:t>
            </a:r>
            <a:r>
              <a:rPr lang="en-US" dirty="0"/>
              <a:t>-axis.</a:t>
            </a:r>
            <a:endParaRPr lang="en-CA" dirty="0"/>
          </a:p>
          <a:p>
            <a:pPr eaLnBrk="1" hangingPunct="1">
              <a:buFont typeface="Webdings" charset="0"/>
              <a:buNone/>
              <a:defRPr/>
            </a:pPr>
            <a:endParaRPr lang="en-US" dirty="0">
              <a:cs typeface="+mn-cs"/>
            </a:endParaRPr>
          </a:p>
        </p:txBody>
      </p:sp>
    </p:spTree>
    <p:extLst>
      <p:ext uri="{BB962C8B-B14F-4D97-AF65-F5344CB8AC3E}">
        <p14:creationId xmlns:p14="http://schemas.microsoft.com/office/powerpoint/2010/main" val="3183040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4792">
                                            <p:txEl>
                                              <p:pRg st="0" end="0"/>
                                            </p:txEl>
                                          </p:spTgt>
                                        </p:tgtEl>
                                        <p:attrNameLst>
                                          <p:attrName>style.visibility</p:attrName>
                                        </p:attrNameLst>
                                      </p:cBhvr>
                                      <p:to>
                                        <p:strVal val="visible"/>
                                      </p:to>
                                    </p:set>
                                    <p:animEffect transition="in" filter="wipe(left)">
                                      <p:cBhvr>
                                        <p:cTn id="7" dur="500"/>
                                        <p:tgtEl>
                                          <p:spTgt spid="37479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4792">
                                            <p:txEl>
                                              <p:pRg st="1" end="1"/>
                                            </p:txEl>
                                          </p:spTgt>
                                        </p:tgtEl>
                                        <p:attrNameLst>
                                          <p:attrName>style.visibility</p:attrName>
                                        </p:attrNameLst>
                                      </p:cBhvr>
                                      <p:to>
                                        <p:strVal val="visible"/>
                                      </p:to>
                                    </p:set>
                                    <p:animEffect transition="in" filter="wipe(left)">
                                      <p:cBhvr>
                                        <p:cTn id="12" dur="500"/>
                                        <p:tgtEl>
                                          <p:spTgt spid="37479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92" grpId="0" build="p" bldLvl="3"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5"/>
          <p:cNvSpPr>
            <a:spLocks noGrp="1" noChangeArrowheads="1"/>
          </p:cNvSpPr>
          <p:nvPr>
            <p:ph type="title"/>
          </p:nvPr>
        </p:nvSpPr>
        <p:spPr>
          <a:xfrm>
            <a:off x="467544" y="548680"/>
            <a:ext cx="8229600" cy="1143000"/>
          </a:xfrm>
        </p:spPr>
        <p:txBody>
          <a:bodyPr>
            <a:normAutofit/>
          </a:bodyPr>
          <a:lstStyle/>
          <a:p>
            <a:pPr marL="461963" lvl="1" indent="-4763" eaLnBrk="1" hangingPunct="1">
              <a:defRPr/>
            </a:pPr>
            <a:r>
              <a:rPr lang="tr-TR" sz="2600" dirty="0">
                <a:solidFill>
                  <a:srgbClr val="FF0000"/>
                </a:solidFill>
              </a:rPr>
              <a:t>-</a:t>
            </a:r>
            <a:r>
              <a:rPr lang="en-US" sz="2600" dirty="0">
                <a:solidFill>
                  <a:srgbClr val="FF0000"/>
                </a:solidFill>
              </a:rPr>
              <a:t>Trend </a:t>
            </a:r>
            <a:r>
              <a:rPr lang="en-US" sz="2000" dirty="0"/>
              <a:t>is a general tendency for the value of a variable to rise or fall</a:t>
            </a:r>
            <a:r>
              <a:rPr lang="en-US" dirty="0"/>
              <a:t>.</a:t>
            </a:r>
          </a:p>
        </p:txBody>
      </p:sp>
      <p:sp>
        <p:nvSpPr>
          <p:cNvPr id="375815" name="Rectangle 7"/>
          <p:cNvSpPr>
            <a:spLocks noGrp="1" noChangeArrowheads="1"/>
          </p:cNvSpPr>
          <p:nvPr>
            <p:ph type="body" idx="1"/>
          </p:nvPr>
        </p:nvSpPr>
        <p:spPr>
          <a:xfrm>
            <a:off x="395536" y="2276872"/>
            <a:ext cx="8229600" cy="2116832"/>
          </a:xfrm>
        </p:spPr>
        <p:txBody>
          <a:bodyPr/>
          <a:lstStyle/>
          <a:p>
            <a:pPr marL="461963" lvl="1" indent="-4763" eaLnBrk="1" hangingPunct="1">
              <a:spcBef>
                <a:spcPct val="75000"/>
              </a:spcBef>
              <a:defRPr/>
            </a:pPr>
            <a:r>
              <a:rPr lang="en-US" sz="2600" b="1" dirty="0">
                <a:solidFill>
                  <a:srgbClr val="FF0000"/>
                </a:solidFill>
              </a:rPr>
              <a:t>Cross-section graph </a:t>
            </a:r>
            <a:r>
              <a:rPr lang="en-US" dirty="0"/>
              <a:t>is a graph that shows the values of an  economic variable for different groups in a population at a point in time.</a:t>
            </a:r>
            <a:endParaRPr lang="en-CA" dirty="0"/>
          </a:p>
        </p:txBody>
      </p:sp>
    </p:spTree>
    <p:extLst>
      <p:ext uri="{BB962C8B-B14F-4D97-AF65-F5344CB8AC3E}">
        <p14:creationId xmlns:p14="http://schemas.microsoft.com/office/powerpoint/2010/main" val="33572895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5815">
                                            <p:txEl>
                                              <p:pRg st="0" end="0"/>
                                            </p:txEl>
                                          </p:spTgt>
                                        </p:tgtEl>
                                        <p:attrNameLst>
                                          <p:attrName>style.visibility</p:attrName>
                                        </p:attrNameLst>
                                      </p:cBhvr>
                                      <p:to>
                                        <p:strVal val="visible"/>
                                      </p:to>
                                    </p:set>
                                    <p:animEffect transition="in" filter="wipe(left)">
                                      <p:cBhvr>
                                        <p:cTn id="7" dur="500"/>
                                        <p:tgtEl>
                                          <p:spTgt spid="3758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5" grpId="0" build="p" bldLvl="3"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algn="l">
              <a:lnSpc>
                <a:spcPct val="90000"/>
              </a:lnSpc>
              <a:defRPr/>
            </a:pPr>
            <a:r>
              <a:rPr lang="tr-TR" sz="2800" dirty="0" err="1">
                <a:solidFill>
                  <a:srgbClr val="FF0000"/>
                </a:solidFill>
              </a:rPr>
              <a:t>Figure</a:t>
            </a:r>
            <a:r>
              <a:rPr lang="tr-TR" sz="2800" dirty="0">
                <a:solidFill>
                  <a:srgbClr val="FF0000"/>
                </a:solidFill>
              </a:rPr>
              <a:t> 20 </a:t>
            </a:r>
            <a:r>
              <a:rPr lang="tr-TR" sz="2800" dirty="0" err="1">
                <a:solidFill>
                  <a:srgbClr val="FF0000"/>
                </a:solidFill>
              </a:rPr>
              <a:t>shows</a:t>
            </a:r>
            <a:r>
              <a:rPr lang="tr-TR" sz="2800" dirty="0">
                <a:solidFill>
                  <a:srgbClr val="FF0000"/>
                </a:solidFill>
              </a:rPr>
              <a:t> S</a:t>
            </a:r>
            <a:r>
              <a:rPr lang="en-US" sz="2800" dirty="0" err="1">
                <a:solidFill>
                  <a:srgbClr val="FF0000"/>
                </a:solidFill>
              </a:rPr>
              <a:t>catter</a:t>
            </a:r>
            <a:r>
              <a:rPr lang="en-US" sz="2800" dirty="0">
                <a:solidFill>
                  <a:srgbClr val="FF0000"/>
                </a:solidFill>
              </a:rPr>
              <a:t> diagram</a:t>
            </a:r>
            <a:r>
              <a:rPr lang="tr-TR" sz="2800" dirty="0">
                <a:solidFill>
                  <a:srgbClr val="FF0000"/>
                </a:solidFill>
              </a:rPr>
              <a:t>.</a:t>
            </a:r>
            <a:endParaRPr lang="en-US" sz="2800" dirty="0">
              <a:solidFill>
                <a:srgbClr val="FF0000"/>
              </a:solidFill>
            </a:endParaRPr>
          </a:p>
        </p:txBody>
      </p:sp>
      <p:sp>
        <p:nvSpPr>
          <p:cNvPr id="14339" name="Rectangle 3"/>
          <p:cNvSpPr>
            <a:spLocks noGrp="1" noChangeArrowheads="1"/>
          </p:cNvSpPr>
          <p:nvPr>
            <p:ph type="body" idx="1"/>
          </p:nvPr>
        </p:nvSpPr>
        <p:spPr>
          <a:xfrm>
            <a:off x="76200" y="1981200"/>
            <a:ext cx="3733800" cy="1066800"/>
          </a:xfrm>
        </p:spPr>
        <p:txBody>
          <a:bodyPr/>
          <a:lstStyle/>
          <a:p>
            <a:pPr eaLnBrk="1" hangingPunct="1">
              <a:lnSpc>
                <a:spcPct val="90000"/>
              </a:lnSpc>
              <a:spcBef>
                <a:spcPct val="0"/>
              </a:spcBef>
              <a:buClrTx/>
              <a:buFontTx/>
              <a:buNone/>
              <a:defRPr/>
            </a:pPr>
            <a:r>
              <a:rPr lang="en-US" sz="2000" dirty="0">
                <a:cs typeface="+mn-cs"/>
              </a:rPr>
              <a:t>	</a:t>
            </a:r>
            <a:endParaRPr lang="en-US" sz="2400" b="0" dirty="0">
              <a:solidFill>
                <a:schemeClr val="tx1"/>
              </a:solidFill>
              <a:cs typeface="+mn-cs"/>
            </a:endParaRPr>
          </a:p>
        </p:txBody>
      </p:sp>
      <p:sp>
        <p:nvSpPr>
          <p:cNvPr id="437256" name="Rectangle 8"/>
          <p:cNvSpPr>
            <a:spLocks noChangeArrowheads="1"/>
          </p:cNvSpPr>
          <p:nvPr/>
        </p:nvSpPr>
        <p:spPr bwMode="auto">
          <a:xfrm>
            <a:off x="76200" y="4800600"/>
            <a:ext cx="37338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defRPr/>
            </a:pPr>
            <a:r>
              <a:rPr lang="en-US" dirty="0">
                <a:ea typeface="ＭＳ Ｐゴシック" charset="0"/>
              </a:rPr>
              <a:t>	The data for 2000 to 2012 show that as income increases, expenditure increases.</a:t>
            </a:r>
          </a:p>
        </p:txBody>
      </p:sp>
      <p:sp>
        <p:nvSpPr>
          <p:cNvPr id="437258" name="Rectangle 10"/>
          <p:cNvSpPr>
            <a:spLocks noChangeArrowheads="1"/>
          </p:cNvSpPr>
          <p:nvPr/>
        </p:nvSpPr>
        <p:spPr bwMode="auto">
          <a:xfrm>
            <a:off x="76200" y="2819400"/>
            <a:ext cx="3733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defRPr/>
            </a:pPr>
            <a:r>
              <a:rPr lang="en-US" dirty="0">
                <a:ea typeface="ＭＳ Ｐゴシック" charset="0"/>
              </a:rPr>
              <a:t>	In 2010 (marked 10), income per person was $32,335 and expenditure per person was $29,686.</a:t>
            </a:r>
          </a:p>
        </p:txBody>
      </p:sp>
      <p:pic>
        <p:nvPicPr>
          <p:cNvPr id="14342" name="Picture 16" descr="figA0102a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19588" y="1800225"/>
            <a:ext cx="4316412" cy="461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figA0102a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19588" y="1800225"/>
            <a:ext cx="4316412" cy="461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figA0102a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19588" y="1800225"/>
            <a:ext cx="4316412" cy="461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figA0102a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19588" y="1800225"/>
            <a:ext cx="4316412" cy="461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flipV="1">
            <a:off x="5004048" y="2819400"/>
            <a:ext cx="2808312" cy="219377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471999" y="398313"/>
            <a:ext cx="3250704" cy="1015663"/>
          </a:xfrm>
          <a:prstGeom prst="rect">
            <a:avLst/>
          </a:prstGeom>
          <a:noFill/>
        </p:spPr>
        <p:txBody>
          <a:bodyPr wrap="square" rtlCol="0">
            <a:spAutoFit/>
          </a:bodyPr>
          <a:lstStyle/>
          <a:p>
            <a:r>
              <a:rPr lang="en-US" sz="2000" dirty="0"/>
              <a:t>Linear relation between expenditure and income Y=f(X)</a:t>
            </a:r>
          </a:p>
        </p:txBody>
      </p:sp>
      <p:cxnSp>
        <p:nvCxnSpPr>
          <p:cNvPr id="6" name="Straight Arrow Connector 5"/>
          <p:cNvCxnSpPr/>
          <p:nvPr/>
        </p:nvCxnSpPr>
        <p:spPr>
          <a:xfrm flipH="1">
            <a:off x="7668344" y="1052736"/>
            <a:ext cx="144016" cy="17024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605348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7258"/>
                                        </p:tgtEl>
                                        <p:attrNameLst>
                                          <p:attrName>style.visibility</p:attrName>
                                        </p:attrNameLst>
                                      </p:cBhvr>
                                      <p:to>
                                        <p:strVal val="visible"/>
                                      </p:to>
                                    </p:set>
                                    <p:animEffect transition="in" filter="wipe(left)">
                                      <p:cBhvr>
                                        <p:cTn id="7" dur="500"/>
                                        <p:tgtEl>
                                          <p:spTgt spid="4372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7256"/>
                                        </p:tgtEl>
                                        <p:attrNameLst>
                                          <p:attrName>style.visibility</p:attrName>
                                        </p:attrNameLst>
                                      </p:cBhvr>
                                      <p:to>
                                        <p:strVal val="visible"/>
                                      </p:to>
                                    </p:set>
                                    <p:animEffect transition="in" filter="wipe(left)">
                                      <p:cBhvr>
                                        <p:cTn id="12" dur="500"/>
                                        <p:tgtEl>
                                          <p:spTgt spid="4372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3000"/>
                                        <p:tgtEl>
                                          <p:spTgt spid="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par>
                          <p:cTn id="23" fill="hold" nodeType="afterGroup">
                            <p:stCondLst>
                              <p:cond delay="500"/>
                            </p:stCondLst>
                            <p:childTnLst>
                              <p:par>
                                <p:cTn id="24" presetID="10" presetClass="entr" presetSubtype="0"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6" grpId="0" autoUpdateAnimBg="0"/>
      <p:bldP spid="437258" grpId="0" autoUpdateAnimBg="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marL="114300" lvl="1" eaLnBrk="1" hangingPunct="1">
              <a:lnSpc>
                <a:spcPct val="95000"/>
              </a:lnSpc>
              <a:spcBef>
                <a:spcPct val="0"/>
              </a:spcBef>
              <a:defRPr/>
            </a:pPr>
            <a:r>
              <a:rPr lang="en-US" sz="3200" dirty="0">
                <a:solidFill>
                  <a:srgbClr val="FF0000"/>
                </a:solidFill>
              </a:rPr>
              <a:t>Figure </a:t>
            </a:r>
            <a:r>
              <a:rPr lang="tr-TR" sz="3200" dirty="0">
                <a:solidFill>
                  <a:srgbClr val="FF0000"/>
                </a:solidFill>
              </a:rPr>
              <a:t>21 </a:t>
            </a:r>
            <a:r>
              <a:rPr lang="en-US" sz="3200" dirty="0">
                <a:solidFill>
                  <a:srgbClr val="FF0000"/>
                </a:solidFill>
              </a:rPr>
              <a:t>shows another scatter diagram.</a:t>
            </a:r>
          </a:p>
        </p:txBody>
      </p:sp>
      <p:sp>
        <p:nvSpPr>
          <p:cNvPr id="16387" name="Rectangle 3"/>
          <p:cNvSpPr>
            <a:spLocks noGrp="1" noChangeArrowheads="1"/>
          </p:cNvSpPr>
          <p:nvPr>
            <p:ph type="body" idx="1"/>
          </p:nvPr>
        </p:nvSpPr>
        <p:spPr>
          <a:xfrm>
            <a:off x="152400" y="1785938"/>
            <a:ext cx="3962400" cy="1143000"/>
          </a:xfrm>
        </p:spPr>
        <p:txBody>
          <a:bodyPr/>
          <a:lstStyle/>
          <a:p>
            <a:pPr marL="114300" lvl="1">
              <a:lnSpc>
                <a:spcPct val="95000"/>
              </a:lnSpc>
              <a:spcBef>
                <a:spcPct val="0"/>
              </a:spcBef>
              <a:defRPr/>
            </a:pPr>
            <a:r>
              <a:rPr lang="en-US" sz="2000" dirty="0">
                <a:ea typeface="ＭＳ Ｐゴシック" charset="0"/>
              </a:rPr>
              <a:t>In 1997 (marked 97), 20 percent of U.S. cell-phone subscribers had a monthly cell phone bill of $50.</a:t>
            </a:r>
          </a:p>
          <a:p>
            <a:pPr marL="114300" lvl="1" eaLnBrk="1" hangingPunct="1">
              <a:lnSpc>
                <a:spcPct val="95000"/>
              </a:lnSpc>
              <a:spcBef>
                <a:spcPct val="0"/>
              </a:spcBef>
              <a:defRPr/>
            </a:pPr>
            <a:endParaRPr lang="en-US" sz="2000" dirty="0"/>
          </a:p>
        </p:txBody>
      </p:sp>
      <p:sp>
        <p:nvSpPr>
          <p:cNvPr id="440328" name="Rectangle 8"/>
          <p:cNvSpPr>
            <a:spLocks noChangeArrowheads="1"/>
          </p:cNvSpPr>
          <p:nvPr/>
        </p:nvSpPr>
        <p:spPr bwMode="auto">
          <a:xfrm>
            <a:off x="210522" y="3619500"/>
            <a:ext cx="3886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dirty="0">
                <a:ea typeface="ＭＳ Ｐゴシック" charset="0"/>
              </a:rPr>
              <a:t>The data show that as the monthly bill fell, more people became cell phone subscribers.</a:t>
            </a:r>
          </a:p>
        </p:txBody>
      </p:sp>
      <p:sp>
        <p:nvSpPr>
          <p:cNvPr id="440330" name="Rectangle 10"/>
          <p:cNvSpPr>
            <a:spLocks noChangeArrowheads="1"/>
          </p:cNvSpPr>
          <p:nvPr/>
        </p:nvSpPr>
        <p:spPr bwMode="auto">
          <a:xfrm>
            <a:off x="228600" y="2819400"/>
            <a:ext cx="3886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ea typeface="ＭＳ Ｐゴシック" charset="0"/>
            </a:endParaRPr>
          </a:p>
        </p:txBody>
      </p:sp>
      <p:pic>
        <p:nvPicPr>
          <p:cNvPr id="16390" name="Picture 4" descr="figA0102ba_thum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774825"/>
            <a:ext cx="465455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figA0102bb_thum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774825"/>
            <a:ext cx="465455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figA0102bc_thumb.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774825"/>
            <a:ext cx="465455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1"/>
          <p:cNvSpPr/>
          <p:nvPr/>
        </p:nvSpPr>
        <p:spPr>
          <a:xfrm>
            <a:off x="5096075" y="2743200"/>
            <a:ext cx="3213038" cy="2345983"/>
          </a:xfrm>
          <a:custGeom>
            <a:avLst/>
            <a:gdLst>
              <a:gd name="connsiteX0" fmla="*/ 19264 w 3213038"/>
              <a:gd name="connsiteY0" fmla="*/ 0 h 2345983"/>
              <a:gd name="connsiteX1" fmla="*/ 19264 w 3213038"/>
              <a:gd name="connsiteY1" fmla="*/ 304800 h 2345983"/>
              <a:gd name="connsiteX2" fmla="*/ 45768 w 3213038"/>
              <a:gd name="connsiteY2" fmla="*/ 384313 h 2345983"/>
              <a:gd name="connsiteX3" fmla="*/ 59021 w 3213038"/>
              <a:gd name="connsiteY3" fmla="*/ 437322 h 2345983"/>
              <a:gd name="connsiteX4" fmla="*/ 85525 w 3213038"/>
              <a:gd name="connsiteY4" fmla="*/ 516835 h 2345983"/>
              <a:gd name="connsiteX5" fmla="*/ 112029 w 3213038"/>
              <a:gd name="connsiteY5" fmla="*/ 596348 h 2345983"/>
              <a:gd name="connsiteX6" fmla="*/ 138534 w 3213038"/>
              <a:gd name="connsiteY6" fmla="*/ 675861 h 2345983"/>
              <a:gd name="connsiteX7" fmla="*/ 151786 w 3213038"/>
              <a:gd name="connsiteY7" fmla="*/ 742122 h 2345983"/>
              <a:gd name="connsiteX8" fmla="*/ 165038 w 3213038"/>
              <a:gd name="connsiteY8" fmla="*/ 821635 h 2345983"/>
              <a:gd name="connsiteX9" fmla="*/ 191542 w 3213038"/>
              <a:gd name="connsiteY9" fmla="*/ 954157 h 2345983"/>
              <a:gd name="connsiteX10" fmla="*/ 218047 w 3213038"/>
              <a:gd name="connsiteY10" fmla="*/ 980661 h 2345983"/>
              <a:gd name="connsiteX11" fmla="*/ 271055 w 3213038"/>
              <a:gd name="connsiteY11" fmla="*/ 1099930 h 2345983"/>
              <a:gd name="connsiteX12" fmla="*/ 297560 w 3213038"/>
              <a:gd name="connsiteY12" fmla="*/ 1126435 h 2345983"/>
              <a:gd name="connsiteX13" fmla="*/ 324064 w 3213038"/>
              <a:gd name="connsiteY13" fmla="*/ 1205948 h 2345983"/>
              <a:gd name="connsiteX14" fmla="*/ 337316 w 3213038"/>
              <a:gd name="connsiteY14" fmla="*/ 1245704 h 2345983"/>
              <a:gd name="connsiteX15" fmla="*/ 363821 w 3213038"/>
              <a:gd name="connsiteY15" fmla="*/ 1272209 h 2345983"/>
              <a:gd name="connsiteX16" fmla="*/ 416829 w 3213038"/>
              <a:gd name="connsiteY16" fmla="*/ 1338470 h 2345983"/>
              <a:gd name="connsiteX17" fmla="*/ 430082 w 3213038"/>
              <a:gd name="connsiteY17" fmla="*/ 1378226 h 2345983"/>
              <a:gd name="connsiteX18" fmla="*/ 536099 w 3213038"/>
              <a:gd name="connsiteY18" fmla="*/ 1510748 h 2345983"/>
              <a:gd name="connsiteX19" fmla="*/ 575855 w 3213038"/>
              <a:gd name="connsiteY19" fmla="*/ 1524000 h 2345983"/>
              <a:gd name="connsiteX20" fmla="*/ 708377 w 3213038"/>
              <a:gd name="connsiteY20" fmla="*/ 1630017 h 2345983"/>
              <a:gd name="connsiteX21" fmla="*/ 748134 w 3213038"/>
              <a:gd name="connsiteY21" fmla="*/ 1643270 h 2345983"/>
              <a:gd name="connsiteX22" fmla="*/ 827647 w 3213038"/>
              <a:gd name="connsiteY22" fmla="*/ 1683026 h 2345983"/>
              <a:gd name="connsiteX23" fmla="*/ 907160 w 3213038"/>
              <a:gd name="connsiteY23" fmla="*/ 1722783 h 2345983"/>
              <a:gd name="connsiteX24" fmla="*/ 946916 w 3213038"/>
              <a:gd name="connsiteY24" fmla="*/ 1749287 h 2345983"/>
              <a:gd name="connsiteX25" fmla="*/ 1026429 w 3213038"/>
              <a:gd name="connsiteY25" fmla="*/ 1775791 h 2345983"/>
              <a:gd name="connsiteX26" fmla="*/ 1092690 w 3213038"/>
              <a:gd name="connsiteY26" fmla="*/ 1828800 h 2345983"/>
              <a:gd name="connsiteX27" fmla="*/ 1145699 w 3213038"/>
              <a:gd name="connsiteY27" fmla="*/ 1881809 h 2345983"/>
              <a:gd name="connsiteX28" fmla="*/ 1225212 w 3213038"/>
              <a:gd name="connsiteY28" fmla="*/ 1921565 h 2345983"/>
              <a:gd name="connsiteX29" fmla="*/ 1331229 w 3213038"/>
              <a:gd name="connsiteY29" fmla="*/ 2001078 h 2345983"/>
              <a:gd name="connsiteX30" fmla="*/ 1410742 w 3213038"/>
              <a:gd name="connsiteY30" fmla="*/ 2054087 h 2345983"/>
              <a:gd name="connsiteX31" fmla="*/ 1503508 w 3213038"/>
              <a:gd name="connsiteY31" fmla="*/ 2093843 h 2345983"/>
              <a:gd name="connsiteX32" fmla="*/ 1543264 w 3213038"/>
              <a:gd name="connsiteY32" fmla="*/ 2120348 h 2345983"/>
              <a:gd name="connsiteX33" fmla="*/ 1622777 w 3213038"/>
              <a:gd name="connsiteY33" fmla="*/ 2146852 h 2345983"/>
              <a:gd name="connsiteX34" fmla="*/ 1649282 w 3213038"/>
              <a:gd name="connsiteY34" fmla="*/ 2173357 h 2345983"/>
              <a:gd name="connsiteX35" fmla="*/ 1795055 w 3213038"/>
              <a:gd name="connsiteY35" fmla="*/ 2199861 h 2345983"/>
              <a:gd name="connsiteX36" fmla="*/ 1861316 w 3213038"/>
              <a:gd name="connsiteY36" fmla="*/ 2213113 h 2345983"/>
              <a:gd name="connsiteX37" fmla="*/ 2020342 w 3213038"/>
              <a:gd name="connsiteY37" fmla="*/ 2239617 h 2345983"/>
              <a:gd name="connsiteX38" fmla="*/ 2113108 w 3213038"/>
              <a:gd name="connsiteY38" fmla="*/ 2252870 h 2345983"/>
              <a:gd name="connsiteX39" fmla="*/ 2245629 w 3213038"/>
              <a:gd name="connsiteY39" fmla="*/ 2279374 h 2345983"/>
              <a:gd name="connsiteX40" fmla="*/ 2311890 w 3213038"/>
              <a:gd name="connsiteY40" fmla="*/ 2292626 h 2345983"/>
              <a:gd name="connsiteX41" fmla="*/ 2417908 w 3213038"/>
              <a:gd name="connsiteY41" fmla="*/ 2305878 h 2345983"/>
              <a:gd name="connsiteX42" fmla="*/ 2576934 w 3213038"/>
              <a:gd name="connsiteY42" fmla="*/ 2332383 h 2345983"/>
              <a:gd name="connsiteX43" fmla="*/ 3213038 w 3213038"/>
              <a:gd name="connsiteY43" fmla="*/ 2345635 h 234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213038" h="2345983">
                <a:moveTo>
                  <a:pt x="19264" y="0"/>
                </a:moveTo>
                <a:cubicBezTo>
                  <a:pt x="-6451" y="128574"/>
                  <a:pt x="-6392" y="99547"/>
                  <a:pt x="19264" y="304800"/>
                </a:cubicBezTo>
                <a:cubicBezTo>
                  <a:pt x="22729" y="332522"/>
                  <a:pt x="38992" y="357209"/>
                  <a:pt x="45768" y="384313"/>
                </a:cubicBezTo>
                <a:cubicBezTo>
                  <a:pt x="50186" y="401983"/>
                  <a:pt x="53787" y="419877"/>
                  <a:pt x="59021" y="437322"/>
                </a:cubicBezTo>
                <a:cubicBezTo>
                  <a:pt x="67049" y="464082"/>
                  <a:pt x="76690" y="490331"/>
                  <a:pt x="85525" y="516835"/>
                </a:cubicBezTo>
                <a:lnTo>
                  <a:pt x="112029" y="596348"/>
                </a:lnTo>
                <a:cubicBezTo>
                  <a:pt x="112033" y="596361"/>
                  <a:pt x="138531" y="675848"/>
                  <a:pt x="138534" y="675861"/>
                </a:cubicBezTo>
                <a:cubicBezTo>
                  <a:pt x="142951" y="697948"/>
                  <a:pt x="147757" y="719961"/>
                  <a:pt x="151786" y="742122"/>
                </a:cubicBezTo>
                <a:cubicBezTo>
                  <a:pt x="156593" y="768559"/>
                  <a:pt x="160952" y="795078"/>
                  <a:pt x="165038" y="821635"/>
                </a:cubicBezTo>
                <a:cubicBezTo>
                  <a:pt x="167573" y="838112"/>
                  <a:pt x="174089" y="925069"/>
                  <a:pt x="191542" y="954157"/>
                </a:cubicBezTo>
                <a:cubicBezTo>
                  <a:pt x="197970" y="964871"/>
                  <a:pt x="209212" y="971826"/>
                  <a:pt x="218047" y="980661"/>
                </a:cubicBezTo>
                <a:cubicBezTo>
                  <a:pt x="239062" y="1043708"/>
                  <a:pt x="235054" y="1054929"/>
                  <a:pt x="271055" y="1099930"/>
                </a:cubicBezTo>
                <a:cubicBezTo>
                  <a:pt x="278860" y="1109687"/>
                  <a:pt x="288725" y="1117600"/>
                  <a:pt x="297560" y="1126435"/>
                </a:cubicBezTo>
                <a:lnTo>
                  <a:pt x="324064" y="1205948"/>
                </a:lnTo>
                <a:cubicBezTo>
                  <a:pt x="328481" y="1219200"/>
                  <a:pt x="327439" y="1235827"/>
                  <a:pt x="337316" y="1245704"/>
                </a:cubicBezTo>
                <a:cubicBezTo>
                  <a:pt x="346151" y="1254539"/>
                  <a:pt x="356016" y="1262452"/>
                  <a:pt x="363821" y="1272209"/>
                </a:cubicBezTo>
                <a:cubicBezTo>
                  <a:pt x="430697" y="1355803"/>
                  <a:pt x="352829" y="1274468"/>
                  <a:pt x="416829" y="1338470"/>
                </a:cubicBezTo>
                <a:cubicBezTo>
                  <a:pt x="421247" y="1351722"/>
                  <a:pt x="423298" y="1366015"/>
                  <a:pt x="430082" y="1378226"/>
                </a:cubicBezTo>
                <a:cubicBezTo>
                  <a:pt x="439508" y="1395193"/>
                  <a:pt x="505628" y="1500591"/>
                  <a:pt x="536099" y="1510748"/>
                </a:cubicBezTo>
                <a:lnTo>
                  <a:pt x="575855" y="1524000"/>
                </a:lnTo>
                <a:cubicBezTo>
                  <a:pt x="612047" y="1560192"/>
                  <a:pt x="658222" y="1613298"/>
                  <a:pt x="708377" y="1630017"/>
                </a:cubicBezTo>
                <a:cubicBezTo>
                  <a:pt x="721629" y="1634435"/>
                  <a:pt x="735640" y="1637023"/>
                  <a:pt x="748134" y="1643270"/>
                </a:cubicBezTo>
                <a:cubicBezTo>
                  <a:pt x="850886" y="1694646"/>
                  <a:pt x="727723" y="1649719"/>
                  <a:pt x="827647" y="1683026"/>
                </a:cubicBezTo>
                <a:cubicBezTo>
                  <a:pt x="941580" y="1758981"/>
                  <a:pt x="797428" y="1667916"/>
                  <a:pt x="907160" y="1722783"/>
                </a:cubicBezTo>
                <a:cubicBezTo>
                  <a:pt x="921405" y="1729906"/>
                  <a:pt x="932362" y="1742819"/>
                  <a:pt x="946916" y="1749287"/>
                </a:cubicBezTo>
                <a:cubicBezTo>
                  <a:pt x="972446" y="1760634"/>
                  <a:pt x="1026429" y="1775791"/>
                  <a:pt x="1026429" y="1775791"/>
                </a:cubicBezTo>
                <a:cubicBezTo>
                  <a:pt x="1116656" y="1866018"/>
                  <a:pt x="975667" y="1728495"/>
                  <a:pt x="1092690" y="1828800"/>
                </a:cubicBezTo>
                <a:cubicBezTo>
                  <a:pt x="1111663" y="1845062"/>
                  <a:pt x="1121993" y="1873907"/>
                  <a:pt x="1145699" y="1881809"/>
                </a:cubicBezTo>
                <a:cubicBezTo>
                  <a:pt x="1184178" y="1894635"/>
                  <a:pt x="1192517" y="1893541"/>
                  <a:pt x="1225212" y="1921565"/>
                </a:cubicBezTo>
                <a:cubicBezTo>
                  <a:pt x="1366476" y="2042648"/>
                  <a:pt x="1197143" y="1920626"/>
                  <a:pt x="1331229" y="2001078"/>
                </a:cubicBezTo>
                <a:cubicBezTo>
                  <a:pt x="1358544" y="2017467"/>
                  <a:pt x="1380522" y="2044014"/>
                  <a:pt x="1410742" y="2054087"/>
                </a:cubicBezTo>
                <a:cubicBezTo>
                  <a:pt x="1455343" y="2068954"/>
                  <a:pt x="1457658" y="2067643"/>
                  <a:pt x="1503508" y="2093843"/>
                </a:cubicBezTo>
                <a:cubicBezTo>
                  <a:pt x="1517337" y="2101745"/>
                  <a:pt x="1528710" y="2113879"/>
                  <a:pt x="1543264" y="2120348"/>
                </a:cubicBezTo>
                <a:cubicBezTo>
                  <a:pt x="1568794" y="2131695"/>
                  <a:pt x="1622777" y="2146852"/>
                  <a:pt x="1622777" y="2146852"/>
                </a:cubicBezTo>
                <a:cubicBezTo>
                  <a:pt x="1631612" y="2155687"/>
                  <a:pt x="1638568" y="2166929"/>
                  <a:pt x="1649282" y="2173357"/>
                </a:cubicBezTo>
                <a:cubicBezTo>
                  <a:pt x="1681908" y="2192933"/>
                  <a:pt x="1779495" y="2197467"/>
                  <a:pt x="1795055" y="2199861"/>
                </a:cubicBezTo>
                <a:cubicBezTo>
                  <a:pt x="1817317" y="2203286"/>
                  <a:pt x="1839134" y="2209199"/>
                  <a:pt x="1861316" y="2213113"/>
                </a:cubicBezTo>
                <a:cubicBezTo>
                  <a:pt x="1914238" y="2222452"/>
                  <a:pt x="1967142" y="2232017"/>
                  <a:pt x="2020342" y="2239617"/>
                </a:cubicBezTo>
                <a:cubicBezTo>
                  <a:pt x="2051264" y="2244035"/>
                  <a:pt x="2082347" y="2247442"/>
                  <a:pt x="2113108" y="2252870"/>
                </a:cubicBezTo>
                <a:cubicBezTo>
                  <a:pt x="2157471" y="2260699"/>
                  <a:pt x="2201455" y="2270539"/>
                  <a:pt x="2245629" y="2279374"/>
                </a:cubicBezTo>
                <a:cubicBezTo>
                  <a:pt x="2267716" y="2283791"/>
                  <a:pt x="2289540" y="2289832"/>
                  <a:pt x="2311890" y="2292626"/>
                </a:cubicBezTo>
                <a:lnTo>
                  <a:pt x="2417908" y="2305878"/>
                </a:lnTo>
                <a:cubicBezTo>
                  <a:pt x="2486526" y="2328751"/>
                  <a:pt x="2469802" y="2326261"/>
                  <a:pt x="2576934" y="2332383"/>
                </a:cubicBezTo>
                <a:cubicBezTo>
                  <a:pt x="2874199" y="2349370"/>
                  <a:pt x="2928649" y="2345635"/>
                  <a:pt x="3213038" y="2345635"/>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716143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nodePh="1">
                                  <p:stCondLst>
                                    <p:cond delay="0"/>
                                  </p:stCondLst>
                                  <p:endCondLst>
                                    <p:cond evt="begin" delay="0">
                                      <p:tn val="10"/>
                                    </p:cond>
                                  </p:endCondLst>
                                  <p:childTnLst>
                                    <p:set>
                                      <p:cBhvr>
                                        <p:cTn id="11" dur="1" fill="hold">
                                          <p:stCondLst>
                                            <p:cond delay="0"/>
                                          </p:stCondLst>
                                        </p:cTn>
                                        <p:tgtEl>
                                          <p:spTgt spid="440330"/>
                                        </p:tgtEl>
                                        <p:attrNameLst>
                                          <p:attrName>style.visibility</p:attrName>
                                        </p:attrNameLst>
                                      </p:cBhvr>
                                      <p:to>
                                        <p:strVal val="visible"/>
                                      </p:to>
                                    </p:set>
                                    <p:animEffect transition="in" filter="wipe(left)">
                                      <p:cBhvr>
                                        <p:cTn id="12" dur="500"/>
                                        <p:tgtEl>
                                          <p:spTgt spid="440330"/>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40328"/>
                                        </p:tgtEl>
                                        <p:attrNameLst>
                                          <p:attrName>style.visibility</p:attrName>
                                        </p:attrNameLst>
                                      </p:cBhvr>
                                      <p:to>
                                        <p:strVal val="visible"/>
                                      </p:to>
                                    </p:set>
                                    <p:animEffect transition="in" filter="wipe(left)">
                                      <p:cBhvr>
                                        <p:cTn id="21" dur="500"/>
                                        <p:tgtEl>
                                          <p:spTgt spid="44032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28" grpId="0" autoUpdateAnimBg="0"/>
      <p:bldP spid="440330" grpId="0" autoUpdateAnimBg="0"/>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algn="l">
              <a:defRPr/>
            </a:pPr>
            <a:r>
              <a:rPr lang="en-US" sz="2800" dirty="0">
                <a:solidFill>
                  <a:srgbClr val="FF0000"/>
                </a:solidFill>
              </a:rPr>
              <a:t>Figure</a:t>
            </a:r>
            <a:r>
              <a:rPr lang="tr-TR" sz="2800" dirty="0">
                <a:solidFill>
                  <a:srgbClr val="FF0000"/>
                </a:solidFill>
              </a:rPr>
              <a:t> 22 </a:t>
            </a:r>
            <a:r>
              <a:rPr lang="en-US" sz="2800" dirty="0">
                <a:solidFill>
                  <a:srgbClr val="FF0000"/>
                </a:solidFill>
              </a:rPr>
              <a:t>shows a</a:t>
            </a:r>
            <a:r>
              <a:rPr lang="tr-TR" sz="2800" dirty="0">
                <a:solidFill>
                  <a:srgbClr val="FF0000"/>
                </a:solidFill>
              </a:rPr>
              <a:t> </a:t>
            </a:r>
            <a:r>
              <a:rPr lang="en-US" sz="2800" dirty="0">
                <a:solidFill>
                  <a:srgbClr val="FF0000"/>
                </a:solidFill>
              </a:rPr>
              <a:t>times-series graph.</a:t>
            </a:r>
          </a:p>
        </p:txBody>
      </p:sp>
      <p:sp>
        <p:nvSpPr>
          <p:cNvPr id="18435" name="Rectangle 3"/>
          <p:cNvSpPr>
            <a:spLocks noGrp="1" noChangeArrowheads="1"/>
          </p:cNvSpPr>
          <p:nvPr>
            <p:ph type="body" idx="1"/>
          </p:nvPr>
        </p:nvSpPr>
        <p:spPr>
          <a:xfrm>
            <a:off x="152400" y="1905000"/>
            <a:ext cx="3352800" cy="990600"/>
          </a:xfrm>
        </p:spPr>
        <p:txBody>
          <a:bodyPr>
            <a:normAutofit fontScale="92500"/>
          </a:bodyPr>
          <a:lstStyle/>
          <a:p>
            <a:pPr>
              <a:defRPr/>
            </a:pPr>
            <a:r>
              <a:rPr lang="en-US" sz="2400" dirty="0">
                <a:ea typeface="ＭＳ Ｐゴシック" charset="0"/>
              </a:rPr>
              <a:t>The graph shows when</a:t>
            </a:r>
          </a:p>
          <a:p>
            <a:pPr marL="0" indent="0">
              <a:buNone/>
              <a:defRPr/>
            </a:pPr>
            <a:r>
              <a:rPr lang="tr-TR" sz="2400" dirty="0">
                <a:ea typeface="ＭＳ Ｐゴシック" charset="0"/>
              </a:rPr>
              <a:t>      </a:t>
            </a:r>
            <a:r>
              <a:rPr lang="en-US" sz="2400" dirty="0">
                <a:ea typeface="ＭＳ Ｐゴシック" charset="0"/>
              </a:rPr>
              <a:t>the price of coffee was:</a:t>
            </a:r>
          </a:p>
          <a:p>
            <a:pPr eaLnBrk="1" hangingPunct="1">
              <a:spcBef>
                <a:spcPct val="0"/>
              </a:spcBef>
              <a:buClrTx/>
              <a:buFontTx/>
              <a:buNone/>
              <a:defRPr/>
            </a:pPr>
            <a:endParaRPr lang="en-US" sz="2400" b="0" dirty="0">
              <a:solidFill>
                <a:schemeClr val="tx1"/>
              </a:solidFill>
              <a:cs typeface="+mn-cs"/>
            </a:endParaRPr>
          </a:p>
        </p:txBody>
      </p:sp>
      <p:sp>
        <p:nvSpPr>
          <p:cNvPr id="441348" name="Rectangle 4"/>
          <p:cNvSpPr>
            <a:spLocks noChangeArrowheads="1"/>
          </p:cNvSpPr>
          <p:nvPr/>
        </p:nvSpPr>
        <p:spPr bwMode="auto">
          <a:xfrm>
            <a:off x="76200" y="3810000"/>
            <a:ext cx="3733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742950" lvl="1" indent="-285750">
              <a:buFontTx/>
              <a:buChar char="•"/>
              <a:defRPr/>
            </a:pPr>
            <a:r>
              <a:rPr lang="en-US">
                <a:ea typeface="ＭＳ Ｐゴシック" charset="0"/>
              </a:rPr>
              <a:t>Low or high.</a:t>
            </a:r>
          </a:p>
        </p:txBody>
      </p:sp>
      <p:sp>
        <p:nvSpPr>
          <p:cNvPr id="441352" name="Rectangle 8"/>
          <p:cNvSpPr>
            <a:spLocks noChangeArrowheads="1"/>
          </p:cNvSpPr>
          <p:nvPr/>
        </p:nvSpPr>
        <p:spPr bwMode="auto">
          <a:xfrm>
            <a:off x="76200" y="4343400"/>
            <a:ext cx="3429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742950" lvl="1" indent="-285750">
              <a:buFontTx/>
              <a:buChar char="•"/>
              <a:defRPr/>
            </a:pPr>
            <a:r>
              <a:rPr lang="en-US">
                <a:ea typeface="ＭＳ Ｐゴシック" charset="0"/>
              </a:rPr>
              <a:t>Rising or falling.</a:t>
            </a:r>
          </a:p>
        </p:txBody>
      </p:sp>
      <p:sp>
        <p:nvSpPr>
          <p:cNvPr id="441353" name="Rectangle 9"/>
          <p:cNvSpPr>
            <a:spLocks noChangeArrowheads="1"/>
          </p:cNvSpPr>
          <p:nvPr/>
        </p:nvSpPr>
        <p:spPr bwMode="auto">
          <a:xfrm>
            <a:off x="76200" y="4953000"/>
            <a:ext cx="3733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742950" lvl="1" indent="-285750">
              <a:buFontTx/>
              <a:buChar char="•"/>
              <a:defRPr/>
            </a:pPr>
            <a:r>
              <a:rPr lang="en-US">
                <a:ea typeface="ＭＳ Ｐゴシック" charset="0"/>
              </a:rPr>
              <a:t>Changing quickly or slowly.</a:t>
            </a:r>
          </a:p>
        </p:txBody>
      </p:sp>
      <p:sp>
        <p:nvSpPr>
          <p:cNvPr id="441355" name="Rectangle 11"/>
          <p:cNvSpPr>
            <a:spLocks noChangeArrowheads="1"/>
          </p:cNvSpPr>
          <p:nvPr/>
        </p:nvSpPr>
        <p:spPr bwMode="auto">
          <a:xfrm>
            <a:off x="76200" y="2971800"/>
            <a:ext cx="3733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defRPr/>
            </a:pPr>
            <a:endParaRPr lang="en-US" dirty="0">
              <a:ea typeface="ＭＳ Ｐゴシック" charset="0"/>
            </a:endParaRPr>
          </a:p>
        </p:txBody>
      </p:sp>
      <p:pic>
        <p:nvPicPr>
          <p:cNvPr id="18440" name="Picture 12" descr="figA0102c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19588" y="1800225"/>
            <a:ext cx="4316412" cy="461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figA0102c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19588" y="1800225"/>
            <a:ext cx="4316412" cy="461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figA0102c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19588" y="1800225"/>
            <a:ext cx="4316412" cy="461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figA0102c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19588" y="1800225"/>
            <a:ext cx="4316412" cy="461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figA0102c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319588" y="1800225"/>
            <a:ext cx="4316412" cy="461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959758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441355"/>
                                        </p:tgtEl>
                                        <p:attrNameLst>
                                          <p:attrName>style.visibility</p:attrName>
                                        </p:attrNameLst>
                                      </p:cBhvr>
                                      <p:to>
                                        <p:strVal val="visible"/>
                                      </p:to>
                                    </p:set>
                                    <p:animEffect transition="in" filter="wipe(left)">
                                      <p:cBhvr>
                                        <p:cTn id="7" dur="500"/>
                                        <p:tgtEl>
                                          <p:spTgt spid="4413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10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1348"/>
                                        </p:tgtEl>
                                        <p:attrNameLst>
                                          <p:attrName>style.visibility</p:attrName>
                                        </p:attrNameLst>
                                      </p:cBhvr>
                                      <p:to>
                                        <p:strVal val="visible"/>
                                      </p:to>
                                    </p:set>
                                    <p:animEffect transition="in" filter="wipe(left)">
                                      <p:cBhvr>
                                        <p:cTn id="17" dur="500"/>
                                        <p:tgtEl>
                                          <p:spTgt spid="44134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41352"/>
                                        </p:tgtEl>
                                        <p:attrNameLst>
                                          <p:attrName>style.visibility</p:attrName>
                                        </p:attrNameLst>
                                      </p:cBhvr>
                                      <p:to>
                                        <p:strVal val="visible"/>
                                      </p:to>
                                    </p:set>
                                    <p:animEffect transition="in" filter="wipe(left)">
                                      <p:cBhvr>
                                        <p:cTn id="27" dur="500"/>
                                        <p:tgtEl>
                                          <p:spTgt spid="44135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41353"/>
                                        </p:tgtEl>
                                        <p:attrNameLst>
                                          <p:attrName>style.visibility</p:attrName>
                                        </p:attrNameLst>
                                      </p:cBhvr>
                                      <p:to>
                                        <p:strVal val="visible"/>
                                      </p:to>
                                    </p:set>
                                    <p:animEffect transition="in" filter="wipe(left)">
                                      <p:cBhvr>
                                        <p:cTn id="37" dur="500"/>
                                        <p:tgtEl>
                                          <p:spTgt spid="44135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48" grpId="0" autoUpdateAnimBg="0"/>
      <p:bldP spid="441352" grpId="0" autoUpdateAnimBg="0"/>
      <p:bldP spid="441353" grpId="0" autoUpdateAnimBg="0"/>
      <p:bldP spid="441355"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Autofit/>
          </a:bodyPr>
          <a:lstStyle/>
          <a:p>
            <a:pPr>
              <a:lnSpc>
                <a:spcPct val="90000"/>
              </a:lnSpc>
              <a:defRPr/>
            </a:pPr>
            <a:r>
              <a:rPr lang="en-US" sz="4000" dirty="0">
                <a:solidFill>
                  <a:srgbClr val="FF0000"/>
                </a:solidFill>
              </a:rPr>
              <a:t>Figure 1 shows how to make a graph.</a:t>
            </a:r>
          </a:p>
        </p:txBody>
      </p:sp>
      <p:sp>
        <p:nvSpPr>
          <p:cNvPr id="9219" name="Rectangle 3"/>
          <p:cNvSpPr>
            <a:spLocks noGrp="1" noChangeArrowheads="1"/>
          </p:cNvSpPr>
          <p:nvPr>
            <p:ph type="body" idx="1"/>
          </p:nvPr>
        </p:nvSpPr>
        <p:spPr>
          <a:xfrm>
            <a:off x="152400" y="2057400"/>
            <a:ext cx="3810000" cy="762000"/>
          </a:xfrm>
        </p:spPr>
        <p:txBody>
          <a:bodyPr/>
          <a:lstStyle/>
          <a:p>
            <a:pPr eaLnBrk="1" hangingPunct="1">
              <a:lnSpc>
                <a:spcPct val="90000"/>
              </a:lnSpc>
              <a:buFont typeface="Webdings" charset="0"/>
              <a:buNone/>
              <a:defRPr/>
            </a:pPr>
            <a:r>
              <a:rPr lang="en-US" sz="2000" b="0" dirty="0">
                <a:solidFill>
                  <a:schemeClr val="tx1"/>
                </a:solidFill>
                <a:cs typeface="+mn-cs"/>
              </a:rPr>
              <a:t>	</a:t>
            </a:r>
            <a:endParaRPr lang="en-US" sz="2400" b="0" dirty="0">
              <a:solidFill>
                <a:schemeClr val="tx1"/>
              </a:solidFill>
              <a:cs typeface="+mn-cs"/>
            </a:endParaRPr>
          </a:p>
        </p:txBody>
      </p:sp>
      <p:sp>
        <p:nvSpPr>
          <p:cNvPr id="450564" name="Rectangle 4"/>
          <p:cNvSpPr>
            <a:spLocks noChangeArrowheads="1"/>
          </p:cNvSpPr>
          <p:nvPr/>
        </p:nvSpPr>
        <p:spPr bwMode="auto">
          <a:xfrm>
            <a:off x="76200" y="2971800"/>
            <a:ext cx="3886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tabLst>
                <a:tab pos="685800" algn="l"/>
              </a:tabLst>
              <a:defRPr/>
            </a:pPr>
            <a:r>
              <a:rPr lang="en-US">
                <a:solidFill>
                  <a:srgbClr val="000000"/>
                </a:solidFill>
                <a:ea typeface="ＭＳ Ｐゴシック" charset="0"/>
              </a:rPr>
              <a:t>	</a:t>
            </a:r>
            <a:r>
              <a:rPr lang="en-US" b="1">
                <a:solidFill>
                  <a:srgbClr val="000000"/>
                </a:solidFill>
                <a:ea typeface="ＭＳ Ｐゴシック" charset="0"/>
              </a:rPr>
              <a:t>1.</a:t>
            </a:r>
            <a:r>
              <a:rPr lang="en-US">
                <a:solidFill>
                  <a:srgbClr val="000000"/>
                </a:solidFill>
                <a:ea typeface="ＭＳ Ｐゴシック" charset="0"/>
              </a:rPr>
              <a:t> The horizontal axis </a:t>
            </a:r>
            <a:br>
              <a:rPr lang="en-US">
                <a:solidFill>
                  <a:srgbClr val="000000"/>
                </a:solidFill>
                <a:ea typeface="ＭＳ Ｐゴシック" charset="0"/>
              </a:rPr>
            </a:br>
            <a:r>
              <a:rPr lang="en-US">
                <a:solidFill>
                  <a:srgbClr val="000000"/>
                </a:solidFill>
                <a:ea typeface="ＭＳ Ｐゴシック" charset="0"/>
              </a:rPr>
              <a:t>	(</a:t>
            </a:r>
            <a:r>
              <a:rPr lang="en-US" i="1">
                <a:solidFill>
                  <a:srgbClr val="000000"/>
                </a:solidFill>
                <a:ea typeface="ＭＳ Ｐゴシック" charset="0"/>
              </a:rPr>
              <a:t>x-</a:t>
            </a:r>
            <a:r>
              <a:rPr lang="en-US">
                <a:solidFill>
                  <a:srgbClr val="000000"/>
                </a:solidFill>
                <a:ea typeface="ＭＳ Ｐゴシック" charset="0"/>
              </a:rPr>
              <a:t>axis)</a:t>
            </a:r>
            <a:r>
              <a:rPr lang="en-US">
                <a:ea typeface="ＭＳ Ｐゴシック" charset="0"/>
              </a:rPr>
              <a:t> </a:t>
            </a:r>
            <a:r>
              <a:rPr lang="en-US">
                <a:solidFill>
                  <a:srgbClr val="000000"/>
                </a:solidFill>
                <a:ea typeface="ＭＳ Ｐゴシック" charset="0"/>
              </a:rPr>
              <a:t>measures 	temperature.</a:t>
            </a:r>
          </a:p>
        </p:txBody>
      </p:sp>
      <p:sp>
        <p:nvSpPr>
          <p:cNvPr id="450565" name="Rectangle 5"/>
          <p:cNvSpPr>
            <a:spLocks noChangeArrowheads="1"/>
          </p:cNvSpPr>
          <p:nvPr/>
        </p:nvSpPr>
        <p:spPr bwMode="auto">
          <a:xfrm>
            <a:off x="76200" y="4419600"/>
            <a:ext cx="4038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tabLst>
                <a:tab pos="685800" algn="l"/>
              </a:tabLst>
              <a:defRPr/>
            </a:pPr>
            <a:r>
              <a:rPr lang="en-US">
                <a:solidFill>
                  <a:srgbClr val="000000"/>
                </a:solidFill>
                <a:ea typeface="ＭＳ Ｐゴシック" charset="0"/>
              </a:rPr>
              <a:t>	</a:t>
            </a:r>
            <a:r>
              <a:rPr lang="en-US" b="1">
                <a:solidFill>
                  <a:srgbClr val="000000"/>
                </a:solidFill>
                <a:ea typeface="ＭＳ Ｐゴシック" charset="0"/>
              </a:rPr>
              <a:t>2.</a:t>
            </a:r>
            <a:r>
              <a:rPr lang="en-US">
                <a:solidFill>
                  <a:srgbClr val="000000"/>
                </a:solidFill>
                <a:ea typeface="ＭＳ Ｐゴシック" charset="0"/>
              </a:rPr>
              <a:t> The vertical axis</a:t>
            </a:r>
            <a:br>
              <a:rPr lang="en-US">
                <a:solidFill>
                  <a:srgbClr val="000000"/>
                </a:solidFill>
                <a:ea typeface="ＭＳ Ｐゴシック" charset="0"/>
              </a:rPr>
            </a:br>
            <a:r>
              <a:rPr lang="en-US">
                <a:solidFill>
                  <a:srgbClr val="000000"/>
                </a:solidFill>
                <a:ea typeface="ＭＳ Ｐゴシック" charset="0"/>
              </a:rPr>
              <a:t>	(</a:t>
            </a:r>
            <a:r>
              <a:rPr lang="en-US" i="1">
                <a:solidFill>
                  <a:srgbClr val="000000"/>
                </a:solidFill>
                <a:ea typeface="ＭＳ Ｐゴシック" charset="0"/>
              </a:rPr>
              <a:t>y</a:t>
            </a:r>
            <a:r>
              <a:rPr lang="en-US">
                <a:solidFill>
                  <a:srgbClr val="000000"/>
                </a:solidFill>
                <a:ea typeface="ＭＳ Ｐゴシック" charset="0"/>
              </a:rPr>
              <a:t>-axis) measures ice 	cream consumption.</a:t>
            </a:r>
          </a:p>
        </p:txBody>
      </p:sp>
      <p:pic>
        <p:nvPicPr>
          <p:cNvPr id="9222" name="Picture 14" descr="figA0101a_thum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897063"/>
            <a:ext cx="4114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figA0101b_thum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897063"/>
            <a:ext cx="4114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figA0101c_thumb.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897063"/>
            <a:ext cx="4114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088735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0564"/>
                                        </p:tgtEl>
                                        <p:attrNameLst>
                                          <p:attrName>style.visibility</p:attrName>
                                        </p:attrNameLst>
                                      </p:cBhvr>
                                      <p:to>
                                        <p:strVal val="visible"/>
                                      </p:to>
                                    </p:set>
                                    <p:animEffect transition="in" filter="wipe(left)">
                                      <p:cBhvr>
                                        <p:cTn id="7" dur="500"/>
                                        <p:tgtEl>
                                          <p:spTgt spid="450564"/>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50565"/>
                                        </p:tgtEl>
                                        <p:attrNameLst>
                                          <p:attrName>style.visibility</p:attrName>
                                        </p:attrNameLst>
                                      </p:cBhvr>
                                      <p:to>
                                        <p:strVal val="visible"/>
                                      </p:to>
                                    </p:set>
                                    <p:animEffect transition="in" filter="wipe(left)">
                                      <p:cBhvr>
                                        <p:cTn id="16" dur="500"/>
                                        <p:tgtEl>
                                          <p:spTgt spid="450565"/>
                                        </p:tgtEl>
                                      </p:cBhvr>
                                    </p:animEffect>
                                  </p:childTnLst>
                                </p:cTn>
                              </p:par>
                            </p:childTnLst>
                          </p:cTn>
                        </p:par>
                        <p:par>
                          <p:cTn id="17" fill="hold" nodeType="afterGroup">
                            <p:stCondLst>
                              <p:cond delay="500"/>
                            </p:stCondLst>
                            <p:childTnLst>
                              <p:par>
                                <p:cTn id="18" presetID="10"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4" grpId="0" autoUpdateAnimBg="0"/>
      <p:bldP spid="450565"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2" name="Text Box 18"/>
          <p:cNvSpPr txBox="1">
            <a:spLocks noChangeArrowheads="1"/>
          </p:cNvSpPr>
          <p:nvPr/>
        </p:nvSpPr>
        <p:spPr bwMode="auto">
          <a:xfrm>
            <a:off x="457200" y="1752600"/>
            <a:ext cx="3124200" cy="56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37931725" indent="-37474525"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lnSpc>
                <a:spcPct val="110000"/>
              </a:lnSpc>
              <a:spcBef>
                <a:spcPct val="50000"/>
              </a:spcBef>
              <a:buClr>
                <a:schemeClr val="tx1"/>
              </a:buClr>
              <a:buFont typeface="Wingdings 3" pitchFamily="18" charset="2"/>
              <a:buNone/>
            </a:pPr>
            <a:br>
              <a:rPr lang="en-US" altLang="tr-TR" sz="1400" b="1" dirty="0">
                <a:latin typeface="Arial" pitchFamily="34" charset="0"/>
              </a:rPr>
            </a:br>
            <a:endParaRPr lang="en-US" altLang="tr-TR" sz="1400" b="1" dirty="0">
              <a:solidFill>
                <a:schemeClr val="bg2"/>
              </a:solidFill>
              <a:latin typeface="Arial" pitchFamily="34" charset="0"/>
            </a:endParaRPr>
          </a:p>
        </p:txBody>
      </p:sp>
      <p:sp>
        <p:nvSpPr>
          <p:cNvPr id="36883" name="Rectangle 19"/>
          <p:cNvSpPr>
            <a:spLocks noChangeArrowheads="1"/>
          </p:cNvSpPr>
          <p:nvPr/>
        </p:nvSpPr>
        <p:spPr bwMode="auto">
          <a:xfrm>
            <a:off x="1143000" y="5664200"/>
            <a:ext cx="350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37931725" indent="-37474525"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tr-TR" sz="1800" b="1"/>
              <a:t>(A) Total Sales of Industry</a:t>
            </a:r>
          </a:p>
        </p:txBody>
      </p:sp>
      <p:sp>
        <p:nvSpPr>
          <p:cNvPr id="36884" name="Rectangle 20"/>
          <p:cNvSpPr>
            <a:spLocks noChangeArrowheads="1"/>
          </p:cNvSpPr>
          <p:nvPr/>
        </p:nvSpPr>
        <p:spPr bwMode="auto">
          <a:xfrm>
            <a:off x="5410200" y="5664200"/>
            <a:ext cx="335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37931725" indent="-37474525"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tr-TR" sz="1800" b="1"/>
              <a:t>(B) Truncated Vertical Axis</a:t>
            </a:r>
          </a:p>
        </p:txBody>
      </p:sp>
      <p:sp>
        <p:nvSpPr>
          <p:cNvPr id="13" name="Rectangle 3"/>
          <p:cNvSpPr>
            <a:spLocks noGrp="1" noChangeArrowheads="1"/>
          </p:cNvSpPr>
          <p:nvPr>
            <p:ph idx="1"/>
          </p:nvPr>
        </p:nvSpPr>
        <p:spPr>
          <a:xfrm>
            <a:off x="1084118" y="980728"/>
            <a:ext cx="7543800" cy="533400"/>
          </a:xfrm>
        </p:spPr>
        <p:txBody>
          <a:bodyPr/>
          <a:lstStyle/>
          <a:p>
            <a:pPr eaLnBrk="1" hangingPunct="1">
              <a:buFontTx/>
              <a:buNone/>
            </a:pPr>
            <a:r>
              <a:rPr lang="en-US" altLang="tr-TR" sz="2000">
                <a:solidFill>
                  <a:srgbClr val="2164A2"/>
                </a:solidFill>
              </a:rPr>
              <a:t>Graphing Single Variables</a:t>
            </a:r>
          </a:p>
        </p:txBody>
      </p:sp>
      <p:sp>
        <p:nvSpPr>
          <p:cNvPr id="14" name="Rectangle 2"/>
          <p:cNvSpPr txBox="1">
            <a:spLocks noChangeArrowheads="1"/>
          </p:cNvSpPr>
          <p:nvPr/>
        </p:nvSpPr>
        <p:spPr bwMode="auto">
          <a:xfrm>
            <a:off x="1143000" y="0"/>
            <a:ext cx="8001000" cy="1143000"/>
          </a:xfrm>
          <a:prstGeom prst="rect">
            <a:avLst/>
          </a:prstGeom>
          <a:noFill/>
          <a:ln w="9525">
            <a:noFill/>
            <a:miter lim="800000"/>
            <a:headEnd/>
            <a:tailEnd/>
          </a:ln>
        </p:spPr>
        <p:txBody>
          <a:bodyPr lIns="0" tIns="0" rIns="0" bIns="91440" anchor="ctr"/>
          <a:lstStyle>
            <a:lvl1pPr eaLnBrk="0" hangingPunct="0">
              <a:defRPr sz="2400">
                <a:solidFill>
                  <a:schemeClr val="tx1"/>
                </a:solidFill>
                <a:latin typeface="Times New Roman" pitchFamily="18" charset="0"/>
                <a:ea typeface="MS PGothic" pitchFamily="34" charset="-128"/>
              </a:defRPr>
            </a:lvl1pPr>
            <a:lvl2pPr marL="37931725" indent="-37474525"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lnSpc>
                <a:spcPct val="110000"/>
              </a:lnSpc>
              <a:spcBef>
                <a:spcPct val="50000"/>
              </a:spcBef>
              <a:buClr>
                <a:schemeClr val="tx1"/>
              </a:buClr>
              <a:buFont typeface="Wingdings 3" pitchFamily="18" charset="2"/>
              <a:buNone/>
            </a:pPr>
            <a:r>
              <a:rPr lang="en-US" altLang="tr-TR" sz="2000" b="1" dirty="0">
                <a:solidFill>
                  <a:srgbClr val="FF0000"/>
                </a:solidFill>
                <a:latin typeface="Arial" pitchFamily="34" charset="0"/>
              </a:rPr>
              <a:t>Time-Series Graph</a:t>
            </a:r>
          </a:p>
        </p:txBody>
      </p:sp>
      <p:pic>
        <p:nvPicPr>
          <p:cNvPr id="57351" name="Picture 14" descr="fig01App_02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668588"/>
            <a:ext cx="4330700" cy="289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2" name="Picture 15" descr="fig01App_02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667000"/>
            <a:ext cx="4330700"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26398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882"/>
                                        </p:tgtEl>
                                        <p:attrNameLst>
                                          <p:attrName>style.visibility</p:attrName>
                                        </p:attrNameLst>
                                      </p:cBhvr>
                                      <p:to>
                                        <p:strVal val="visible"/>
                                      </p:to>
                                    </p:set>
                                    <p:animEffect transition="in" filter="wipe(left)">
                                      <p:cBhvr>
                                        <p:cTn id="7" dur="1000"/>
                                        <p:tgtEl>
                                          <p:spTgt spid="36882"/>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6883"/>
                                        </p:tgtEl>
                                        <p:attrNameLst>
                                          <p:attrName>style.visibility</p:attrName>
                                        </p:attrNameLst>
                                      </p:cBhvr>
                                      <p:to>
                                        <p:strVal val="visible"/>
                                      </p:to>
                                    </p:set>
                                    <p:animEffect transition="in" filter="wipe(left)">
                                      <p:cBhvr>
                                        <p:cTn id="11" dur="500"/>
                                        <p:tgtEl>
                                          <p:spTgt spid="3688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6884"/>
                                        </p:tgtEl>
                                        <p:attrNameLst>
                                          <p:attrName>style.visibility</p:attrName>
                                        </p:attrNameLst>
                                      </p:cBhvr>
                                      <p:to>
                                        <p:strVal val="visible"/>
                                      </p:to>
                                    </p:set>
                                    <p:animEffect transition="in" filter="wipe(left)">
                                      <p:cBhvr>
                                        <p:cTn id="16" dur="500"/>
                                        <p:tgtEl>
                                          <p:spTgt spid="36884"/>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wipe(left)">
                                      <p:cBhvr>
                                        <p:cTn id="20" dur="500"/>
                                        <p:tgtEl>
                                          <p:spTgt spid="13">
                                            <p:txEl>
                                              <p:pRg st="0" end="0"/>
                                            </p:txEl>
                                          </p:spTgt>
                                        </p:tgtEl>
                                      </p:cBhvr>
                                    </p:animEffect>
                                  </p:childTnLst>
                                </p:cTn>
                              </p:par>
                            </p:childTnLst>
                          </p:cTn>
                        </p:par>
                        <p:par>
                          <p:cTn id="21" fill="hold" nodeType="afterGroup">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82" grpId="0"/>
      <p:bldP spid="36883" grpId="0"/>
      <p:bldP spid="36884" grpId="0"/>
      <p:bldP spid="13" grpId="0" build="p"/>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defRPr/>
            </a:pPr>
            <a:r>
              <a:rPr lang="en-US" sz="2800" dirty="0">
                <a:solidFill>
                  <a:srgbClr val="FF0000"/>
                </a:solidFill>
              </a:rPr>
              <a:t>Figure </a:t>
            </a:r>
            <a:r>
              <a:rPr lang="tr-TR" sz="2800" dirty="0">
                <a:solidFill>
                  <a:srgbClr val="FF0000"/>
                </a:solidFill>
              </a:rPr>
              <a:t>23</a:t>
            </a:r>
            <a:r>
              <a:rPr lang="en-US" sz="2800" dirty="0">
                <a:solidFill>
                  <a:srgbClr val="FF0000"/>
                </a:solidFill>
              </a:rPr>
              <a:t> shows a cross-section graph.</a:t>
            </a:r>
          </a:p>
        </p:txBody>
      </p:sp>
      <p:sp>
        <p:nvSpPr>
          <p:cNvPr id="20483" name="Rectangle 3"/>
          <p:cNvSpPr>
            <a:spLocks noGrp="1" noChangeArrowheads="1"/>
          </p:cNvSpPr>
          <p:nvPr>
            <p:ph type="body" idx="1"/>
          </p:nvPr>
        </p:nvSpPr>
        <p:spPr>
          <a:xfrm>
            <a:off x="76200" y="2209800"/>
            <a:ext cx="3886200" cy="914400"/>
          </a:xfrm>
        </p:spPr>
        <p:txBody>
          <a:bodyPr/>
          <a:lstStyle/>
          <a:p>
            <a:pPr eaLnBrk="1" hangingPunct="1">
              <a:spcBef>
                <a:spcPct val="0"/>
              </a:spcBef>
              <a:buClrTx/>
              <a:buFontTx/>
              <a:buNone/>
              <a:defRPr/>
            </a:pPr>
            <a:r>
              <a:rPr lang="en-US" sz="2400" dirty="0">
                <a:cs typeface="+mn-cs"/>
              </a:rPr>
              <a:t>	</a:t>
            </a:r>
          </a:p>
        </p:txBody>
      </p:sp>
      <p:sp>
        <p:nvSpPr>
          <p:cNvPr id="442374" name="Rectangle 6"/>
          <p:cNvSpPr>
            <a:spLocks noChangeArrowheads="1"/>
          </p:cNvSpPr>
          <p:nvPr/>
        </p:nvSpPr>
        <p:spPr bwMode="auto">
          <a:xfrm>
            <a:off x="152400" y="3276600"/>
            <a:ext cx="3810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defRPr/>
            </a:pPr>
            <a:r>
              <a:rPr lang="en-US" dirty="0">
                <a:ea typeface="ＭＳ Ｐゴシック" charset="0"/>
              </a:rPr>
              <a:t>	The graph shows the percentage of people who participate in various sporting activities.</a:t>
            </a:r>
          </a:p>
          <a:p>
            <a:pPr marL="342900" indent="-342900">
              <a:spcBef>
                <a:spcPct val="20000"/>
              </a:spcBef>
              <a:buClr>
                <a:srgbClr val="00468F"/>
              </a:buClr>
              <a:buFont typeface="Webdings" charset="0"/>
              <a:buChar char="&lt;"/>
              <a:defRPr/>
            </a:pPr>
            <a:endParaRPr lang="en-US" dirty="0">
              <a:ea typeface="ＭＳ Ｐゴシック" charset="0"/>
            </a:endParaRPr>
          </a:p>
        </p:txBody>
      </p:sp>
      <p:pic>
        <p:nvPicPr>
          <p:cNvPr id="20485" name="Picture 6" descr="figA0102d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19588" y="1800225"/>
            <a:ext cx="4559300" cy="461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figA0102d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19588" y="1800225"/>
            <a:ext cx="4559300" cy="461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73070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2374"/>
                                        </p:tgtEl>
                                        <p:attrNameLst>
                                          <p:attrName>style.visibility</p:attrName>
                                        </p:attrNameLst>
                                      </p:cBhvr>
                                      <p:to>
                                        <p:strVal val="visible"/>
                                      </p:to>
                                    </p:set>
                                    <p:animEffect transition="in" filter="wipe(left)">
                                      <p:cBhvr>
                                        <p:cTn id="7" dur="500"/>
                                        <p:tgtEl>
                                          <p:spTgt spid="4423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74"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1143000" y="1219200"/>
            <a:ext cx="7543800" cy="533400"/>
          </a:xfrm>
        </p:spPr>
        <p:txBody>
          <a:bodyPr>
            <a:normAutofit fontScale="85000" lnSpcReduction="20000"/>
          </a:bodyPr>
          <a:lstStyle/>
          <a:p>
            <a:pPr>
              <a:buNone/>
            </a:pPr>
            <a:r>
              <a:rPr lang="en-US" altLang="tr-TR" sz="2000" b="1" dirty="0">
                <a:latin typeface="Arial" pitchFamily="34" charset="0"/>
              </a:rPr>
              <a:t>FIGURE </a:t>
            </a:r>
            <a:r>
              <a:rPr lang="tr-TR" altLang="tr-TR" sz="2000" b="1" dirty="0">
                <a:latin typeface="Arial" pitchFamily="34" charset="0"/>
              </a:rPr>
              <a:t>24</a:t>
            </a:r>
            <a:br>
              <a:rPr lang="en-US" altLang="tr-TR" sz="2000" b="1" dirty="0">
                <a:latin typeface="Arial" pitchFamily="34" charset="0"/>
              </a:rPr>
            </a:br>
            <a:endParaRPr lang="en-US" altLang="tr-TR" sz="2000" dirty="0">
              <a:solidFill>
                <a:srgbClr val="2164A2"/>
              </a:solidFill>
            </a:endParaRPr>
          </a:p>
        </p:txBody>
      </p:sp>
      <p:sp>
        <p:nvSpPr>
          <p:cNvPr id="35861" name="Text Box 21"/>
          <p:cNvSpPr txBox="1">
            <a:spLocks noChangeArrowheads="1"/>
          </p:cNvSpPr>
          <p:nvPr/>
        </p:nvSpPr>
        <p:spPr bwMode="auto">
          <a:xfrm>
            <a:off x="304800" y="1600200"/>
            <a:ext cx="2895600" cy="308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37931725" indent="-37474525"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lnSpc>
                <a:spcPct val="110000"/>
              </a:lnSpc>
              <a:spcBef>
                <a:spcPct val="50000"/>
              </a:spcBef>
              <a:buClr>
                <a:schemeClr val="tx1"/>
              </a:buClr>
              <a:buFont typeface="Wingdings 3" pitchFamily="18" charset="2"/>
              <a:buNone/>
            </a:pPr>
            <a:r>
              <a:rPr lang="en-US" altLang="tr-TR" sz="1400" b="1" dirty="0">
                <a:latin typeface="Arial" pitchFamily="34" charset="0"/>
              </a:rPr>
              <a:t>▼ </a:t>
            </a:r>
            <a:r>
              <a:rPr lang="en-US" altLang="tr-TR" sz="1400" b="1" dirty="0">
                <a:solidFill>
                  <a:srgbClr val="FF0000"/>
                </a:solidFill>
                <a:latin typeface="Arial" pitchFamily="34" charset="0"/>
              </a:rPr>
              <a:t>Graphs of Single Variables</a:t>
            </a:r>
          </a:p>
        </p:txBody>
      </p:sp>
      <p:sp>
        <p:nvSpPr>
          <p:cNvPr id="12" name="Rectangle 2"/>
          <p:cNvSpPr txBox="1">
            <a:spLocks noChangeArrowheads="1"/>
          </p:cNvSpPr>
          <p:nvPr/>
        </p:nvSpPr>
        <p:spPr bwMode="auto">
          <a:xfrm>
            <a:off x="1143000" y="0"/>
            <a:ext cx="8001000" cy="1143000"/>
          </a:xfrm>
          <a:prstGeom prst="rect">
            <a:avLst/>
          </a:prstGeom>
          <a:noFill/>
          <a:ln w="9525">
            <a:noFill/>
            <a:miter lim="800000"/>
            <a:headEnd/>
            <a:tailEnd/>
          </a:ln>
        </p:spPr>
        <p:txBody>
          <a:bodyPr lIns="0" tIns="0" rIns="0" bIns="91440" anchor="ctr"/>
          <a:lstStyle>
            <a:lvl1pPr eaLnBrk="0" hangingPunct="0">
              <a:defRPr sz="2400">
                <a:solidFill>
                  <a:schemeClr val="tx1"/>
                </a:solidFill>
                <a:latin typeface="Times New Roman" pitchFamily="18" charset="0"/>
                <a:ea typeface="MS PGothic" pitchFamily="34" charset="-128"/>
              </a:defRPr>
            </a:lvl1pPr>
            <a:lvl2pPr marL="37931725" indent="-37474525"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buFontTx/>
              <a:buNone/>
            </a:pPr>
            <a:r>
              <a:rPr lang="tr-TR" altLang="tr-TR" sz="2000" dirty="0">
                <a:solidFill>
                  <a:srgbClr val="2164A2"/>
                </a:solidFill>
              </a:rPr>
              <a:t>PIE GRAPH AND BAR GRAPH</a:t>
            </a:r>
            <a:endParaRPr lang="en-US" altLang="tr-TR" sz="2800" b="1" dirty="0">
              <a:solidFill>
                <a:srgbClr val="000000"/>
              </a:solidFill>
              <a:latin typeface="Verdana" pitchFamily="34" charset="0"/>
            </a:endParaRPr>
          </a:p>
        </p:txBody>
      </p:sp>
      <p:pic>
        <p:nvPicPr>
          <p:cNvPr id="55301" name="Picture 13" descr="fig01App_01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468563"/>
            <a:ext cx="3784600" cy="377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14" descr="fig01App_01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68825" y="1524000"/>
            <a:ext cx="4365625"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73621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wipe(left)">
                                      <p:cBhvr>
                                        <p:cTn id="7" dur="500"/>
                                        <p:tgtEl>
                                          <p:spTgt spid="3584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861"/>
                                        </p:tgtEl>
                                        <p:attrNameLst>
                                          <p:attrName>style.visibility</p:attrName>
                                        </p:attrNameLst>
                                      </p:cBhvr>
                                      <p:to>
                                        <p:strVal val="visible"/>
                                      </p:to>
                                    </p:set>
                                    <p:animEffect transition="in" filter="wipe(left)">
                                      <p:cBhvr>
                                        <p:cTn id="11" dur="1000"/>
                                        <p:tgtEl>
                                          <p:spTgt spid="35861"/>
                                        </p:tgtEl>
                                      </p:cBhvr>
                                    </p:animEffect>
                                  </p:childTnLst>
                                </p:cTn>
                              </p:par>
                            </p:childTnLst>
                          </p:cTn>
                        </p:par>
                        <p:par>
                          <p:cTn id="12" fill="hold" nodeType="afterGroup">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P spid="35861"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836712"/>
            <a:ext cx="3168352" cy="369332"/>
          </a:xfrm>
          <a:prstGeom prst="rect">
            <a:avLst/>
          </a:prstGeom>
        </p:spPr>
        <p:txBody>
          <a:bodyPr wrap="square">
            <a:spAutoFit/>
          </a:bodyPr>
          <a:lstStyle/>
          <a:p>
            <a:r>
              <a:rPr lang="tr-TR" b="1" dirty="0" err="1"/>
              <a:t>Pareto</a:t>
            </a:r>
            <a:r>
              <a:rPr lang="tr-TR" b="1" dirty="0"/>
              <a:t> </a:t>
            </a:r>
            <a:r>
              <a:rPr lang="tr-TR" b="1" dirty="0" err="1"/>
              <a:t>chart</a:t>
            </a:r>
            <a:endParaRPr lang="tr-TR" dirty="0"/>
          </a:p>
        </p:txBody>
      </p:sp>
      <p:sp>
        <p:nvSpPr>
          <p:cNvPr id="3" name="Dikdörtgen 2"/>
          <p:cNvSpPr/>
          <p:nvPr/>
        </p:nvSpPr>
        <p:spPr>
          <a:xfrm>
            <a:off x="539552" y="1484784"/>
            <a:ext cx="8208912" cy="3970318"/>
          </a:xfrm>
          <a:prstGeom prst="rect">
            <a:avLst/>
          </a:prstGeom>
        </p:spPr>
        <p:txBody>
          <a:bodyPr wrap="square">
            <a:spAutoFit/>
          </a:bodyPr>
          <a:lstStyle/>
          <a:p>
            <a:r>
              <a:rPr lang="en-US" dirty="0"/>
              <a:t>A </a:t>
            </a:r>
            <a:r>
              <a:rPr lang="en-US" b="1" dirty="0"/>
              <a:t>Pareto chart</a:t>
            </a:r>
            <a:r>
              <a:rPr lang="en-US" dirty="0"/>
              <a:t>, named after </a:t>
            </a:r>
            <a:r>
              <a:rPr lang="en-US" dirty="0">
                <a:hlinkClick r:id="rId2" tooltip="Vilfredo Pareto"/>
              </a:rPr>
              <a:t>Vilfredo Pareto</a:t>
            </a:r>
            <a:r>
              <a:rPr lang="en-US" dirty="0"/>
              <a:t>, is a type of chart that contains both </a:t>
            </a:r>
            <a:r>
              <a:rPr lang="en-US" dirty="0">
                <a:hlinkClick r:id="rId3" tooltip="Bar chart"/>
              </a:rPr>
              <a:t>bars</a:t>
            </a:r>
            <a:r>
              <a:rPr lang="en-US" dirty="0"/>
              <a:t> and a </a:t>
            </a:r>
            <a:r>
              <a:rPr lang="en-US" dirty="0">
                <a:hlinkClick r:id="rId4" tooltip="Line chart"/>
              </a:rPr>
              <a:t>line graph</a:t>
            </a:r>
            <a:r>
              <a:rPr lang="en-US" dirty="0"/>
              <a:t>, where individual values are represented in descending order by bars, and the cumulative total is represented by the line. </a:t>
            </a:r>
            <a:endParaRPr lang="tr-TR" dirty="0"/>
          </a:p>
          <a:p>
            <a:endParaRPr lang="tr-TR" dirty="0"/>
          </a:p>
          <a:p>
            <a:r>
              <a:rPr lang="en-US" dirty="0"/>
              <a:t>The left vertical axis is the </a:t>
            </a:r>
            <a:r>
              <a:rPr lang="en-US" dirty="0">
                <a:hlinkClick r:id="rId5" tooltip="Frequency probability"/>
              </a:rPr>
              <a:t>frequency of occurrence</a:t>
            </a:r>
            <a:r>
              <a:rPr lang="en-US" dirty="0"/>
              <a:t>, but it can alternatively represent cost or another important </a:t>
            </a:r>
            <a:r>
              <a:rPr lang="en-US" dirty="0">
                <a:hlinkClick r:id="rId6" tooltip="Units of measurement"/>
              </a:rPr>
              <a:t>unit of measure</a:t>
            </a:r>
            <a:r>
              <a:rPr lang="en-US" dirty="0"/>
              <a:t>. The right vertical axis is the cumulative percentage of the total number of occurrences, total cost, or total of the particular unit of measure. Because the reasons are in decreasing order, the cumulative function is a </a:t>
            </a:r>
            <a:r>
              <a:rPr lang="en-US" dirty="0">
                <a:hlinkClick r:id="rId7" tooltip="Concave function"/>
              </a:rPr>
              <a:t>concave </a:t>
            </a:r>
            <a:r>
              <a:rPr lang="en-US" b="1" dirty="0">
                <a:hlinkClick r:id="rId7" tooltip="Concave function"/>
              </a:rPr>
              <a:t>function</a:t>
            </a:r>
            <a:r>
              <a:rPr lang="en-US" sz="1600" b="1" dirty="0"/>
              <a:t>(</a:t>
            </a:r>
            <a:r>
              <a:rPr lang="en-US" sz="1600" b="1" dirty="0" err="1"/>
              <a:t>içbükey</a:t>
            </a:r>
            <a:r>
              <a:rPr lang="en-US" sz="1600" b="1" dirty="0"/>
              <a:t> </a:t>
            </a:r>
            <a:r>
              <a:rPr lang="en-US" sz="1600" b="1" dirty="0" err="1"/>
              <a:t>foksiyon</a:t>
            </a:r>
            <a:r>
              <a:rPr lang="en-US" sz="1600" b="1" dirty="0"/>
              <a:t>). </a:t>
            </a:r>
            <a:endParaRPr lang="tr-TR" sz="1600" b="1" dirty="0"/>
          </a:p>
          <a:p>
            <a:endParaRPr lang="tr-TR" dirty="0"/>
          </a:p>
          <a:p>
            <a:r>
              <a:rPr lang="en-US" dirty="0"/>
              <a:t>The purpose of the Pareto chart is to highlight the most important among a (typically large) set of factors. In </a:t>
            </a:r>
            <a:r>
              <a:rPr lang="en-US" dirty="0">
                <a:hlinkClick r:id="rId8" tooltip="Quality control"/>
              </a:rPr>
              <a:t>quality control</a:t>
            </a:r>
            <a:r>
              <a:rPr lang="en-US" dirty="0"/>
              <a:t>, it often represents the most common sources of defects, the highest occurring type of defect, or the most frequent reasons for customer complaints, and so on. </a:t>
            </a:r>
            <a:endParaRPr lang="tr-TR" dirty="0"/>
          </a:p>
        </p:txBody>
      </p:sp>
    </p:spTree>
    <p:extLst>
      <p:ext uri="{BB962C8B-B14F-4D97-AF65-F5344CB8AC3E}">
        <p14:creationId xmlns:p14="http://schemas.microsoft.com/office/powerpoint/2010/main" val="37785207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ilek\Desktop\614px-Pareto_chart_of_titanium_investment_casting_defects_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825" y="461963"/>
            <a:ext cx="5848350" cy="593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5588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ilek\Desktop\800px-Paret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6140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765175"/>
            <a:ext cx="7772400" cy="1943100"/>
          </a:xfrm>
        </p:spPr>
        <p:txBody>
          <a:bodyPr/>
          <a:lstStyle/>
          <a:p>
            <a:r>
              <a:rPr lang="tr-TR" altLang="en-US" dirty="0"/>
              <a:t>PARETO ANALYSIS</a:t>
            </a:r>
          </a:p>
        </p:txBody>
      </p:sp>
      <p:sp>
        <p:nvSpPr>
          <p:cNvPr id="2" name="Subtitle 1"/>
          <p:cNvSpPr>
            <a:spLocks noGrp="1"/>
          </p:cNvSpPr>
          <p:nvPr>
            <p:ph type="subTitle" idx="1"/>
          </p:nvPr>
        </p:nvSpPr>
        <p:spPr>
          <a:xfrm>
            <a:off x="539552" y="2420888"/>
            <a:ext cx="8280920" cy="1752600"/>
          </a:xfrm>
        </p:spPr>
        <p:txBody>
          <a:bodyPr/>
          <a:lstStyle/>
          <a:p>
            <a:pPr algn="just"/>
            <a:r>
              <a:rPr lang="en-US" dirty="0">
                <a:solidFill>
                  <a:schemeClr val="tx1"/>
                </a:solidFill>
              </a:rPr>
              <a:t>Pareto analysis is a formal technique useful where many possible courses of action are competing for attention. </a:t>
            </a:r>
          </a:p>
        </p:txBody>
      </p:sp>
    </p:spTree>
    <p:extLst>
      <p:ext uri="{BB962C8B-B14F-4D97-AF65-F5344CB8AC3E}">
        <p14:creationId xmlns:p14="http://schemas.microsoft.com/office/powerpoint/2010/main" val="20324548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tr-TR" altLang="en-US"/>
              <a:t>  </a:t>
            </a:r>
          </a:p>
        </p:txBody>
      </p:sp>
      <p:sp>
        <p:nvSpPr>
          <p:cNvPr id="79875" name="Rectangle 3"/>
          <p:cNvSpPr>
            <a:spLocks noGrp="1" noChangeArrowheads="1"/>
          </p:cNvSpPr>
          <p:nvPr>
            <p:ph type="body" idx="1"/>
          </p:nvPr>
        </p:nvSpPr>
        <p:spPr>
          <a:xfrm>
            <a:off x="457200" y="404813"/>
            <a:ext cx="8229600" cy="5691187"/>
          </a:xfrm>
        </p:spPr>
        <p:txBody>
          <a:bodyPr/>
          <a:lstStyle/>
          <a:p>
            <a:pPr>
              <a:buFont typeface="Wingdings" charset="2"/>
              <a:buNone/>
            </a:pPr>
            <a:r>
              <a:rPr lang="tr-TR" altLang="en-US"/>
              <a:t>       Pareto analysis is a creative way of looking at causes of problems because it helps stimulate thinking and organize thoughts. </a:t>
            </a:r>
          </a:p>
        </p:txBody>
      </p:sp>
      <p:pic>
        <p:nvPicPr>
          <p:cNvPr id="79876" name="Picture 4" descr="1cad2a577b563a5357ec33f03c989c48ff286694_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781300"/>
            <a:ext cx="6048375" cy="376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2031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tr-TR" altLang="en-US"/>
              <a:t>  </a:t>
            </a:r>
          </a:p>
        </p:txBody>
      </p:sp>
      <p:sp>
        <p:nvSpPr>
          <p:cNvPr id="28675" name="Rectangle 3"/>
          <p:cNvSpPr>
            <a:spLocks noGrp="1" noChangeArrowheads="1"/>
          </p:cNvSpPr>
          <p:nvPr>
            <p:ph type="body" idx="1"/>
          </p:nvPr>
        </p:nvSpPr>
        <p:spPr>
          <a:xfrm>
            <a:off x="179388" y="1268413"/>
            <a:ext cx="4464050" cy="4827587"/>
          </a:xfrm>
        </p:spPr>
        <p:txBody>
          <a:bodyPr/>
          <a:lstStyle/>
          <a:p>
            <a:r>
              <a:rPr lang="tr-TR" altLang="en-US"/>
              <a:t>This technique helps to identify the top 20% of causes that needs to be addressed to resolve the 80% of the problems. </a:t>
            </a:r>
          </a:p>
          <a:p>
            <a:pPr>
              <a:buFont typeface="Wingdings" charset="2"/>
              <a:buNone/>
            </a:pPr>
            <a:endParaRPr lang="tr-TR" altLang="en-US" i="1"/>
          </a:p>
        </p:txBody>
      </p:sp>
      <p:pic>
        <p:nvPicPr>
          <p:cNvPr id="28680" name="Picture 8" descr="pareto%2Bp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1557338"/>
            <a:ext cx="4103687" cy="3167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9513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tr-TR" altLang="en-US"/>
              <a:t>  </a:t>
            </a:r>
          </a:p>
        </p:txBody>
      </p:sp>
      <p:sp>
        <p:nvSpPr>
          <p:cNvPr id="33795" name="Rectangle 3"/>
          <p:cNvSpPr>
            <a:spLocks noGrp="1" noChangeArrowheads="1"/>
          </p:cNvSpPr>
          <p:nvPr>
            <p:ph type="body" idx="1"/>
          </p:nvPr>
        </p:nvSpPr>
        <p:spPr>
          <a:xfrm>
            <a:off x="457200" y="333375"/>
            <a:ext cx="8229600" cy="3743325"/>
          </a:xfrm>
        </p:spPr>
        <p:txBody>
          <a:bodyPr/>
          <a:lstStyle/>
          <a:p>
            <a:r>
              <a:rPr lang="en-US" altLang="en-US" sz="2800"/>
              <a:t>The value of the Pareto Principle for a project manager is that it reminds you to focus on the 20% of things that matter. Of the things you do during your project, only 20% are really important. Those 20% produce 80% of your results. Identify and focus on those things first, but don't totally ignore the remaining 80% of causes.</a:t>
            </a:r>
            <a:endParaRPr lang="tr-TR" altLang="en-US" sz="2800"/>
          </a:p>
        </p:txBody>
      </p:sp>
      <p:pic>
        <p:nvPicPr>
          <p:cNvPr id="33797" name="Picture 5" descr="p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3573463"/>
            <a:ext cx="4248150" cy="287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773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defRPr/>
            </a:pPr>
            <a:r>
              <a:rPr lang="en-US" dirty="0">
                <a:cs typeface="+mj-cs"/>
              </a:rPr>
              <a:t>MAKING AND USING GRAPHS</a:t>
            </a:r>
          </a:p>
        </p:txBody>
      </p:sp>
      <p:sp>
        <p:nvSpPr>
          <p:cNvPr id="534532" name="Rectangle 4"/>
          <p:cNvSpPr>
            <a:spLocks noChangeArrowheads="1"/>
          </p:cNvSpPr>
          <p:nvPr/>
        </p:nvSpPr>
        <p:spPr bwMode="auto">
          <a:xfrm>
            <a:off x="381000" y="2057400"/>
            <a:ext cx="4114800" cy="187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285750">
              <a:tabLst>
                <a:tab pos="400050" algn="l"/>
              </a:tabLst>
              <a:defRPr/>
            </a:pPr>
            <a:r>
              <a:rPr lang="en-US" b="1" dirty="0">
                <a:solidFill>
                  <a:srgbClr val="000000"/>
                </a:solidFill>
                <a:ea typeface="ＭＳ Ｐゴシック" charset="0"/>
              </a:rPr>
              <a:t>3.</a:t>
            </a:r>
            <a:r>
              <a:rPr lang="en-US" dirty="0">
                <a:solidFill>
                  <a:srgbClr val="000000"/>
                </a:solidFill>
                <a:ea typeface="ＭＳ Ｐゴシック" charset="0"/>
              </a:rPr>
              <a:t> Point </a:t>
            </a:r>
            <a:r>
              <a:rPr lang="en-US" i="1" dirty="0">
                <a:solidFill>
                  <a:srgbClr val="000000"/>
                </a:solidFill>
                <a:ea typeface="ＭＳ Ｐゴシック" charset="0"/>
              </a:rPr>
              <a:t>A</a:t>
            </a:r>
            <a:r>
              <a:rPr lang="en-US" dirty="0">
                <a:solidFill>
                  <a:srgbClr val="000000"/>
                </a:solidFill>
                <a:ea typeface="ＭＳ Ｐゴシック" charset="0"/>
              </a:rPr>
              <a:t> shows that when 	the temperature is 40 	degrees, ice cream 	consumption is only 5 	gallons a day.</a:t>
            </a:r>
          </a:p>
        </p:txBody>
      </p:sp>
      <p:sp>
        <p:nvSpPr>
          <p:cNvPr id="534540" name="Rectangle 12"/>
          <p:cNvSpPr>
            <a:spLocks noChangeArrowheads="1"/>
          </p:cNvSpPr>
          <p:nvPr/>
        </p:nvSpPr>
        <p:spPr bwMode="auto">
          <a:xfrm>
            <a:off x="381000" y="4221163"/>
            <a:ext cx="4114800" cy="187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342900">
              <a:defRPr/>
            </a:pPr>
            <a:r>
              <a:rPr lang="en-US" b="1">
                <a:solidFill>
                  <a:srgbClr val="000000"/>
                </a:solidFill>
                <a:ea typeface="ＭＳ Ｐゴシック" charset="0"/>
              </a:rPr>
              <a:t>4.</a:t>
            </a:r>
            <a:r>
              <a:rPr lang="en-US">
                <a:solidFill>
                  <a:srgbClr val="000000"/>
                </a:solidFill>
                <a:ea typeface="ＭＳ Ｐゴシック" charset="0"/>
              </a:rPr>
              <a:t> Point </a:t>
            </a:r>
            <a:r>
              <a:rPr lang="en-US" i="1">
                <a:solidFill>
                  <a:srgbClr val="000000"/>
                </a:solidFill>
                <a:ea typeface="ＭＳ Ｐゴシック" charset="0"/>
              </a:rPr>
              <a:t>B</a:t>
            </a:r>
            <a:r>
              <a:rPr lang="en-US">
                <a:solidFill>
                  <a:srgbClr val="000000"/>
                </a:solidFill>
                <a:ea typeface="ＭＳ Ｐゴシック" charset="0"/>
              </a:rPr>
              <a:t> shows that when 	the temperature is 80 	degrees, ice cream 	consumption jumps to 	20 	gallons a day.</a:t>
            </a:r>
          </a:p>
        </p:txBody>
      </p:sp>
      <p:pic>
        <p:nvPicPr>
          <p:cNvPr id="10245" name="Picture 14" descr="figA0101a_thum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897063"/>
            <a:ext cx="4114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6" descr="figA0101b_thum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897063"/>
            <a:ext cx="4114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7" descr="figA0101c_thumb.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897063"/>
            <a:ext cx="4114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figA0101d_thumb.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1897063"/>
            <a:ext cx="4114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figA0101e_thumb.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1897063"/>
            <a:ext cx="4114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782452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4532"/>
                                        </p:tgtEl>
                                        <p:attrNameLst>
                                          <p:attrName>style.visibility</p:attrName>
                                        </p:attrNameLst>
                                      </p:cBhvr>
                                      <p:to>
                                        <p:strVal val="visible"/>
                                      </p:to>
                                    </p:set>
                                    <p:animEffect transition="in" filter="wipe(left)">
                                      <p:cBhvr>
                                        <p:cTn id="7" dur="500"/>
                                        <p:tgtEl>
                                          <p:spTgt spid="53453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34540"/>
                                        </p:tgtEl>
                                        <p:attrNameLst>
                                          <p:attrName>style.visibility</p:attrName>
                                        </p:attrNameLst>
                                      </p:cBhvr>
                                      <p:to>
                                        <p:strVal val="visible"/>
                                      </p:to>
                                    </p:set>
                                    <p:animEffect transition="in" filter="wipe(left)">
                                      <p:cBhvr>
                                        <p:cTn id="16" dur="500"/>
                                        <p:tgtEl>
                                          <p:spTgt spid="534540"/>
                                        </p:tgtEl>
                                      </p:cBhvr>
                                    </p:animEffect>
                                  </p:childTnLst>
                                </p:cTn>
                              </p:par>
                            </p:childTnLst>
                          </p:cTn>
                        </p:par>
                        <p:par>
                          <p:cTn id="17" fill="hold" nodeType="afterGroup">
                            <p:stCondLst>
                              <p:cond delay="500"/>
                            </p:stCondLst>
                            <p:childTnLst>
                              <p:par>
                                <p:cTn id="18" presetID="10"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32" grpId="0" autoUpdateAnimBg="0"/>
      <p:bldP spid="534540"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tr-TR" altLang="en-US"/>
              <a:t>History of Pareto Analysis</a:t>
            </a:r>
          </a:p>
        </p:txBody>
      </p:sp>
      <p:sp>
        <p:nvSpPr>
          <p:cNvPr id="29699" name="Rectangle 3"/>
          <p:cNvSpPr>
            <a:spLocks noGrp="1" noChangeArrowheads="1"/>
          </p:cNvSpPr>
          <p:nvPr>
            <p:ph type="body" idx="1"/>
          </p:nvPr>
        </p:nvSpPr>
        <p:spPr/>
        <p:txBody>
          <a:bodyPr/>
          <a:lstStyle/>
          <a:p>
            <a:r>
              <a:rPr lang="tr-TR" altLang="en-US"/>
              <a:t>The Pareto effect is named after Vilfredo Pareto, an economist and sociologist who lived from 1848 to 1923. </a:t>
            </a:r>
          </a:p>
          <a:p>
            <a:endParaRPr lang="tr-TR" altLang="en-US"/>
          </a:p>
          <a:p>
            <a:endParaRPr lang="tr-TR" altLang="en-US"/>
          </a:p>
        </p:txBody>
      </p:sp>
      <p:pic>
        <p:nvPicPr>
          <p:cNvPr id="29702" name="Picture 6" descr="Picture%20of%20Vilfredo%20Pare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2997200"/>
            <a:ext cx="3095625" cy="3671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7786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tr-TR" altLang="en-US"/>
              <a:t>  </a:t>
            </a:r>
          </a:p>
        </p:txBody>
      </p:sp>
      <p:sp>
        <p:nvSpPr>
          <p:cNvPr id="77827" name="Rectangle 3"/>
          <p:cNvSpPr>
            <a:spLocks noGrp="1" noChangeArrowheads="1"/>
          </p:cNvSpPr>
          <p:nvPr>
            <p:ph type="body" idx="1"/>
          </p:nvPr>
        </p:nvSpPr>
        <p:spPr>
          <a:xfrm>
            <a:off x="684213" y="1268413"/>
            <a:ext cx="8229600" cy="4495800"/>
          </a:xfrm>
        </p:spPr>
        <p:txBody>
          <a:bodyPr/>
          <a:lstStyle/>
          <a:p>
            <a:pPr>
              <a:buFont typeface="Wingdings" charset="2"/>
              <a:buNone/>
            </a:pPr>
            <a:r>
              <a:rPr lang="tr-TR" altLang="en-US"/>
              <a:t>  </a:t>
            </a:r>
          </a:p>
        </p:txBody>
      </p:sp>
      <p:pic>
        <p:nvPicPr>
          <p:cNvPr id="77829" name="Picture 5" descr="PARET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60350"/>
            <a:ext cx="8569325" cy="6192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4000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tr-TR" altLang="en-US"/>
              <a:t>  </a:t>
            </a:r>
          </a:p>
        </p:txBody>
      </p:sp>
      <p:sp>
        <p:nvSpPr>
          <p:cNvPr id="74755" name="Rectangle 3"/>
          <p:cNvSpPr>
            <a:spLocks noGrp="1" noChangeArrowheads="1"/>
          </p:cNvSpPr>
          <p:nvPr>
            <p:ph type="body" idx="1"/>
          </p:nvPr>
        </p:nvSpPr>
        <p:spPr>
          <a:xfrm>
            <a:off x="457200" y="692150"/>
            <a:ext cx="8229600" cy="4824413"/>
          </a:xfrm>
        </p:spPr>
        <p:txBody>
          <a:bodyPr/>
          <a:lstStyle/>
          <a:p>
            <a:r>
              <a:rPr lang="en-US" altLang="en-US"/>
              <a:t>This method stems in the first place from Pareto’s suggestion of a curve of the distribution of wealth in a book of 1896. Whatever the source, the phrase of ‘the vital few and the trivial many’ deserves a place in every manager’s thinking. It is itself one of the most vital concepts in modern management. The results of thinking along Pareto lines are immense.</a:t>
            </a:r>
            <a:endParaRPr lang="tr-TR" altLang="en-US"/>
          </a:p>
        </p:txBody>
      </p:sp>
    </p:spTree>
    <p:extLst>
      <p:ext uri="{BB962C8B-B14F-4D97-AF65-F5344CB8AC3E}">
        <p14:creationId xmlns:p14="http://schemas.microsoft.com/office/powerpoint/2010/main" val="20790206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tr-TR" altLang="en-US"/>
              <a:t>HOW TO USE IT ?</a:t>
            </a:r>
          </a:p>
        </p:txBody>
      </p:sp>
      <p:sp>
        <p:nvSpPr>
          <p:cNvPr id="30723" name="Rectangle 3"/>
          <p:cNvSpPr>
            <a:spLocks noGrp="1" noChangeArrowheads="1"/>
          </p:cNvSpPr>
          <p:nvPr>
            <p:ph type="body" idx="1"/>
          </p:nvPr>
        </p:nvSpPr>
        <p:spPr/>
        <p:txBody>
          <a:bodyPr/>
          <a:lstStyle/>
          <a:p>
            <a:pPr>
              <a:buFont typeface="Wingdings" charset="2"/>
              <a:buNone/>
            </a:pPr>
            <a:r>
              <a:rPr lang="tr-TR" altLang="en-US"/>
              <a:t>  </a:t>
            </a:r>
          </a:p>
        </p:txBody>
      </p:sp>
      <p:pic>
        <p:nvPicPr>
          <p:cNvPr id="30725" name="Picture 5" desc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557338"/>
            <a:ext cx="7345362" cy="489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240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725"/>
                                        </p:tgtEl>
                                        <p:attrNameLst>
                                          <p:attrName>style.visibility</p:attrName>
                                        </p:attrNameLst>
                                      </p:cBhvr>
                                      <p:to>
                                        <p:strVal val="visible"/>
                                      </p:to>
                                    </p:set>
                                    <p:animEffect transition="in" filter="blinds(horizontal)">
                                      <p:cBhvr>
                                        <p:cTn id="7" dur="5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tr-TR" altLang="en-US"/>
              <a:t>  </a:t>
            </a:r>
          </a:p>
        </p:txBody>
      </p:sp>
      <p:sp>
        <p:nvSpPr>
          <p:cNvPr id="75779" name="Rectangle 3"/>
          <p:cNvSpPr>
            <a:spLocks noGrp="1" noChangeArrowheads="1"/>
          </p:cNvSpPr>
          <p:nvPr>
            <p:ph type="body" idx="1"/>
          </p:nvPr>
        </p:nvSpPr>
        <p:spPr>
          <a:xfrm>
            <a:off x="457200" y="765175"/>
            <a:ext cx="8229600" cy="5040313"/>
          </a:xfrm>
        </p:spPr>
        <p:txBody>
          <a:bodyPr/>
          <a:lstStyle/>
          <a:p>
            <a:r>
              <a:rPr lang="tr-TR" altLang="en-US"/>
              <a:t>Step 1: Identify and List Problems </a:t>
            </a:r>
          </a:p>
          <a:p>
            <a:r>
              <a:rPr lang="en-US" altLang="en-US"/>
              <a:t>Step 2: Identify the Root Cause of Each Problem</a:t>
            </a:r>
            <a:endParaRPr lang="tr-TR" altLang="en-US"/>
          </a:p>
          <a:p>
            <a:r>
              <a:rPr lang="en-US" altLang="en-US"/>
              <a:t>Step 3: Score Problems</a:t>
            </a:r>
            <a:endParaRPr lang="tr-TR" altLang="en-US"/>
          </a:p>
          <a:p>
            <a:r>
              <a:rPr lang="en-US" altLang="en-US"/>
              <a:t>Step 4: Group Problems Together By Root Cause</a:t>
            </a:r>
            <a:endParaRPr lang="tr-TR" altLang="en-US"/>
          </a:p>
          <a:p>
            <a:r>
              <a:rPr lang="en-US" altLang="en-US"/>
              <a:t>Step 5: Add up the Scores for Each Group</a:t>
            </a:r>
            <a:endParaRPr lang="tr-TR" altLang="en-US"/>
          </a:p>
          <a:p>
            <a:r>
              <a:rPr lang="en-US" altLang="en-US"/>
              <a:t>Step 6: Take Action</a:t>
            </a:r>
            <a:endParaRPr lang="tr-TR" altLang="en-US"/>
          </a:p>
          <a:p>
            <a:endParaRPr lang="tr-TR" altLang="en-US"/>
          </a:p>
        </p:txBody>
      </p:sp>
    </p:spTree>
    <p:extLst>
      <p:ext uri="{BB962C8B-B14F-4D97-AF65-F5344CB8AC3E}">
        <p14:creationId xmlns:p14="http://schemas.microsoft.com/office/powerpoint/2010/main" val="11092248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6491288" cy="1143000"/>
          </a:xfrm>
        </p:spPr>
        <p:txBody>
          <a:bodyPr/>
          <a:lstStyle/>
          <a:p>
            <a:r>
              <a:rPr lang="tr-TR" altLang="en-US"/>
              <a:t>The Pareto Chart     </a:t>
            </a:r>
          </a:p>
        </p:txBody>
      </p:sp>
      <p:sp>
        <p:nvSpPr>
          <p:cNvPr id="34819" name="Rectangle 3"/>
          <p:cNvSpPr>
            <a:spLocks noGrp="1" noChangeArrowheads="1"/>
          </p:cNvSpPr>
          <p:nvPr>
            <p:ph type="body" idx="1"/>
          </p:nvPr>
        </p:nvSpPr>
        <p:spPr>
          <a:xfrm>
            <a:off x="250825" y="1600200"/>
            <a:ext cx="3241675" cy="4495800"/>
          </a:xfrm>
        </p:spPr>
        <p:txBody>
          <a:bodyPr/>
          <a:lstStyle/>
          <a:p>
            <a:pPr>
              <a:buFont typeface="Wingdings" charset="2"/>
              <a:buNone/>
            </a:pPr>
            <a:r>
              <a:rPr lang="tr-TR" altLang="en-US"/>
              <a:t>  A Pareto chart is a graphical representation that displays data in order of priority. </a:t>
            </a:r>
          </a:p>
        </p:txBody>
      </p:sp>
      <p:pic>
        <p:nvPicPr>
          <p:cNvPr id="34820" name="Picture 4" descr="[figure Diagram – The evaluation matrix” to be inserted he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838" y="1341438"/>
            <a:ext cx="5184775"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64639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tr-TR" altLang="en-US"/>
              <a:t> </a:t>
            </a:r>
          </a:p>
        </p:txBody>
      </p:sp>
      <p:sp>
        <p:nvSpPr>
          <p:cNvPr id="32771" name="Rectangle 3"/>
          <p:cNvSpPr>
            <a:spLocks noGrp="1" noChangeArrowheads="1"/>
          </p:cNvSpPr>
          <p:nvPr>
            <p:ph type="body" idx="1"/>
          </p:nvPr>
        </p:nvSpPr>
        <p:spPr>
          <a:xfrm>
            <a:off x="457200" y="4437063"/>
            <a:ext cx="8229600" cy="2420937"/>
          </a:xfrm>
        </p:spPr>
        <p:txBody>
          <a:bodyPr/>
          <a:lstStyle/>
          <a:p>
            <a:pPr>
              <a:lnSpc>
                <a:spcPct val="90000"/>
              </a:lnSpc>
              <a:buFont typeface="Wingdings" charset="2"/>
              <a:buNone/>
            </a:pPr>
            <a:r>
              <a:rPr lang="tr-TR" altLang="en-US" sz="2400"/>
              <a:t>       </a:t>
            </a:r>
            <a:r>
              <a:rPr lang="en-US" altLang="en-US" sz="2400"/>
              <a:t>This is a simple example of a Pareto diagram using sample data showing the relative frequency of causes for errors on websites. It enables you to see what 20% of cases are causing 80% of the problems and where efforts should be focused to achieve the greatest improvement.</a:t>
            </a:r>
            <a:endParaRPr lang="tr-TR" altLang="en-US" sz="2400"/>
          </a:p>
        </p:txBody>
      </p:sp>
      <p:pic>
        <p:nvPicPr>
          <p:cNvPr id="32773" name="Picture 5" descr="Pareto Analysis Example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0"/>
            <a:ext cx="6551612"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24825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fontScale="90000"/>
          </a:bodyPr>
          <a:lstStyle/>
          <a:p>
            <a:r>
              <a:rPr lang="tr-TR" altLang="en-US" sz="4000"/>
              <a:t>Some Problems</a:t>
            </a:r>
            <a:br>
              <a:rPr lang="tr-TR" altLang="en-US" sz="4000"/>
            </a:br>
            <a:br>
              <a:rPr lang="tr-TR" altLang="en-US" sz="4000"/>
            </a:br>
            <a:r>
              <a:rPr lang="tr-TR" altLang="en-US" sz="3200"/>
              <a:t>Difficulties associated with pareto analysis</a:t>
            </a:r>
          </a:p>
        </p:txBody>
      </p:sp>
      <p:sp>
        <p:nvSpPr>
          <p:cNvPr id="48131" name="Rectangle 3"/>
          <p:cNvSpPr>
            <a:spLocks noGrp="1" noChangeArrowheads="1"/>
          </p:cNvSpPr>
          <p:nvPr>
            <p:ph type="body" idx="1"/>
          </p:nvPr>
        </p:nvSpPr>
        <p:spPr>
          <a:xfrm>
            <a:off x="468313" y="1989138"/>
            <a:ext cx="8229600" cy="4679950"/>
          </a:xfrm>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hlink"/>
                </a:solidFill>
                <a:miter lim="800000"/>
                <a:headEnd/>
                <a:tailEnd/>
              </a14:hiddenLine>
            </a:ext>
          </a:extLst>
        </p:spPr>
        <p:txBody>
          <a:bodyPr/>
          <a:lstStyle/>
          <a:p>
            <a:r>
              <a:rPr lang="en-US" altLang="en-US"/>
              <a:t>Misrepresentation of the data. </a:t>
            </a:r>
          </a:p>
          <a:p>
            <a:r>
              <a:rPr lang="en-US" altLang="en-US"/>
              <a:t>Inappropriate measurements depicted. </a:t>
            </a:r>
          </a:p>
          <a:p>
            <a:r>
              <a:rPr lang="en-US" altLang="en-US"/>
              <a:t>Lack of understanding of how it should be applied to particular problems. </a:t>
            </a:r>
          </a:p>
          <a:p>
            <a:r>
              <a:rPr lang="en-US" altLang="en-US"/>
              <a:t>Knowing when and how to use Pareto Analysis. </a:t>
            </a:r>
          </a:p>
          <a:p>
            <a:r>
              <a:rPr lang="en-US" altLang="en-US"/>
              <a:t>Inaccurate plotting of cumulative percent data. </a:t>
            </a:r>
            <a:endParaRPr lang="tr-TR" altLang="en-US"/>
          </a:p>
        </p:txBody>
      </p:sp>
    </p:spTree>
    <p:extLst>
      <p:ext uri="{BB962C8B-B14F-4D97-AF65-F5344CB8AC3E}">
        <p14:creationId xmlns:p14="http://schemas.microsoft.com/office/powerpoint/2010/main" val="19416933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tr-TR" altLang="en-US" sz="3200"/>
              <a:t>Overcoming the difficulties</a:t>
            </a:r>
          </a:p>
        </p:txBody>
      </p:sp>
      <p:sp>
        <p:nvSpPr>
          <p:cNvPr id="49155" name="Rectangle 3"/>
          <p:cNvSpPr>
            <a:spLocks noGrp="1" noChangeArrowheads="1"/>
          </p:cNvSpPr>
          <p:nvPr>
            <p:ph type="body" idx="1"/>
          </p:nvPr>
        </p:nvSpPr>
        <p:spPr>
          <a:xfrm>
            <a:off x="457200" y="1341438"/>
            <a:ext cx="8229600" cy="5256212"/>
          </a:xfrm>
        </p:spPr>
        <p:txBody>
          <a:bodyPr/>
          <a:lstStyle/>
          <a:p>
            <a:pPr>
              <a:lnSpc>
                <a:spcPct val="90000"/>
              </a:lnSpc>
            </a:pPr>
            <a:r>
              <a:rPr lang="en-US" altLang="en-US" sz="2800"/>
              <a:t>Define the purpose of using the tool. </a:t>
            </a:r>
          </a:p>
          <a:p>
            <a:pPr>
              <a:lnSpc>
                <a:spcPct val="90000"/>
              </a:lnSpc>
            </a:pPr>
            <a:r>
              <a:rPr lang="en-US" altLang="en-US" sz="2800"/>
              <a:t>Identify the most appropriate measurement parameters. </a:t>
            </a:r>
          </a:p>
          <a:p>
            <a:pPr>
              <a:lnSpc>
                <a:spcPct val="90000"/>
              </a:lnSpc>
            </a:pPr>
            <a:r>
              <a:rPr lang="en-US" altLang="en-US" sz="2800"/>
              <a:t>Use check sheets to collect data for the likely major causes. </a:t>
            </a:r>
          </a:p>
          <a:p>
            <a:pPr>
              <a:lnSpc>
                <a:spcPct val="90000"/>
              </a:lnSpc>
            </a:pPr>
            <a:r>
              <a:rPr lang="en-US" altLang="en-US" sz="2800"/>
              <a:t>Arrange the data in descending order of value and calculate % frequency and/or cost and cumulative percent. </a:t>
            </a:r>
          </a:p>
          <a:p>
            <a:pPr>
              <a:lnSpc>
                <a:spcPct val="90000"/>
              </a:lnSpc>
            </a:pPr>
            <a:r>
              <a:rPr lang="en-US" altLang="en-US" sz="2800"/>
              <a:t>Plot the cumulative percent through the top right side of the first bar. </a:t>
            </a:r>
          </a:p>
          <a:p>
            <a:pPr>
              <a:lnSpc>
                <a:spcPct val="90000"/>
              </a:lnSpc>
            </a:pPr>
            <a:r>
              <a:rPr lang="en-US" altLang="en-US" sz="2800"/>
              <a:t>Carefully scrutini</a:t>
            </a:r>
            <a:r>
              <a:rPr lang="tr-TR" altLang="en-US" sz="2800"/>
              <a:t>z</a:t>
            </a:r>
            <a:r>
              <a:rPr lang="en-US" altLang="en-US" sz="2800"/>
              <a:t>e the results. Has the exercise clarified the situation?</a:t>
            </a:r>
            <a:endParaRPr lang="tr-TR" altLang="en-US" sz="2800"/>
          </a:p>
        </p:txBody>
      </p:sp>
    </p:spTree>
    <p:extLst>
      <p:ext uri="{BB962C8B-B14F-4D97-AF65-F5344CB8AC3E}">
        <p14:creationId xmlns:p14="http://schemas.microsoft.com/office/powerpoint/2010/main" val="8790033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68313" y="260350"/>
            <a:ext cx="8229600" cy="1143000"/>
          </a:xfrm>
        </p:spPr>
        <p:txBody>
          <a:bodyPr/>
          <a:lstStyle/>
          <a:p>
            <a:r>
              <a:rPr lang="tr-TR" altLang="en-US"/>
              <a:t>Pareto Analysis Example</a:t>
            </a:r>
          </a:p>
        </p:txBody>
      </p:sp>
      <p:sp>
        <p:nvSpPr>
          <p:cNvPr id="50179" name="Rectangle 3"/>
          <p:cNvSpPr>
            <a:spLocks noGrp="1" noChangeArrowheads="1"/>
          </p:cNvSpPr>
          <p:nvPr>
            <p:ph type="body" idx="1"/>
          </p:nvPr>
        </p:nvSpPr>
        <p:spPr>
          <a:xfrm>
            <a:off x="457200" y="1844675"/>
            <a:ext cx="8229600" cy="4752975"/>
          </a:xfrm>
        </p:spPr>
        <p:txBody>
          <a:bodyPr/>
          <a:lstStyle/>
          <a:p>
            <a:pPr>
              <a:buFont typeface="Wingdings" charset="2"/>
              <a:buNone/>
            </a:pPr>
            <a:r>
              <a:rPr lang="tr-TR" altLang="en-US"/>
              <a:t>       Ahmet</a:t>
            </a:r>
            <a:r>
              <a:rPr lang="en-US" altLang="en-US"/>
              <a:t> has taken over a failing service center, with a </a:t>
            </a:r>
            <a:r>
              <a:rPr lang="tr-TR" altLang="en-US"/>
              <a:t>l</a:t>
            </a:r>
            <a:r>
              <a:rPr lang="en-US" altLang="en-US"/>
              <a:t>ot of problems that need resolving. His objective is to increase overall customer satisfaction.</a:t>
            </a:r>
            <a:endParaRPr lang="tr-TR" altLang="en-US"/>
          </a:p>
          <a:p>
            <a:pPr>
              <a:buFont typeface="Wingdings" charset="2"/>
              <a:buNone/>
            </a:pPr>
            <a:r>
              <a:rPr lang="tr-TR" altLang="en-US"/>
              <a:t>     He decides to score each problem by the number of complaints that the center has received for each one.</a:t>
            </a:r>
            <a:r>
              <a:rPr lang="en-US" altLang="en-US"/>
              <a:t> </a:t>
            </a:r>
            <a:endParaRPr lang="tr-TR" altLang="en-US"/>
          </a:p>
        </p:txBody>
      </p:sp>
    </p:spTree>
    <p:extLst>
      <p:ext uri="{BB962C8B-B14F-4D97-AF65-F5344CB8AC3E}">
        <p14:creationId xmlns:p14="http://schemas.microsoft.com/office/powerpoint/2010/main" val="870001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10"/>
          <p:cNvSpPr>
            <a:spLocks noGrp="1" noChangeArrowheads="1"/>
          </p:cNvSpPr>
          <p:nvPr>
            <p:ph type="title"/>
          </p:nvPr>
        </p:nvSpPr>
        <p:spPr/>
        <p:txBody>
          <a:bodyPr>
            <a:normAutofit/>
          </a:bodyPr>
          <a:lstStyle/>
          <a:p>
            <a:pPr>
              <a:defRPr/>
            </a:pPr>
            <a:r>
              <a:rPr lang="en-US" sz="2800" dirty="0">
                <a:solidFill>
                  <a:srgbClr val="FF0000"/>
                </a:solidFill>
              </a:rPr>
              <a:t>Interpreting Graphs Used in Economic Models</a:t>
            </a:r>
            <a:br>
              <a:rPr lang="en-US" sz="2800" dirty="0">
                <a:solidFill>
                  <a:srgbClr val="FF0000"/>
                </a:solidFill>
              </a:rPr>
            </a:br>
            <a:endParaRPr lang="en-US" sz="2800" dirty="0">
              <a:solidFill>
                <a:srgbClr val="FF0000"/>
              </a:solidFill>
            </a:endParaRPr>
          </a:p>
        </p:txBody>
      </p:sp>
      <p:sp>
        <p:nvSpPr>
          <p:cNvPr id="22531" name="Rectangle 11"/>
          <p:cNvSpPr>
            <a:spLocks noGrp="1" noChangeArrowheads="1"/>
          </p:cNvSpPr>
          <p:nvPr>
            <p:ph type="body" idx="1"/>
          </p:nvPr>
        </p:nvSpPr>
        <p:spPr/>
        <p:txBody>
          <a:bodyPr/>
          <a:lstStyle/>
          <a:p>
            <a:pPr lvl="1">
              <a:spcBef>
                <a:spcPct val="50000"/>
              </a:spcBef>
              <a:defRPr/>
            </a:pPr>
            <a:r>
              <a:rPr lang="en-US" sz="2600" b="1" dirty="0">
                <a:solidFill>
                  <a:srgbClr val="FF0000"/>
                </a:solidFill>
                <a:ea typeface="ＭＳ Ｐゴシック" charset="0"/>
              </a:rPr>
              <a:t>Positive relationship</a:t>
            </a:r>
            <a:r>
              <a:rPr lang="en-US" b="1" dirty="0">
                <a:solidFill>
                  <a:srgbClr val="00468F"/>
                </a:solidFill>
                <a:ea typeface="ＭＳ Ｐゴシック" charset="0"/>
              </a:rPr>
              <a:t> </a:t>
            </a:r>
            <a:r>
              <a:rPr lang="en-US" dirty="0">
                <a:ea typeface="ＭＳ Ｐゴシック" charset="0"/>
              </a:rPr>
              <a:t>or</a:t>
            </a:r>
            <a:r>
              <a:rPr lang="en-US" b="1" dirty="0">
                <a:solidFill>
                  <a:srgbClr val="00468F"/>
                </a:solidFill>
                <a:ea typeface="ＭＳ Ｐゴシック" charset="0"/>
              </a:rPr>
              <a:t> </a:t>
            </a:r>
            <a:r>
              <a:rPr lang="en-US" sz="2600" b="1" dirty="0">
                <a:solidFill>
                  <a:srgbClr val="FF0000"/>
                </a:solidFill>
                <a:ea typeface="ＭＳ Ｐゴシック" charset="0"/>
              </a:rPr>
              <a:t>direct relationship </a:t>
            </a:r>
            <a:r>
              <a:rPr lang="en-US" dirty="0">
                <a:ea typeface="ＭＳ Ｐゴシック" charset="0"/>
              </a:rPr>
              <a:t>is a relationship between two variables that move in the same direction.</a:t>
            </a:r>
          </a:p>
          <a:p>
            <a:pPr>
              <a:buClr>
                <a:srgbClr val="00468F"/>
              </a:buClr>
              <a:buNone/>
              <a:defRPr/>
            </a:pPr>
            <a:endParaRPr lang="en-US" dirty="0">
              <a:ea typeface="ＭＳ Ｐゴシック" charset="0"/>
            </a:endParaRPr>
          </a:p>
          <a:p>
            <a:pPr eaLnBrk="1" hangingPunct="1">
              <a:buFont typeface="Webdings" charset="0"/>
              <a:buChar char="&lt;"/>
              <a:defRPr/>
            </a:pPr>
            <a:endParaRPr lang="en-US" dirty="0">
              <a:cs typeface="+mn-cs"/>
            </a:endParaRPr>
          </a:p>
        </p:txBody>
      </p:sp>
      <p:sp>
        <p:nvSpPr>
          <p:cNvPr id="443397" name="Rectangle 5"/>
          <p:cNvSpPr>
            <a:spLocks noChangeArrowheads="1"/>
          </p:cNvSpPr>
          <p:nvPr/>
        </p:nvSpPr>
        <p:spPr bwMode="auto">
          <a:xfrm>
            <a:off x="533400" y="3048000"/>
            <a:ext cx="82296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rgbClr val="00468F"/>
              </a:buClr>
              <a:buFont typeface="Webdings" charset="0"/>
              <a:buNone/>
              <a:defRPr/>
            </a:pPr>
            <a:endParaRPr lang="en-US" dirty="0">
              <a:ea typeface="ＭＳ Ｐゴシック" charset="0"/>
            </a:endParaRPr>
          </a:p>
        </p:txBody>
      </p:sp>
      <p:sp>
        <p:nvSpPr>
          <p:cNvPr id="443398" name="Rectangle 6"/>
          <p:cNvSpPr>
            <a:spLocks noChangeArrowheads="1"/>
          </p:cNvSpPr>
          <p:nvPr/>
        </p:nvSpPr>
        <p:spPr bwMode="auto">
          <a:xfrm>
            <a:off x="533400" y="4343400"/>
            <a:ext cx="82296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lvl="1">
              <a:spcBef>
                <a:spcPct val="50000"/>
              </a:spcBef>
              <a:defRPr/>
            </a:pPr>
            <a:r>
              <a:rPr lang="en-US" sz="2800" b="1" dirty="0">
                <a:solidFill>
                  <a:srgbClr val="FF0000"/>
                </a:solidFill>
                <a:ea typeface="ＭＳ Ｐゴシック" charset="0"/>
              </a:rPr>
              <a:t>Linear relationship </a:t>
            </a:r>
            <a:r>
              <a:rPr lang="en-US" sz="2800" dirty="0">
                <a:ea typeface="ＭＳ Ｐゴシック" charset="0"/>
              </a:rPr>
              <a:t>is a relationship that graphs as a straight line.</a:t>
            </a:r>
          </a:p>
          <a:p>
            <a:pPr marL="342900" indent="-342900">
              <a:spcBef>
                <a:spcPct val="20000"/>
              </a:spcBef>
              <a:buClr>
                <a:srgbClr val="00468F"/>
              </a:buClr>
              <a:buFont typeface="Webdings" charset="0"/>
              <a:buNone/>
              <a:defRPr/>
            </a:pPr>
            <a:endParaRPr lang="en-US" dirty="0">
              <a:ea typeface="ＭＳ Ｐゴシック" charset="0"/>
            </a:endParaRPr>
          </a:p>
        </p:txBody>
      </p:sp>
      <p:sp>
        <p:nvSpPr>
          <p:cNvPr id="6" name="Rectangle 25"/>
          <p:cNvSpPr>
            <a:spLocks noChangeArrowheads="1"/>
          </p:cNvSpPr>
          <p:nvPr/>
        </p:nvSpPr>
        <p:spPr bwMode="auto">
          <a:xfrm>
            <a:off x="1057275" y="3124200"/>
            <a:ext cx="7019925" cy="123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231775" indent="-57150"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10000"/>
              </a:spcBef>
              <a:buClr>
                <a:srgbClr val="F15B47"/>
              </a:buClr>
              <a:buSzPct val="120000"/>
              <a:buFontTx/>
              <a:buChar char="•"/>
            </a:pPr>
            <a:r>
              <a:rPr lang="en-US" altLang="tr-TR" b="1" dirty="0">
                <a:latin typeface="Arial" pitchFamily="34" charset="0"/>
              </a:rPr>
              <a:t>  </a:t>
            </a:r>
            <a:r>
              <a:rPr lang="en-US" altLang="tr-TR" b="1" dirty="0">
                <a:solidFill>
                  <a:srgbClr val="FF0000"/>
                </a:solidFill>
                <a:latin typeface="Arial" pitchFamily="34" charset="0"/>
              </a:rPr>
              <a:t>negative relationship</a:t>
            </a:r>
          </a:p>
          <a:p>
            <a:pPr lvl="1" eaLnBrk="1" hangingPunct="1">
              <a:spcBef>
                <a:spcPct val="10000"/>
              </a:spcBef>
              <a:buClr>
                <a:srgbClr val="F15B47"/>
              </a:buClr>
              <a:buSzPct val="120000"/>
            </a:pPr>
            <a:r>
              <a:rPr lang="en-US" altLang="tr-TR" dirty="0">
                <a:latin typeface="Arial" pitchFamily="34" charset="0"/>
              </a:rPr>
              <a:t>A relationship in which two variables move in opposite directions.</a:t>
            </a:r>
          </a:p>
        </p:txBody>
      </p:sp>
    </p:spTree>
    <p:extLst>
      <p:ext uri="{BB962C8B-B14F-4D97-AF65-F5344CB8AC3E}">
        <p14:creationId xmlns:p14="http://schemas.microsoft.com/office/powerpoint/2010/main" val="60579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p:tgtEl>
                                          <p:spTgt spid="22531">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2531">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3398"/>
                                        </p:tgtEl>
                                        <p:attrNameLst>
                                          <p:attrName>style.visibility</p:attrName>
                                        </p:attrNameLst>
                                      </p:cBhvr>
                                      <p:to>
                                        <p:strVal val="visible"/>
                                      </p:to>
                                    </p:set>
                                    <p:anim calcmode="lin" valueType="num">
                                      <p:cBhvr additive="base">
                                        <p:cTn id="19" dur="500" fill="hold"/>
                                        <p:tgtEl>
                                          <p:spTgt spid="443398"/>
                                        </p:tgtEl>
                                        <p:attrNameLst>
                                          <p:attrName>ppt_x</p:attrName>
                                        </p:attrNameLst>
                                      </p:cBhvr>
                                      <p:tavLst>
                                        <p:tav tm="0">
                                          <p:val>
                                            <p:strVal val="#ppt_x"/>
                                          </p:val>
                                        </p:tav>
                                        <p:tav tm="100000">
                                          <p:val>
                                            <p:strVal val="#ppt_x"/>
                                          </p:val>
                                        </p:tav>
                                      </p:tavLst>
                                    </p:anim>
                                    <p:anim calcmode="lin" valueType="num">
                                      <p:cBhvr additive="base">
                                        <p:cTn id="20" dur="500" fill="hold"/>
                                        <p:tgtEl>
                                          <p:spTgt spid="4433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398" grpId="0"/>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noChangeArrowheads="1"/>
          </p:cNvSpPr>
          <p:nvPr>
            <p:ph type="title"/>
          </p:nvPr>
        </p:nvSpPr>
        <p:spPr/>
        <p:txBody>
          <a:bodyPr/>
          <a:lstStyle/>
          <a:p>
            <a:r>
              <a:rPr lang="tr-TR" altLang="en-US"/>
              <a:t>  </a:t>
            </a:r>
          </a:p>
        </p:txBody>
      </p:sp>
      <p:graphicFrame>
        <p:nvGraphicFramePr>
          <p:cNvPr id="53311" name="Group 63"/>
          <p:cNvGraphicFramePr>
            <a:graphicFrameLocks noGrp="1"/>
          </p:cNvGraphicFramePr>
          <p:nvPr>
            <p:ph type="tbl" idx="1"/>
            <p:extLst>
              <p:ext uri="{D42A27DB-BD31-4B8C-83A1-F6EECF244321}">
                <p14:modId xmlns:p14="http://schemas.microsoft.com/office/powerpoint/2010/main" val="2257248438"/>
              </p:ext>
            </p:extLst>
          </p:nvPr>
        </p:nvGraphicFramePr>
        <p:xfrm>
          <a:off x="468313" y="188913"/>
          <a:ext cx="8229600" cy="6473191"/>
        </p:xfrm>
        <a:graphic>
          <a:graphicData uri="http://schemas.openxmlformats.org/drawingml/2006/table">
            <a:tb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1790700">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000000"/>
                            </a:outerShdw>
                          </a:effectLst>
                          <a:latin typeface="Tahoma" charset="0"/>
                          <a:ea typeface="Arial" charset="0"/>
                          <a:cs typeface="Arial"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ea typeface="Arial" charset="0"/>
                          <a:cs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Tahoma" charset="0"/>
                          <a:ea typeface="Arial" charset="0"/>
                          <a:cs typeface="Arial" charset="0"/>
                        </a:defRPr>
                      </a:lvl3pPr>
                      <a:lvl4pPr>
                        <a:spcBef>
                          <a:spcPct val="20000"/>
                        </a:spcBef>
                        <a:defRPr>
                          <a:solidFill>
                            <a:schemeClr val="tx1"/>
                          </a:solidFill>
                          <a:effectLst>
                            <a:outerShdw blurRad="38100" dist="38100" dir="2700000" algn="tl">
                              <a:srgbClr val="000000"/>
                            </a:outerShdw>
                          </a:effectLst>
                          <a:latin typeface="Tahoma" charset="0"/>
                          <a:ea typeface="Arial" charset="0"/>
                          <a:cs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tr-TR" altLang="en-US" sz="2800" b="0" i="0" u="none" strike="noStrike" cap="none" normalizeH="0" baseline="0" dirty="0">
                          <a:ln>
                            <a:noFill/>
                          </a:ln>
                          <a:solidFill>
                            <a:schemeClr val="tx1"/>
                          </a:solidFill>
                          <a:effectLst>
                            <a:outerShdw blurRad="38100" dist="38100" dir="2700000" algn="tl">
                              <a:srgbClr val="000000"/>
                            </a:outerShdw>
                          </a:effectLst>
                          <a:latin typeface="Tahoma" charset="0"/>
                          <a:ea typeface="Arial" charset="0"/>
                          <a:cs typeface="Arial" charset="0"/>
                        </a:rPr>
                        <a:t>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tr-TR" altLang="en-US" sz="2800" b="0" i="0" u="none" strike="noStrike" cap="none" normalizeH="0" baseline="0" dirty="0">
                          <a:ln>
                            <a:noFill/>
                          </a:ln>
                          <a:solidFill>
                            <a:schemeClr val="tx1"/>
                          </a:solidFill>
                          <a:effectLst>
                            <a:outerShdw blurRad="38100" dist="38100" dir="2700000" algn="tl">
                              <a:srgbClr val="000000"/>
                            </a:outerShdw>
                          </a:effectLst>
                          <a:latin typeface="Tahoma" charset="0"/>
                          <a:ea typeface="Arial"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000000"/>
                            </a:outerShdw>
                          </a:effectLst>
                          <a:latin typeface="Tahoma" charset="0"/>
                          <a:ea typeface="Arial" charset="0"/>
                          <a:cs typeface="Arial"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ea typeface="Arial" charset="0"/>
                          <a:cs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Tahoma" charset="0"/>
                          <a:ea typeface="Arial" charset="0"/>
                          <a:cs typeface="Arial" charset="0"/>
                        </a:defRPr>
                      </a:lvl3pPr>
                      <a:lvl4pPr>
                        <a:spcBef>
                          <a:spcPct val="20000"/>
                        </a:spcBef>
                        <a:defRPr>
                          <a:solidFill>
                            <a:schemeClr val="tx1"/>
                          </a:solidFill>
                          <a:effectLst>
                            <a:outerShdw blurRad="38100" dist="38100" dir="2700000" algn="tl">
                              <a:srgbClr val="000000"/>
                            </a:outerShdw>
                          </a:effectLst>
                          <a:latin typeface="Tahoma" charset="0"/>
                          <a:ea typeface="Arial" charset="0"/>
                          <a:cs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tr-TR" altLang="en-US" sz="2800" b="0" i="0" u="none" strike="noStrike" cap="none" normalizeH="0" baseline="0" dirty="0">
                          <a:ln>
                            <a:noFill/>
                          </a:ln>
                          <a:solidFill>
                            <a:schemeClr val="tx1"/>
                          </a:solidFill>
                          <a:effectLst>
                            <a:outerShdw blurRad="38100" dist="38100" dir="2700000" algn="tl">
                              <a:srgbClr val="000000"/>
                            </a:outerShdw>
                          </a:effectLst>
                          <a:latin typeface="Tahoma" charset="0"/>
                          <a:ea typeface="Arial" charset="0"/>
                          <a:cs typeface="Arial" charset="0"/>
                        </a:rPr>
                        <a:t>Problem (Step 1 )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tr-TR" altLang="en-US" sz="2800" b="0" i="0" u="none" strike="noStrike" cap="none" normalizeH="0" baseline="0" dirty="0">
                          <a:ln>
                            <a:noFill/>
                          </a:ln>
                          <a:solidFill>
                            <a:schemeClr val="tx1"/>
                          </a:solidFill>
                          <a:effectLst>
                            <a:outerShdw blurRad="38100" dist="38100" dir="2700000" algn="tl">
                              <a:srgbClr val="000000"/>
                            </a:outerShdw>
                          </a:effectLst>
                          <a:latin typeface="Tahoma" charset="0"/>
                          <a:ea typeface="Arial" charset="0"/>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000000"/>
                            </a:outerShdw>
                          </a:effectLst>
                          <a:latin typeface="Tahoma" charset="0"/>
                          <a:ea typeface="Arial" charset="0"/>
                          <a:cs typeface="Arial"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ea typeface="Arial" charset="0"/>
                          <a:cs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Tahoma" charset="0"/>
                          <a:ea typeface="Arial" charset="0"/>
                          <a:cs typeface="Arial" charset="0"/>
                        </a:defRPr>
                      </a:lvl3pPr>
                      <a:lvl4pPr>
                        <a:spcBef>
                          <a:spcPct val="20000"/>
                        </a:spcBef>
                        <a:defRPr>
                          <a:solidFill>
                            <a:schemeClr val="tx1"/>
                          </a:solidFill>
                          <a:effectLst>
                            <a:outerShdw blurRad="38100" dist="38100" dir="2700000" algn="tl">
                              <a:srgbClr val="000000"/>
                            </a:outerShdw>
                          </a:effectLst>
                          <a:latin typeface="Tahoma" charset="0"/>
                          <a:ea typeface="Arial" charset="0"/>
                          <a:cs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tr-TR" altLang="en-US" sz="2800" b="0" i="0" u="none" strike="noStrike" cap="none" normalizeH="0" baseline="0" dirty="0" err="1">
                          <a:ln>
                            <a:noFill/>
                          </a:ln>
                          <a:solidFill>
                            <a:schemeClr val="tx1"/>
                          </a:solidFill>
                          <a:effectLst>
                            <a:outerShdw blurRad="38100" dist="38100" dir="2700000" algn="tl">
                              <a:srgbClr val="000000"/>
                            </a:outerShdw>
                          </a:effectLst>
                          <a:latin typeface="Tahoma" charset="0"/>
                          <a:ea typeface="Arial" charset="0"/>
                          <a:cs typeface="Arial" charset="0"/>
                        </a:rPr>
                        <a:t>Cause</a:t>
                      </a:r>
                      <a:r>
                        <a:rPr kumimoji="0" lang="tr-TR" altLang="en-US" sz="2800" b="0" i="0" u="none" strike="noStrike" cap="none" normalizeH="0" baseline="0" dirty="0">
                          <a:ln>
                            <a:noFill/>
                          </a:ln>
                          <a:solidFill>
                            <a:schemeClr val="tx1"/>
                          </a:solidFill>
                          <a:effectLst>
                            <a:outerShdw blurRad="38100" dist="38100" dir="2700000" algn="tl">
                              <a:srgbClr val="000000"/>
                            </a:outerShdw>
                          </a:effectLst>
                          <a:latin typeface="Tahoma" charset="0"/>
                          <a:ea typeface="Arial" charset="0"/>
                          <a:cs typeface="Arial" charset="0"/>
                        </a:rPr>
                        <a:t> (Step 2 )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000000"/>
                            </a:outerShdw>
                          </a:effectLst>
                          <a:latin typeface="Tahoma" charset="0"/>
                          <a:ea typeface="Arial" charset="0"/>
                          <a:cs typeface="Arial"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ea typeface="Arial" charset="0"/>
                          <a:cs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Tahoma" charset="0"/>
                          <a:ea typeface="Arial" charset="0"/>
                          <a:cs typeface="Arial" charset="0"/>
                        </a:defRPr>
                      </a:lvl3pPr>
                      <a:lvl4pPr>
                        <a:spcBef>
                          <a:spcPct val="20000"/>
                        </a:spcBef>
                        <a:defRPr>
                          <a:solidFill>
                            <a:schemeClr val="tx1"/>
                          </a:solidFill>
                          <a:effectLst>
                            <a:outerShdw blurRad="38100" dist="38100" dir="2700000" algn="tl">
                              <a:srgbClr val="000000"/>
                            </a:outerShdw>
                          </a:effectLst>
                          <a:latin typeface="Tahoma" charset="0"/>
                          <a:ea typeface="Arial" charset="0"/>
                          <a:cs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tr-TR" altLang="en-US" sz="2800" b="0" i="0" u="none" strike="noStrike" cap="none" normalizeH="0" baseline="0" dirty="0" err="1">
                          <a:ln>
                            <a:noFill/>
                          </a:ln>
                          <a:solidFill>
                            <a:schemeClr val="tx1"/>
                          </a:solidFill>
                          <a:effectLst>
                            <a:outerShdw blurRad="38100" dist="38100" dir="2700000" algn="tl">
                              <a:srgbClr val="000000"/>
                            </a:outerShdw>
                          </a:effectLst>
                          <a:latin typeface="Tahoma" charset="0"/>
                          <a:ea typeface="Arial" charset="0"/>
                          <a:cs typeface="Arial" charset="0"/>
                        </a:rPr>
                        <a:t>Score</a:t>
                      </a:r>
                      <a:r>
                        <a:rPr kumimoji="0" lang="tr-TR" altLang="en-US" sz="2800" b="0" i="0" u="none" strike="noStrike" cap="none" normalizeH="0" baseline="0" dirty="0">
                          <a:ln>
                            <a:noFill/>
                          </a:ln>
                          <a:solidFill>
                            <a:schemeClr val="tx1"/>
                          </a:solidFill>
                          <a:effectLst>
                            <a:outerShdw blurRad="38100" dist="38100" dir="2700000" algn="tl">
                              <a:srgbClr val="000000"/>
                            </a:outerShdw>
                          </a:effectLst>
                          <a:latin typeface="Tahoma" charset="0"/>
                          <a:ea typeface="Arial" charset="0"/>
                          <a:cs typeface="Arial" charset="0"/>
                        </a:rPr>
                        <a:t>    (Step 3 )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1331913">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000000"/>
                            </a:outerShdw>
                          </a:effectLst>
                          <a:latin typeface="Tahoma" charset="0"/>
                          <a:ea typeface="Arial" charset="0"/>
                          <a:cs typeface="Arial"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ea typeface="Arial" charset="0"/>
                          <a:cs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Tahoma" charset="0"/>
                          <a:ea typeface="Arial" charset="0"/>
                          <a:cs typeface="Arial" charset="0"/>
                        </a:defRPr>
                      </a:lvl3pPr>
                      <a:lvl4pPr>
                        <a:spcBef>
                          <a:spcPct val="20000"/>
                        </a:spcBef>
                        <a:defRPr>
                          <a:solidFill>
                            <a:schemeClr val="tx1"/>
                          </a:solidFill>
                          <a:effectLst>
                            <a:outerShdw blurRad="38100" dist="38100" dir="2700000" algn="tl">
                              <a:srgbClr val="000000"/>
                            </a:outerShdw>
                          </a:effectLst>
                          <a:latin typeface="Tahoma" charset="0"/>
                          <a:ea typeface="Arial" charset="0"/>
                          <a:cs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tr-TR"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Arial" charset="0"/>
                          <a:cs typeface="Arial" charset="0"/>
                        </a:rPr>
                        <a:t>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tr-TR"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Arial" charset="0"/>
                          <a:cs typeface="Arial" charset="0"/>
                        </a:rPr>
                        <a:t>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000000"/>
                            </a:outerShdw>
                          </a:effectLst>
                          <a:latin typeface="Tahoma" charset="0"/>
                          <a:ea typeface="Arial" charset="0"/>
                          <a:cs typeface="Arial"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ea typeface="Arial" charset="0"/>
                          <a:cs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Tahoma" charset="0"/>
                          <a:ea typeface="Arial" charset="0"/>
                          <a:cs typeface="Arial" charset="0"/>
                        </a:defRPr>
                      </a:lvl3pPr>
                      <a:lvl4pPr>
                        <a:spcBef>
                          <a:spcPct val="20000"/>
                        </a:spcBef>
                        <a:defRPr>
                          <a:solidFill>
                            <a:schemeClr val="tx1"/>
                          </a:solidFill>
                          <a:effectLst>
                            <a:outerShdw blurRad="38100" dist="38100" dir="2700000" algn="tl">
                              <a:srgbClr val="000000"/>
                            </a:outerShdw>
                          </a:effectLst>
                          <a:latin typeface="Tahoma" charset="0"/>
                          <a:ea typeface="Arial" charset="0"/>
                          <a:cs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tr-TR" altLang="en-US" sz="2000" b="0" i="0" u="none" strike="noStrike" cap="none" normalizeH="0" baseline="0">
                          <a:ln>
                            <a:noFill/>
                          </a:ln>
                          <a:solidFill>
                            <a:schemeClr val="tx1"/>
                          </a:solidFill>
                          <a:effectLst>
                            <a:outerShdw blurRad="38100" dist="38100" dir="2700000" algn="tl">
                              <a:srgbClr val="000000"/>
                            </a:outerShdw>
                          </a:effectLst>
                          <a:latin typeface="Tahoma" charset="0"/>
                          <a:ea typeface="Arial" charset="0"/>
                          <a:cs typeface="Arial" charset="0"/>
                        </a:rPr>
                        <a:t>Phones aren’t answered quickly enough.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000000"/>
                            </a:outerShdw>
                          </a:effectLst>
                          <a:latin typeface="Tahoma" charset="0"/>
                          <a:ea typeface="Arial" charset="0"/>
                          <a:cs typeface="Arial"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ea typeface="Arial" charset="0"/>
                          <a:cs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Tahoma" charset="0"/>
                          <a:ea typeface="Arial" charset="0"/>
                          <a:cs typeface="Arial" charset="0"/>
                        </a:defRPr>
                      </a:lvl3pPr>
                      <a:lvl4pPr>
                        <a:spcBef>
                          <a:spcPct val="20000"/>
                        </a:spcBef>
                        <a:defRPr>
                          <a:solidFill>
                            <a:schemeClr val="tx1"/>
                          </a:solidFill>
                          <a:effectLst>
                            <a:outerShdw blurRad="38100" dist="38100" dir="2700000" algn="tl">
                              <a:srgbClr val="000000"/>
                            </a:outerShdw>
                          </a:effectLst>
                          <a:latin typeface="Tahoma" charset="0"/>
                          <a:ea typeface="Arial" charset="0"/>
                          <a:cs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tr-TR" altLang="en-US" sz="2000" b="0" i="0" u="none" strike="noStrike" cap="none" normalizeH="0" baseline="0">
                          <a:ln>
                            <a:noFill/>
                          </a:ln>
                          <a:solidFill>
                            <a:schemeClr val="tx1"/>
                          </a:solidFill>
                          <a:effectLst>
                            <a:outerShdw blurRad="38100" dist="38100" dir="2700000" algn="tl">
                              <a:srgbClr val="000000"/>
                            </a:outerShdw>
                          </a:effectLst>
                          <a:latin typeface="Tahoma" charset="0"/>
                          <a:ea typeface="Arial" charset="0"/>
                          <a:cs typeface="Arial" charset="0"/>
                        </a:rPr>
                        <a:t>Too few service center staff.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000000"/>
                            </a:outerShdw>
                          </a:effectLst>
                          <a:latin typeface="Tahoma" charset="0"/>
                          <a:ea typeface="Arial" charset="0"/>
                          <a:cs typeface="Arial"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ea typeface="Arial" charset="0"/>
                          <a:cs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Tahoma" charset="0"/>
                          <a:ea typeface="Arial" charset="0"/>
                          <a:cs typeface="Arial" charset="0"/>
                        </a:defRPr>
                      </a:lvl3pPr>
                      <a:lvl4pPr>
                        <a:spcBef>
                          <a:spcPct val="20000"/>
                        </a:spcBef>
                        <a:defRPr>
                          <a:solidFill>
                            <a:schemeClr val="tx1"/>
                          </a:solidFill>
                          <a:effectLst>
                            <a:outerShdw blurRad="38100" dist="38100" dir="2700000" algn="tl">
                              <a:srgbClr val="000000"/>
                            </a:outerShdw>
                          </a:effectLst>
                          <a:latin typeface="Tahoma" charset="0"/>
                          <a:ea typeface="Arial" charset="0"/>
                          <a:cs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endParaRPr kumimoji="0" lang="tr-TR"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tr-TR"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Arial" charset="0"/>
                          <a:cs typeface="Arial" charset="0"/>
                        </a:rPr>
                        <a:t>     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25538">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000000"/>
                            </a:outerShdw>
                          </a:effectLst>
                          <a:latin typeface="Tahoma" charset="0"/>
                          <a:ea typeface="Arial" charset="0"/>
                          <a:cs typeface="Arial"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ea typeface="Arial" charset="0"/>
                          <a:cs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Tahoma" charset="0"/>
                          <a:ea typeface="Arial" charset="0"/>
                          <a:cs typeface="Arial" charset="0"/>
                        </a:defRPr>
                      </a:lvl3pPr>
                      <a:lvl4pPr>
                        <a:spcBef>
                          <a:spcPct val="20000"/>
                        </a:spcBef>
                        <a:defRPr>
                          <a:solidFill>
                            <a:schemeClr val="tx1"/>
                          </a:solidFill>
                          <a:effectLst>
                            <a:outerShdw blurRad="38100" dist="38100" dir="2700000" algn="tl">
                              <a:srgbClr val="000000"/>
                            </a:outerShdw>
                          </a:effectLst>
                          <a:latin typeface="Tahoma" charset="0"/>
                          <a:ea typeface="Arial" charset="0"/>
                          <a:cs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endParaRPr kumimoji="0" lang="tr-TR"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tr-TR"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Arial" charset="0"/>
                          <a:cs typeface="Arial" charset="0"/>
                        </a:rPr>
                        <a:t>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000000"/>
                            </a:outerShdw>
                          </a:effectLst>
                          <a:latin typeface="Tahoma" charset="0"/>
                          <a:ea typeface="Arial" charset="0"/>
                          <a:cs typeface="Arial"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ea typeface="Arial" charset="0"/>
                          <a:cs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Tahoma" charset="0"/>
                          <a:ea typeface="Arial" charset="0"/>
                          <a:cs typeface="Arial" charset="0"/>
                        </a:defRPr>
                      </a:lvl3pPr>
                      <a:lvl4pPr>
                        <a:spcBef>
                          <a:spcPct val="20000"/>
                        </a:spcBef>
                        <a:defRPr>
                          <a:solidFill>
                            <a:schemeClr val="tx1"/>
                          </a:solidFill>
                          <a:effectLst>
                            <a:outerShdw blurRad="38100" dist="38100" dir="2700000" algn="tl">
                              <a:srgbClr val="000000"/>
                            </a:outerShdw>
                          </a:effectLst>
                          <a:latin typeface="Tahoma" charset="0"/>
                          <a:ea typeface="Arial" charset="0"/>
                          <a:cs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tr-TR" altLang="en-US" sz="2000" b="0" i="0" u="none" strike="noStrike" cap="none" normalizeH="0" baseline="0">
                          <a:ln>
                            <a:noFill/>
                          </a:ln>
                          <a:solidFill>
                            <a:schemeClr val="tx1"/>
                          </a:solidFill>
                          <a:effectLst>
                            <a:outerShdw blurRad="38100" dist="38100" dir="2700000" algn="tl">
                              <a:srgbClr val="000000"/>
                            </a:outerShdw>
                          </a:effectLst>
                          <a:latin typeface="Tahoma" charset="0"/>
                          <a:ea typeface="Arial" charset="0"/>
                          <a:cs typeface="Arial" charset="0"/>
                        </a:rPr>
                        <a:t>Staff seem distracted and under pressure.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000000"/>
                            </a:outerShdw>
                          </a:effectLst>
                          <a:latin typeface="Tahoma" charset="0"/>
                          <a:ea typeface="Arial" charset="0"/>
                          <a:cs typeface="Arial"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ea typeface="Arial" charset="0"/>
                          <a:cs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Tahoma" charset="0"/>
                          <a:ea typeface="Arial" charset="0"/>
                          <a:cs typeface="Arial" charset="0"/>
                        </a:defRPr>
                      </a:lvl3pPr>
                      <a:lvl4pPr>
                        <a:spcBef>
                          <a:spcPct val="20000"/>
                        </a:spcBef>
                        <a:defRPr>
                          <a:solidFill>
                            <a:schemeClr val="tx1"/>
                          </a:solidFill>
                          <a:effectLst>
                            <a:outerShdw blurRad="38100" dist="38100" dir="2700000" algn="tl">
                              <a:srgbClr val="000000"/>
                            </a:outerShdw>
                          </a:effectLst>
                          <a:latin typeface="Tahoma" charset="0"/>
                          <a:ea typeface="Arial" charset="0"/>
                          <a:cs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tr-TR" altLang="en-US" sz="2000" b="0" i="0" u="none" strike="noStrike" cap="none" normalizeH="0" baseline="0">
                          <a:ln>
                            <a:noFill/>
                          </a:ln>
                          <a:solidFill>
                            <a:schemeClr val="tx1"/>
                          </a:solidFill>
                          <a:effectLst>
                            <a:outerShdw blurRad="38100" dist="38100" dir="2700000" algn="tl">
                              <a:srgbClr val="000000"/>
                            </a:outerShdw>
                          </a:effectLst>
                          <a:latin typeface="Tahoma" charset="0"/>
                          <a:ea typeface="Arial" charset="0"/>
                          <a:cs typeface="Arial" charset="0"/>
                        </a:rPr>
                        <a:t>Too few service center staff.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000000"/>
                            </a:outerShdw>
                          </a:effectLst>
                          <a:latin typeface="Tahoma" charset="0"/>
                          <a:ea typeface="Arial" charset="0"/>
                          <a:cs typeface="Arial"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ea typeface="Arial" charset="0"/>
                          <a:cs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Tahoma" charset="0"/>
                          <a:ea typeface="Arial" charset="0"/>
                          <a:cs typeface="Arial" charset="0"/>
                        </a:defRPr>
                      </a:lvl3pPr>
                      <a:lvl4pPr>
                        <a:spcBef>
                          <a:spcPct val="20000"/>
                        </a:spcBef>
                        <a:defRPr>
                          <a:solidFill>
                            <a:schemeClr val="tx1"/>
                          </a:solidFill>
                          <a:effectLst>
                            <a:outerShdw blurRad="38100" dist="38100" dir="2700000" algn="tl">
                              <a:srgbClr val="000000"/>
                            </a:outerShdw>
                          </a:effectLst>
                          <a:latin typeface="Tahoma" charset="0"/>
                          <a:ea typeface="Arial" charset="0"/>
                          <a:cs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endParaRPr kumimoji="0" lang="tr-TR"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tr-TR"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Arial" charset="0"/>
                          <a:cs typeface="Arial" charset="0"/>
                        </a:rPr>
                        <a:t>     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81213">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000000"/>
                            </a:outerShdw>
                          </a:effectLst>
                          <a:latin typeface="Tahoma" charset="0"/>
                          <a:ea typeface="Arial" charset="0"/>
                          <a:cs typeface="Arial"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ea typeface="Arial" charset="0"/>
                          <a:cs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Tahoma" charset="0"/>
                          <a:ea typeface="Arial" charset="0"/>
                          <a:cs typeface="Arial" charset="0"/>
                        </a:defRPr>
                      </a:lvl3pPr>
                      <a:lvl4pPr>
                        <a:spcBef>
                          <a:spcPct val="20000"/>
                        </a:spcBef>
                        <a:defRPr>
                          <a:solidFill>
                            <a:schemeClr val="tx1"/>
                          </a:solidFill>
                          <a:effectLst>
                            <a:outerShdw blurRad="38100" dist="38100" dir="2700000" algn="tl">
                              <a:srgbClr val="000000"/>
                            </a:outerShdw>
                          </a:effectLst>
                          <a:latin typeface="Tahoma" charset="0"/>
                          <a:ea typeface="Arial" charset="0"/>
                          <a:cs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endParaRPr kumimoji="0" lang="tr-TR"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tr-TR"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Arial" charset="0"/>
                          <a:cs typeface="Arial" charset="0"/>
                        </a:rPr>
                        <a:t>      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000000"/>
                            </a:outerShdw>
                          </a:effectLst>
                          <a:latin typeface="Tahoma" charset="0"/>
                          <a:ea typeface="Arial" charset="0"/>
                          <a:cs typeface="Arial"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ea typeface="Arial" charset="0"/>
                          <a:cs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Tahoma" charset="0"/>
                          <a:ea typeface="Arial" charset="0"/>
                          <a:cs typeface="Arial" charset="0"/>
                        </a:defRPr>
                      </a:lvl3pPr>
                      <a:lvl4pPr>
                        <a:spcBef>
                          <a:spcPct val="20000"/>
                        </a:spcBef>
                        <a:defRPr>
                          <a:solidFill>
                            <a:schemeClr val="tx1"/>
                          </a:solidFill>
                          <a:effectLst>
                            <a:outerShdw blurRad="38100" dist="38100" dir="2700000" algn="tl">
                              <a:srgbClr val="000000"/>
                            </a:outerShdw>
                          </a:effectLst>
                          <a:latin typeface="Tahoma" charset="0"/>
                          <a:ea typeface="Arial" charset="0"/>
                          <a:cs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tr-TR" altLang="en-US" sz="2000" b="0" i="0" u="none" strike="noStrike" cap="none" normalizeH="0" baseline="0">
                          <a:ln>
                            <a:noFill/>
                          </a:ln>
                          <a:solidFill>
                            <a:schemeClr val="tx1"/>
                          </a:solidFill>
                          <a:effectLst>
                            <a:outerShdw blurRad="38100" dist="38100" dir="2700000" algn="tl">
                              <a:srgbClr val="000000"/>
                            </a:outerShdw>
                          </a:effectLst>
                          <a:latin typeface="Tahoma" charset="0"/>
                          <a:ea typeface="Arial" charset="0"/>
                          <a:cs typeface="Arial" charset="0"/>
                        </a:rPr>
                        <a:t>Engineers don’t appear to be well organized.They need second visits to bring extra parts.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000000"/>
                            </a:outerShdw>
                          </a:effectLst>
                          <a:latin typeface="Tahoma" charset="0"/>
                          <a:ea typeface="Arial" charset="0"/>
                          <a:cs typeface="Arial"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ea typeface="Arial" charset="0"/>
                          <a:cs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Tahoma" charset="0"/>
                          <a:ea typeface="Arial" charset="0"/>
                          <a:cs typeface="Arial" charset="0"/>
                        </a:defRPr>
                      </a:lvl3pPr>
                      <a:lvl4pPr>
                        <a:spcBef>
                          <a:spcPct val="20000"/>
                        </a:spcBef>
                        <a:defRPr>
                          <a:solidFill>
                            <a:schemeClr val="tx1"/>
                          </a:solidFill>
                          <a:effectLst>
                            <a:outerShdw blurRad="38100" dist="38100" dir="2700000" algn="tl">
                              <a:srgbClr val="000000"/>
                            </a:outerShdw>
                          </a:effectLst>
                          <a:latin typeface="Tahoma" charset="0"/>
                          <a:ea typeface="Arial" charset="0"/>
                          <a:cs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tr-TR" altLang="en-US" sz="2000" b="0" i="0" u="none" strike="noStrike" cap="none" normalizeH="0" baseline="0">
                          <a:ln>
                            <a:noFill/>
                          </a:ln>
                          <a:solidFill>
                            <a:schemeClr val="tx1"/>
                          </a:solidFill>
                          <a:effectLst>
                            <a:outerShdw blurRad="38100" dist="38100" dir="2700000" algn="tl">
                              <a:srgbClr val="000000"/>
                            </a:outerShdw>
                          </a:effectLst>
                          <a:latin typeface="Tahoma" charset="0"/>
                          <a:ea typeface="Arial" charset="0"/>
                          <a:cs typeface="Arial" charset="0"/>
                        </a:rPr>
                        <a:t>Poor organization and preparation.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000000"/>
                            </a:outerShdw>
                          </a:effectLst>
                          <a:latin typeface="Tahoma" charset="0"/>
                          <a:ea typeface="Arial" charset="0"/>
                          <a:cs typeface="Arial"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ea typeface="Arial" charset="0"/>
                          <a:cs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Tahoma" charset="0"/>
                          <a:ea typeface="Arial" charset="0"/>
                          <a:cs typeface="Arial" charset="0"/>
                        </a:defRPr>
                      </a:lvl3pPr>
                      <a:lvl4pPr>
                        <a:spcBef>
                          <a:spcPct val="20000"/>
                        </a:spcBef>
                        <a:defRPr>
                          <a:solidFill>
                            <a:schemeClr val="tx1"/>
                          </a:solidFill>
                          <a:effectLst>
                            <a:outerShdw blurRad="38100" dist="38100" dir="2700000" algn="tl">
                              <a:srgbClr val="000000"/>
                            </a:outerShdw>
                          </a:effectLst>
                          <a:latin typeface="Tahoma" charset="0"/>
                          <a:ea typeface="Arial" charset="0"/>
                          <a:cs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endParaRPr kumimoji="0" lang="tr-TR"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tr-TR"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Arial" charset="0"/>
                          <a:cs typeface="Arial" charset="0"/>
                        </a:rPr>
                        <a:t>     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782168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Grp="1" noChangeArrowheads="1"/>
          </p:cNvSpPr>
          <p:nvPr>
            <p:ph type="title"/>
          </p:nvPr>
        </p:nvSpPr>
        <p:spPr/>
        <p:txBody>
          <a:bodyPr/>
          <a:lstStyle/>
          <a:p>
            <a:r>
              <a:rPr lang="tr-TR" altLang="en-US"/>
              <a:t>  </a:t>
            </a:r>
          </a:p>
        </p:txBody>
      </p:sp>
      <p:graphicFrame>
        <p:nvGraphicFramePr>
          <p:cNvPr id="55327" name="Group 31"/>
          <p:cNvGraphicFramePr>
            <a:graphicFrameLocks noGrp="1"/>
          </p:cNvGraphicFramePr>
          <p:nvPr>
            <p:ph type="tbl" idx="1"/>
          </p:nvPr>
        </p:nvGraphicFramePr>
        <p:xfrm>
          <a:off x="179388" y="0"/>
          <a:ext cx="8713787" cy="6775450"/>
        </p:xfrm>
        <a:graphic>
          <a:graphicData uri="http://schemas.openxmlformats.org/drawingml/2006/table">
            <a:tbl>
              <a:tblPr/>
              <a:tblGrid>
                <a:gridCol w="2178050">
                  <a:extLst>
                    <a:ext uri="{9D8B030D-6E8A-4147-A177-3AD203B41FA5}">
                      <a16:colId xmlns:a16="http://schemas.microsoft.com/office/drawing/2014/main" val="20000"/>
                    </a:ext>
                  </a:extLst>
                </a:gridCol>
                <a:gridCol w="2179637">
                  <a:extLst>
                    <a:ext uri="{9D8B030D-6E8A-4147-A177-3AD203B41FA5}">
                      <a16:colId xmlns:a16="http://schemas.microsoft.com/office/drawing/2014/main" val="20001"/>
                    </a:ext>
                  </a:extLst>
                </a:gridCol>
                <a:gridCol w="2178050">
                  <a:extLst>
                    <a:ext uri="{9D8B030D-6E8A-4147-A177-3AD203B41FA5}">
                      <a16:colId xmlns:a16="http://schemas.microsoft.com/office/drawing/2014/main" val="20002"/>
                    </a:ext>
                  </a:extLst>
                </a:gridCol>
                <a:gridCol w="2178050">
                  <a:extLst>
                    <a:ext uri="{9D8B030D-6E8A-4147-A177-3AD203B41FA5}">
                      <a16:colId xmlns:a16="http://schemas.microsoft.com/office/drawing/2014/main" val="20003"/>
                    </a:ext>
                  </a:extLst>
                </a:gridCol>
              </a:tblGrid>
              <a:tr h="2625725">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000000"/>
                            </a:outerShdw>
                          </a:effectLst>
                          <a:latin typeface="Tahoma" charset="0"/>
                          <a:ea typeface="Arial" charset="0"/>
                          <a:cs typeface="Arial"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ea typeface="Arial" charset="0"/>
                          <a:cs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Tahoma" charset="0"/>
                          <a:ea typeface="Arial" charset="0"/>
                          <a:cs typeface="Arial" charset="0"/>
                        </a:defRPr>
                      </a:lvl3pPr>
                      <a:lvl4pPr>
                        <a:spcBef>
                          <a:spcPct val="20000"/>
                        </a:spcBef>
                        <a:defRPr>
                          <a:solidFill>
                            <a:schemeClr val="tx1"/>
                          </a:solidFill>
                          <a:effectLst>
                            <a:outerShdw blurRad="38100" dist="38100" dir="2700000" algn="tl">
                              <a:srgbClr val="000000"/>
                            </a:outerShdw>
                          </a:effectLst>
                          <a:latin typeface="Tahoma" charset="0"/>
                          <a:ea typeface="Arial" charset="0"/>
                          <a:cs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endParaRPr kumimoji="0" lang="tr-TR"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tr-TR"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Arial" charset="0"/>
                          <a:cs typeface="Arial" charset="0"/>
                        </a:rPr>
                        <a:t>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tr-TR"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Arial" charset="0"/>
                          <a:cs typeface="Arial" charset="0"/>
                        </a:rPr>
                        <a:t>      4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000000"/>
                            </a:outerShdw>
                          </a:effectLst>
                          <a:latin typeface="Tahoma" charset="0"/>
                          <a:ea typeface="Arial" charset="0"/>
                          <a:cs typeface="Arial"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ea typeface="Arial" charset="0"/>
                          <a:cs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Tahoma" charset="0"/>
                          <a:ea typeface="Arial" charset="0"/>
                          <a:cs typeface="Arial" charset="0"/>
                        </a:defRPr>
                      </a:lvl3pPr>
                      <a:lvl4pPr>
                        <a:spcBef>
                          <a:spcPct val="20000"/>
                        </a:spcBef>
                        <a:defRPr>
                          <a:solidFill>
                            <a:schemeClr val="tx1"/>
                          </a:solidFill>
                          <a:effectLst>
                            <a:outerShdw blurRad="38100" dist="38100" dir="2700000" algn="tl">
                              <a:srgbClr val="000000"/>
                            </a:outerShdw>
                          </a:effectLst>
                          <a:latin typeface="Tahoma" charset="0"/>
                          <a:ea typeface="Arial" charset="0"/>
                          <a:cs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tr-TR" altLang="en-US" sz="2000" b="0" i="0" u="none" strike="noStrike" cap="none" normalizeH="0" baseline="0">
                          <a:ln>
                            <a:noFill/>
                          </a:ln>
                          <a:solidFill>
                            <a:schemeClr val="tx1"/>
                          </a:solidFill>
                          <a:effectLst>
                            <a:outerShdw blurRad="38100" dist="38100" dir="2700000" algn="tl">
                              <a:srgbClr val="000000"/>
                            </a:outerShdw>
                          </a:effectLst>
                          <a:latin typeface="Tahoma" charset="0"/>
                          <a:ea typeface="Arial" charset="0"/>
                          <a:cs typeface="Arial" charset="0"/>
                        </a:rPr>
                        <a:t>Engineers don’t know what time they’ll arrive.This means that customers may have to be in all day for an engineer to visit.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000000"/>
                            </a:outerShdw>
                          </a:effectLst>
                          <a:latin typeface="Tahoma" charset="0"/>
                          <a:ea typeface="Arial" charset="0"/>
                          <a:cs typeface="Arial"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ea typeface="Arial" charset="0"/>
                          <a:cs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Tahoma" charset="0"/>
                          <a:ea typeface="Arial" charset="0"/>
                          <a:cs typeface="Arial" charset="0"/>
                        </a:defRPr>
                      </a:lvl3pPr>
                      <a:lvl4pPr>
                        <a:spcBef>
                          <a:spcPct val="20000"/>
                        </a:spcBef>
                        <a:defRPr>
                          <a:solidFill>
                            <a:schemeClr val="tx1"/>
                          </a:solidFill>
                          <a:effectLst>
                            <a:outerShdw blurRad="38100" dist="38100" dir="2700000" algn="tl">
                              <a:srgbClr val="000000"/>
                            </a:outerShdw>
                          </a:effectLst>
                          <a:latin typeface="Tahoma" charset="0"/>
                          <a:ea typeface="Arial" charset="0"/>
                          <a:cs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endParaRPr kumimoji="0" lang="tr-TR" altLang="en-US" sz="2000" b="0" i="0" u="none" strike="noStrike" cap="none" normalizeH="0" baseline="0">
                        <a:ln>
                          <a:noFill/>
                        </a:ln>
                        <a:solidFill>
                          <a:schemeClr val="tx1"/>
                        </a:solidFill>
                        <a:effectLst>
                          <a:outerShdw blurRad="38100" dist="38100" dir="2700000" algn="tl">
                            <a:srgbClr val="000000"/>
                          </a:outerShdw>
                        </a:effectLst>
                        <a:latin typeface="Tahoma" charset="0"/>
                        <a:ea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endParaRPr kumimoji="0" lang="tr-TR" altLang="en-US" sz="2000" b="0" i="0" u="none" strike="noStrike" cap="none" normalizeH="0" baseline="0">
                        <a:ln>
                          <a:noFill/>
                        </a:ln>
                        <a:solidFill>
                          <a:schemeClr val="tx1"/>
                        </a:solidFill>
                        <a:effectLst>
                          <a:outerShdw blurRad="38100" dist="38100" dir="2700000" algn="tl">
                            <a:srgbClr val="000000"/>
                          </a:outerShdw>
                        </a:effectLst>
                        <a:latin typeface="Tahoma" charset="0"/>
                        <a:ea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tr-TR" altLang="en-US" sz="2000" b="0" i="0" u="none" strike="noStrike" cap="none" normalizeH="0" baseline="0">
                          <a:ln>
                            <a:noFill/>
                          </a:ln>
                          <a:solidFill>
                            <a:schemeClr val="tx1"/>
                          </a:solidFill>
                          <a:effectLst>
                            <a:outerShdw blurRad="38100" dist="38100" dir="2700000" algn="tl">
                              <a:srgbClr val="000000"/>
                            </a:outerShdw>
                          </a:effectLst>
                          <a:latin typeface="Tahoma" charset="0"/>
                          <a:ea typeface="Arial" charset="0"/>
                          <a:cs typeface="Arial" charset="0"/>
                        </a:rPr>
                        <a:t>Poor organization and preparation.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000000"/>
                            </a:outerShdw>
                          </a:effectLst>
                          <a:latin typeface="Tahoma" charset="0"/>
                          <a:ea typeface="Arial" charset="0"/>
                          <a:cs typeface="Arial"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ea typeface="Arial" charset="0"/>
                          <a:cs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Tahoma" charset="0"/>
                          <a:ea typeface="Arial" charset="0"/>
                          <a:cs typeface="Arial" charset="0"/>
                        </a:defRPr>
                      </a:lvl3pPr>
                      <a:lvl4pPr>
                        <a:spcBef>
                          <a:spcPct val="20000"/>
                        </a:spcBef>
                        <a:defRPr>
                          <a:solidFill>
                            <a:schemeClr val="tx1"/>
                          </a:solidFill>
                          <a:effectLst>
                            <a:outerShdw blurRad="38100" dist="38100" dir="2700000" algn="tl">
                              <a:srgbClr val="000000"/>
                            </a:outerShdw>
                          </a:effectLst>
                          <a:latin typeface="Tahoma" charset="0"/>
                          <a:ea typeface="Arial" charset="0"/>
                          <a:cs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endParaRPr kumimoji="0" lang="tr-TR"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tr-TR"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Arial" charset="0"/>
                          <a:cs typeface="Arial" charset="0"/>
                        </a:rPr>
                        <a:t>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tr-TR"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Arial" charset="0"/>
                          <a:cs typeface="Arial" charset="0"/>
                        </a:rPr>
                        <a:t>       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55800">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000000"/>
                            </a:outerShdw>
                          </a:effectLst>
                          <a:latin typeface="Tahoma" charset="0"/>
                          <a:ea typeface="Arial" charset="0"/>
                          <a:cs typeface="Arial"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ea typeface="Arial" charset="0"/>
                          <a:cs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Tahoma" charset="0"/>
                          <a:ea typeface="Arial" charset="0"/>
                          <a:cs typeface="Arial" charset="0"/>
                        </a:defRPr>
                      </a:lvl3pPr>
                      <a:lvl4pPr>
                        <a:spcBef>
                          <a:spcPct val="20000"/>
                        </a:spcBef>
                        <a:defRPr>
                          <a:solidFill>
                            <a:schemeClr val="tx1"/>
                          </a:solidFill>
                          <a:effectLst>
                            <a:outerShdw blurRad="38100" dist="38100" dir="2700000" algn="tl">
                              <a:srgbClr val="000000"/>
                            </a:outerShdw>
                          </a:effectLst>
                          <a:latin typeface="Tahoma" charset="0"/>
                          <a:ea typeface="Arial" charset="0"/>
                          <a:cs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endParaRPr kumimoji="0" lang="tr-TR"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tr-TR"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Arial" charset="0"/>
                          <a:cs typeface="Arial" charset="0"/>
                        </a:rPr>
                        <a:t>       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000000"/>
                            </a:outerShdw>
                          </a:effectLst>
                          <a:latin typeface="Tahoma" charset="0"/>
                          <a:ea typeface="Arial" charset="0"/>
                          <a:cs typeface="Arial"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ea typeface="Arial" charset="0"/>
                          <a:cs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Tahoma" charset="0"/>
                          <a:ea typeface="Arial" charset="0"/>
                          <a:cs typeface="Arial" charset="0"/>
                        </a:defRPr>
                      </a:lvl3pPr>
                      <a:lvl4pPr>
                        <a:spcBef>
                          <a:spcPct val="20000"/>
                        </a:spcBef>
                        <a:defRPr>
                          <a:solidFill>
                            <a:schemeClr val="tx1"/>
                          </a:solidFill>
                          <a:effectLst>
                            <a:outerShdw blurRad="38100" dist="38100" dir="2700000" algn="tl">
                              <a:srgbClr val="000000"/>
                            </a:outerShdw>
                          </a:effectLst>
                          <a:latin typeface="Tahoma" charset="0"/>
                          <a:ea typeface="Arial" charset="0"/>
                          <a:cs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tr-TR" altLang="en-US" sz="2000" b="0" i="0" u="none" strike="noStrike" cap="none" normalizeH="0" baseline="0">
                          <a:ln>
                            <a:noFill/>
                          </a:ln>
                          <a:solidFill>
                            <a:schemeClr val="tx1"/>
                          </a:solidFill>
                          <a:effectLst>
                            <a:outerShdw blurRad="38100" dist="38100" dir="2700000" algn="tl">
                              <a:srgbClr val="000000"/>
                            </a:outerShdw>
                          </a:effectLst>
                          <a:latin typeface="Tahoma" charset="0"/>
                          <a:ea typeface="Arial" charset="0"/>
                          <a:cs typeface="Arial" charset="0"/>
                        </a:rPr>
                        <a:t>Service center staff don’t always seem to know what they’re doing.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000000"/>
                            </a:outerShdw>
                          </a:effectLst>
                          <a:latin typeface="Tahoma" charset="0"/>
                          <a:ea typeface="Arial" charset="0"/>
                          <a:cs typeface="Arial"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ea typeface="Arial" charset="0"/>
                          <a:cs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Tahoma" charset="0"/>
                          <a:ea typeface="Arial" charset="0"/>
                          <a:cs typeface="Arial" charset="0"/>
                        </a:defRPr>
                      </a:lvl3pPr>
                      <a:lvl4pPr>
                        <a:spcBef>
                          <a:spcPct val="20000"/>
                        </a:spcBef>
                        <a:defRPr>
                          <a:solidFill>
                            <a:schemeClr val="tx1"/>
                          </a:solidFill>
                          <a:effectLst>
                            <a:outerShdw blurRad="38100" dist="38100" dir="2700000" algn="tl">
                              <a:srgbClr val="000000"/>
                            </a:outerShdw>
                          </a:effectLst>
                          <a:latin typeface="Tahoma" charset="0"/>
                          <a:ea typeface="Arial" charset="0"/>
                          <a:cs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endParaRPr kumimoji="0" lang="tr-TR" altLang="en-US" sz="2000" b="0" i="0" u="none" strike="noStrike" cap="none" normalizeH="0" baseline="0">
                        <a:ln>
                          <a:noFill/>
                        </a:ln>
                        <a:solidFill>
                          <a:schemeClr val="tx1"/>
                        </a:solidFill>
                        <a:effectLst>
                          <a:outerShdw blurRad="38100" dist="38100" dir="2700000" algn="tl">
                            <a:srgbClr val="000000"/>
                          </a:outerShdw>
                        </a:effectLst>
                        <a:latin typeface="Tahoma" charset="0"/>
                        <a:ea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endParaRPr kumimoji="0" lang="tr-TR" altLang="en-US" sz="2000" b="0" i="0" u="none" strike="noStrike" cap="none" normalizeH="0" baseline="0">
                        <a:ln>
                          <a:noFill/>
                        </a:ln>
                        <a:solidFill>
                          <a:schemeClr val="tx1"/>
                        </a:solidFill>
                        <a:effectLst>
                          <a:outerShdw blurRad="38100" dist="38100" dir="2700000" algn="tl">
                            <a:srgbClr val="000000"/>
                          </a:outerShdw>
                        </a:effectLst>
                        <a:latin typeface="Tahoma" charset="0"/>
                        <a:ea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tr-TR" altLang="en-US" sz="2000" b="0" i="0" u="none" strike="noStrike" cap="none" normalizeH="0" baseline="0">
                          <a:ln>
                            <a:noFill/>
                          </a:ln>
                          <a:solidFill>
                            <a:schemeClr val="tx1"/>
                          </a:solidFill>
                          <a:effectLst>
                            <a:outerShdw blurRad="38100" dist="38100" dir="2700000" algn="tl">
                              <a:srgbClr val="000000"/>
                            </a:outerShdw>
                          </a:effectLst>
                          <a:latin typeface="Tahoma" charset="0"/>
                          <a:ea typeface="Arial" charset="0"/>
                          <a:cs typeface="Arial" charset="0"/>
                        </a:rPr>
                        <a:t>Lack of training.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000000"/>
                            </a:outerShdw>
                          </a:effectLst>
                          <a:latin typeface="Tahoma" charset="0"/>
                          <a:ea typeface="Arial" charset="0"/>
                          <a:cs typeface="Arial"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ea typeface="Arial" charset="0"/>
                          <a:cs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Tahoma" charset="0"/>
                          <a:ea typeface="Arial" charset="0"/>
                          <a:cs typeface="Arial" charset="0"/>
                        </a:defRPr>
                      </a:lvl3pPr>
                      <a:lvl4pPr>
                        <a:spcBef>
                          <a:spcPct val="20000"/>
                        </a:spcBef>
                        <a:defRPr>
                          <a:solidFill>
                            <a:schemeClr val="tx1"/>
                          </a:solidFill>
                          <a:effectLst>
                            <a:outerShdw blurRad="38100" dist="38100" dir="2700000" algn="tl">
                              <a:srgbClr val="000000"/>
                            </a:outerShdw>
                          </a:effectLst>
                          <a:latin typeface="Tahoma" charset="0"/>
                          <a:ea typeface="Arial" charset="0"/>
                          <a:cs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endParaRPr kumimoji="0" lang="tr-TR"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tr-TR"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Arial" charset="0"/>
                          <a:cs typeface="Arial" charset="0"/>
                        </a:rPr>
                        <a:t>      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193925">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000000"/>
                            </a:outerShdw>
                          </a:effectLst>
                          <a:latin typeface="Tahoma" charset="0"/>
                          <a:ea typeface="Arial" charset="0"/>
                          <a:cs typeface="Arial"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ea typeface="Arial" charset="0"/>
                          <a:cs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Tahoma" charset="0"/>
                          <a:ea typeface="Arial" charset="0"/>
                          <a:cs typeface="Arial" charset="0"/>
                        </a:defRPr>
                      </a:lvl3pPr>
                      <a:lvl4pPr>
                        <a:spcBef>
                          <a:spcPct val="20000"/>
                        </a:spcBef>
                        <a:defRPr>
                          <a:solidFill>
                            <a:schemeClr val="tx1"/>
                          </a:solidFill>
                          <a:effectLst>
                            <a:outerShdw blurRad="38100" dist="38100" dir="2700000" algn="tl">
                              <a:srgbClr val="000000"/>
                            </a:outerShdw>
                          </a:effectLst>
                          <a:latin typeface="Tahoma" charset="0"/>
                          <a:ea typeface="Arial" charset="0"/>
                          <a:cs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endParaRPr kumimoji="0" lang="tr-TR"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tr-TR"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Arial" charset="0"/>
                          <a:cs typeface="Arial" charset="0"/>
                        </a:rPr>
                        <a:t>       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000000"/>
                            </a:outerShdw>
                          </a:effectLst>
                          <a:latin typeface="Tahoma" charset="0"/>
                          <a:ea typeface="Arial" charset="0"/>
                          <a:cs typeface="Arial"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ea typeface="Arial" charset="0"/>
                          <a:cs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Tahoma" charset="0"/>
                          <a:ea typeface="Arial" charset="0"/>
                          <a:cs typeface="Arial" charset="0"/>
                        </a:defRPr>
                      </a:lvl3pPr>
                      <a:lvl4pPr>
                        <a:spcBef>
                          <a:spcPct val="20000"/>
                        </a:spcBef>
                        <a:defRPr>
                          <a:solidFill>
                            <a:schemeClr val="tx1"/>
                          </a:solidFill>
                          <a:effectLst>
                            <a:outerShdw blurRad="38100" dist="38100" dir="2700000" algn="tl">
                              <a:srgbClr val="000000"/>
                            </a:outerShdw>
                          </a:effectLst>
                          <a:latin typeface="Tahoma" charset="0"/>
                          <a:ea typeface="Arial" charset="0"/>
                          <a:cs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tr-TR" altLang="en-US" sz="2000" b="0" i="0" u="none" strike="noStrike" cap="none" normalizeH="0" baseline="0">
                          <a:ln>
                            <a:noFill/>
                          </a:ln>
                          <a:solidFill>
                            <a:schemeClr val="tx1"/>
                          </a:solidFill>
                          <a:effectLst>
                            <a:outerShdw blurRad="38100" dist="38100" dir="2700000" algn="tl">
                              <a:srgbClr val="000000"/>
                            </a:outerShdw>
                          </a:effectLst>
                          <a:latin typeface="Tahoma" charset="0"/>
                          <a:ea typeface="Arial" charset="0"/>
                          <a:cs typeface="Arial" charset="0"/>
                        </a:rPr>
                        <a:t>When engineers visit,the customer finds that the problem could have been solved over the phone.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000000"/>
                            </a:outerShdw>
                          </a:effectLst>
                          <a:latin typeface="Tahoma" charset="0"/>
                          <a:ea typeface="Arial" charset="0"/>
                          <a:cs typeface="Arial"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ea typeface="Arial" charset="0"/>
                          <a:cs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Tahoma" charset="0"/>
                          <a:ea typeface="Arial" charset="0"/>
                          <a:cs typeface="Arial" charset="0"/>
                        </a:defRPr>
                      </a:lvl3pPr>
                      <a:lvl4pPr>
                        <a:spcBef>
                          <a:spcPct val="20000"/>
                        </a:spcBef>
                        <a:defRPr>
                          <a:solidFill>
                            <a:schemeClr val="tx1"/>
                          </a:solidFill>
                          <a:effectLst>
                            <a:outerShdw blurRad="38100" dist="38100" dir="2700000" algn="tl">
                              <a:srgbClr val="000000"/>
                            </a:outerShdw>
                          </a:effectLst>
                          <a:latin typeface="Tahoma" charset="0"/>
                          <a:ea typeface="Arial" charset="0"/>
                          <a:cs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endParaRPr kumimoji="0" lang="tr-TR" altLang="en-US" sz="2000" b="0" i="0" u="none" strike="noStrike" cap="none" normalizeH="0" baseline="0">
                        <a:ln>
                          <a:noFill/>
                        </a:ln>
                        <a:solidFill>
                          <a:schemeClr val="tx1"/>
                        </a:solidFill>
                        <a:effectLst>
                          <a:outerShdw blurRad="38100" dist="38100" dir="2700000" algn="tl">
                            <a:srgbClr val="000000"/>
                          </a:outerShdw>
                        </a:effectLst>
                        <a:latin typeface="Tahoma" charset="0"/>
                        <a:ea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endParaRPr kumimoji="0" lang="tr-TR" altLang="en-US" sz="2000" b="0" i="0" u="none" strike="noStrike" cap="none" normalizeH="0" baseline="0">
                        <a:ln>
                          <a:noFill/>
                        </a:ln>
                        <a:solidFill>
                          <a:schemeClr val="tx1"/>
                        </a:solidFill>
                        <a:effectLst>
                          <a:outerShdw blurRad="38100" dist="38100" dir="2700000" algn="tl">
                            <a:srgbClr val="000000"/>
                          </a:outerShdw>
                        </a:effectLst>
                        <a:latin typeface="Tahoma" charset="0"/>
                        <a:ea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tr-TR" altLang="en-US" sz="2000" b="0" i="0" u="none" strike="noStrike" cap="none" normalizeH="0" baseline="0">
                          <a:ln>
                            <a:noFill/>
                          </a:ln>
                          <a:solidFill>
                            <a:schemeClr val="tx1"/>
                          </a:solidFill>
                          <a:effectLst>
                            <a:outerShdw blurRad="38100" dist="38100" dir="2700000" algn="tl">
                              <a:srgbClr val="000000"/>
                            </a:outerShdw>
                          </a:effectLst>
                          <a:latin typeface="Tahoma" charset="0"/>
                          <a:ea typeface="Arial" charset="0"/>
                          <a:cs typeface="Arial" charset="0"/>
                        </a:rPr>
                        <a:t>Lack of training.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000000"/>
                            </a:outerShdw>
                          </a:effectLst>
                          <a:latin typeface="Tahoma" charset="0"/>
                          <a:ea typeface="Arial" charset="0"/>
                          <a:cs typeface="Arial"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ea typeface="Arial" charset="0"/>
                          <a:cs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Tahoma" charset="0"/>
                          <a:ea typeface="Arial" charset="0"/>
                          <a:cs typeface="Arial" charset="0"/>
                        </a:defRPr>
                      </a:lvl3pPr>
                      <a:lvl4pPr>
                        <a:spcBef>
                          <a:spcPct val="20000"/>
                        </a:spcBef>
                        <a:defRPr>
                          <a:solidFill>
                            <a:schemeClr val="tx1"/>
                          </a:solidFill>
                          <a:effectLst>
                            <a:outerShdw blurRad="38100" dist="38100" dir="2700000" algn="tl">
                              <a:srgbClr val="000000"/>
                            </a:outerShdw>
                          </a:effectLst>
                          <a:latin typeface="Tahoma" charset="0"/>
                          <a:ea typeface="Arial" charset="0"/>
                          <a:cs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Tahoma"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endParaRPr kumimoji="0" lang="tr-TR"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tr-TR"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Arial" charset="0"/>
                          <a:cs typeface="Arial" charset="0"/>
                        </a:rPr>
                        <a:t>      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074463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tr-TR" altLang="en-US"/>
              <a:t>  </a:t>
            </a:r>
          </a:p>
        </p:txBody>
      </p:sp>
      <p:sp>
        <p:nvSpPr>
          <p:cNvPr id="58371" name="Rectangle 3"/>
          <p:cNvSpPr>
            <a:spLocks noGrp="1" noChangeArrowheads="1"/>
          </p:cNvSpPr>
          <p:nvPr>
            <p:ph type="body" idx="1"/>
          </p:nvPr>
        </p:nvSpPr>
        <p:spPr>
          <a:xfrm>
            <a:off x="468313" y="188913"/>
            <a:ext cx="8229600" cy="5935662"/>
          </a:xfrm>
        </p:spPr>
        <p:txBody>
          <a:bodyPr/>
          <a:lstStyle/>
          <a:p>
            <a:pPr marL="609600" indent="-609600">
              <a:buFont typeface="Wingdings" charset="2"/>
              <a:buNone/>
            </a:pPr>
            <a:r>
              <a:rPr lang="tr-TR" altLang="en-US"/>
              <a:t>        Ahmet</a:t>
            </a:r>
            <a:r>
              <a:rPr lang="en-US" altLang="en-US"/>
              <a:t> then groups problems together (steps 4 and 5). He scores each group by the number of complaints, and orders the list as follows:</a:t>
            </a:r>
            <a:endParaRPr lang="tr-TR" altLang="en-US"/>
          </a:p>
          <a:p>
            <a:pPr marL="609600" indent="-609600">
              <a:buFont typeface="Wingdings" charset="2"/>
              <a:buAutoNum type="arabicPeriod"/>
            </a:pPr>
            <a:r>
              <a:rPr lang="en-US" altLang="en-US"/>
              <a:t>Lack of training (items 5 and 6) – 51 complaints.</a:t>
            </a:r>
            <a:endParaRPr lang="tr-TR" altLang="en-US"/>
          </a:p>
          <a:p>
            <a:pPr marL="609600" indent="-609600">
              <a:buFont typeface="Wingdings" charset="2"/>
              <a:buAutoNum type="arabicPeriod"/>
            </a:pPr>
            <a:r>
              <a:rPr lang="en-US" altLang="en-US"/>
              <a:t>Too few service center staff (items 1 and 42) – 21 complaints.</a:t>
            </a:r>
            <a:endParaRPr lang="tr-TR" altLang="en-US"/>
          </a:p>
          <a:p>
            <a:pPr marL="609600" indent="-609600">
              <a:buFont typeface="Wingdings" charset="2"/>
              <a:buAutoNum type="arabicPeriod"/>
            </a:pPr>
            <a:r>
              <a:rPr lang="en-US" altLang="en-US"/>
              <a:t>Poor organization and preparation (items 3 and 4) – 6 complaints</a:t>
            </a:r>
            <a:endParaRPr lang="tr-TR" altLang="en-US"/>
          </a:p>
          <a:p>
            <a:pPr marL="609600" indent="-609600">
              <a:buFont typeface="Wingdings" charset="2"/>
              <a:buAutoNum type="arabicPeriod"/>
            </a:pPr>
            <a:endParaRPr lang="tr-TR" altLang="en-US"/>
          </a:p>
        </p:txBody>
      </p:sp>
    </p:spTree>
    <p:extLst>
      <p:ext uri="{BB962C8B-B14F-4D97-AF65-F5344CB8AC3E}">
        <p14:creationId xmlns:p14="http://schemas.microsoft.com/office/powerpoint/2010/main" val="17862039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Grp="1" noChangeArrowheads="1"/>
          </p:cNvSpPr>
          <p:nvPr>
            <p:ph type="title"/>
          </p:nvPr>
        </p:nvSpPr>
        <p:spPr/>
        <p:txBody>
          <a:bodyPr/>
          <a:lstStyle/>
          <a:p>
            <a:r>
              <a:rPr lang="tr-TR" altLang="en-US" sz="4000"/>
              <a:t>Figure 1. Ahmet’s Pareto Analysis</a:t>
            </a:r>
          </a:p>
        </p:txBody>
      </p:sp>
      <p:graphicFrame>
        <p:nvGraphicFramePr>
          <p:cNvPr id="61445" name="Object 5"/>
          <p:cNvGraphicFramePr>
            <a:graphicFrameLocks noGrp="1" noChangeAspect="1"/>
          </p:cNvGraphicFramePr>
          <p:nvPr>
            <p:ph type="chart" idx="1"/>
          </p:nvPr>
        </p:nvGraphicFramePr>
        <p:xfrm>
          <a:off x="468313" y="1628775"/>
          <a:ext cx="8496300" cy="4824413"/>
        </p:xfrm>
        <a:graphic>
          <a:graphicData uri="http://schemas.openxmlformats.org/presentationml/2006/ole">
            <mc:AlternateContent xmlns:mc="http://schemas.openxmlformats.org/markup-compatibility/2006">
              <mc:Choice xmlns:v="urn:schemas-microsoft-com:vml" Requires="v">
                <p:oleObj name="Chart" r:id="rId2" imgW="8229687" imgH="4495744" progId="MSGraph.Chart.8">
                  <p:embed followColorScheme="full"/>
                </p:oleObj>
              </mc:Choice>
              <mc:Fallback>
                <p:oleObj name="Chart" r:id="rId2" imgW="8229687" imgH="4495744" progId="MSGraph.Chart.8">
                  <p:embed followColorScheme="full"/>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628775"/>
                        <a:ext cx="8496300" cy="4824413"/>
                      </a:xfrm>
                      <a:prstGeom prst="rect">
                        <a:avLst/>
                      </a:prstGeom>
                    </p:spPr>
                  </p:pic>
                </p:oleObj>
              </mc:Fallback>
            </mc:AlternateContent>
          </a:graphicData>
        </a:graphic>
      </p:graphicFrame>
    </p:spTree>
    <p:extLst>
      <p:ext uri="{BB962C8B-B14F-4D97-AF65-F5344CB8AC3E}">
        <p14:creationId xmlns:p14="http://schemas.microsoft.com/office/powerpoint/2010/main" val="4893503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tr-TR" altLang="en-US"/>
              <a:t>  </a:t>
            </a:r>
          </a:p>
        </p:txBody>
      </p:sp>
      <p:sp>
        <p:nvSpPr>
          <p:cNvPr id="71683" name="Rectangle 3"/>
          <p:cNvSpPr>
            <a:spLocks noGrp="1" noChangeArrowheads="1"/>
          </p:cNvSpPr>
          <p:nvPr>
            <p:ph type="body" idx="1"/>
          </p:nvPr>
        </p:nvSpPr>
        <p:spPr>
          <a:xfrm>
            <a:off x="457200" y="188913"/>
            <a:ext cx="8229600" cy="4176712"/>
          </a:xfrm>
        </p:spPr>
        <p:txBody>
          <a:bodyPr/>
          <a:lstStyle/>
          <a:p>
            <a:pPr>
              <a:buFont typeface="Wingdings" charset="2"/>
              <a:buNone/>
            </a:pPr>
            <a:r>
              <a:rPr lang="tr-TR" altLang="en-US"/>
              <a:t>       </a:t>
            </a:r>
            <a:r>
              <a:rPr lang="en-US" altLang="en-US"/>
              <a:t>It is the discipline of organi</a:t>
            </a:r>
            <a:r>
              <a:rPr lang="tr-TR" altLang="en-US"/>
              <a:t>z</a:t>
            </a:r>
            <a:r>
              <a:rPr lang="en-US" altLang="en-US"/>
              <a:t>ing the data that is central to the success of using Pareto Analysis. Once calculated and displayed graphically, it becomes a selling tool to the improvement team and management, raising the question </a:t>
            </a:r>
            <a:r>
              <a:rPr lang="en-US" altLang="en-US" i="1"/>
              <a:t>why the team is focusing its energies on certain aspects of the problem</a:t>
            </a:r>
            <a:r>
              <a:rPr lang="en-US" altLang="en-US"/>
              <a:t>.</a:t>
            </a:r>
            <a:endParaRPr lang="tr-TR" altLang="en-US"/>
          </a:p>
        </p:txBody>
      </p:sp>
      <p:pic>
        <p:nvPicPr>
          <p:cNvPr id="71687" name="Picture 7" descr="Profile-your-customers-for-increased-s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25" y="4005263"/>
            <a:ext cx="4514850" cy="2563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095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algn="just">
              <a:defRPr/>
            </a:pPr>
            <a:r>
              <a:rPr lang="en-US" sz="2800" dirty="0">
                <a:solidFill>
                  <a:srgbClr val="FF0000"/>
                </a:solidFill>
              </a:rPr>
              <a:t>Figure </a:t>
            </a:r>
            <a:r>
              <a:rPr lang="tr-TR" sz="2800" dirty="0">
                <a:solidFill>
                  <a:srgbClr val="FF0000"/>
                </a:solidFill>
              </a:rPr>
              <a:t>2</a:t>
            </a:r>
            <a:r>
              <a:rPr lang="en-US" sz="2800" dirty="0">
                <a:solidFill>
                  <a:srgbClr val="FF0000"/>
                </a:solidFill>
              </a:rPr>
              <a:t> shows a positive (direct) relationship.</a:t>
            </a:r>
          </a:p>
        </p:txBody>
      </p:sp>
      <p:sp>
        <p:nvSpPr>
          <p:cNvPr id="23555" name="Rectangle 3"/>
          <p:cNvSpPr>
            <a:spLocks noGrp="1" noChangeArrowheads="1"/>
          </p:cNvSpPr>
          <p:nvPr>
            <p:ph type="body" idx="1"/>
          </p:nvPr>
        </p:nvSpPr>
        <p:spPr>
          <a:xfrm>
            <a:off x="76200" y="1752600"/>
            <a:ext cx="4343400" cy="914400"/>
          </a:xfrm>
        </p:spPr>
        <p:txBody>
          <a:bodyPr>
            <a:normAutofit/>
          </a:bodyPr>
          <a:lstStyle/>
          <a:p>
            <a:pPr eaLnBrk="1" hangingPunct="1">
              <a:spcBef>
                <a:spcPct val="0"/>
              </a:spcBef>
              <a:buClrTx/>
              <a:buFontTx/>
              <a:buNone/>
              <a:defRPr/>
            </a:pPr>
            <a:r>
              <a:rPr lang="en-US" dirty="0">
                <a:cs typeface="+mn-cs"/>
              </a:rPr>
              <a:t>	</a:t>
            </a:r>
            <a:endParaRPr lang="en-US" sz="2400" b="0" dirty="0">
              <a:solidFill>
                <a:schemeClr val="tx1"/>
              </a:solidFill>
              <a:cs typeface="+mn-cs"/>
            </a:endParaRPr>
          </a:p>
        </p:txBody>
      </p:sp>
      <p:sp>
        <p:nvSpPr>
          <p:cNvPr id="23556" name="Rectangle 9"/>
          <p:cNvSpPr>
            <a:spLocks noChangeArrowheads="1"/>
          </p:cNvSpPr>
          <p:nvPr/>
        </p:nvSpPr>
        <p:spPr bwMode="auto">
          <a:xfrm>
            <a:off x="533400" y="4648200"/>
            <a:ext cx="3352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defRPr/>
            </a:pPr>
            <a:endParaRPr lang="en-US" sz="2800">
              <a:ea typeface="ＭＳ Ｐゴシック" charset="0"/>
            </a:endParaRPr>
          </a:p>
        </p:txBody>
      </p:sp>
      <p:sp>
        <p:nvSpPr>
          <p:cNvPr id="23557" name="Rectangle 11"/>
          <p:cNvSpPr>
            <a:spLocks noChangeArrowheads="1"/>
          </p:cNvSpPr>
          <p:nvPr/>
        </p:nvSpPr>
        <p:spPr bwMode="auto">
          <a:xfrm>
            <a:off x="533400" y="4191000"/>
            <a:ext cx="3200400" cy="457200"/>
          </a:xfrm>
          <a:prstGeom prst="rect">
            <a:avLst/>
          </a:prstGeom>
          <a:noFill/>
          <a:ln>
            <a:noFill/>
          </a:ln>
          <a:effectLst/>
          <a:extLst>
            <a:ext uri="{909E8E84-426E-40DD-AFC4-6F175D3DCCD1}">
              <a14:hiddenFill xmlns:a14="http://schemas.microsoft.com/office/drawing/2010/main">
                <a:solidFill>
                  <a:srgbClr val="E6E5C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a:ea typeface="ＭＳ Ｐゴシック" charset="0"/>
            </a:endParaRPr>
          </a:p>
        </p:txBody>
      </p:sp>
      <p:sp>
        <p:nvSpPr>
          <p:cNvPr id="444430" name="Rectangle 14"/>
          <p:cNvSpPr>
            <a:spLocks noChangeArrowheads="1"/>
          </p:cNvSpPr>
          <p:nvPr/>
        </p:nvSpPr>
        <p:spPr bwMode="auto">
          <a:xfrm>
            <a:off x="100420" y="4473378"/>
            <a:ext cx="4648200" cy="219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defRPr/>
            </a:pPr>
            <a:r>
              <a:rPr lang="en-US" dirty="0">
                <a:ea typeface="ＭＳ Ｐゴシック" charset="0"/>
              </a:rPr>
              <a:t>	</a:t>
            </a:r>
            <a:r>
              <a:rPr lang="en-US" sz="2400" dirty="0">
                <a:ea typeface="ＭＳ Ｐゴシック" charset="0"/>
              </a:rPr>
              <a:t>As the speed increases, the distance traveled in 5 hours increases proportionately, </a:t>
            </a:r>
            <a:r>
              <a:rPr lang="en-US" sz="2400" dirty="0">
                <a:solidFill>
                  <a:srgbClr val="0070C0"/>
                </a:solidFill>
                <a:ea typeface="ＭＳ Ｐゴシック" charset="0"/>
              </a:rPr>
              <a:t>or the higher the speed, the greater the distance traveled in five hours</a:t>
            </a:r>
          </a:p>
        </p:txBody>
      </p:sp>
      <p:sp>
        <p:nvSpPr>
          <p:cNvPr id="444431" name="Rectangle 15"/>
          <p:cNvSpPr>
            <a:spLocks noChangeArrowheads="1"/>
          </p:cNvSpPr>
          <p:nvPr/>
        </p:nvSpPr>
        <p:spPr bwMode="auto">
          <a:xfrm>
            <a:off x="219869" y="1714500"/>
            <a:ext cx="4648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altLang="en-US" sz="2800" b="1" dirty="0">
                <a:solidFill>
                  <a:srgbClr val="00468F"/>
                </a:solidFill>
              </a:rPr>
              <a:t>	</a:t>
            </a:r>
            <a:r>
              <a:rPr lang="en-US" altLang="en-US" dirty="0"/>
              <a:t>At a speed of 40 MPH, you travel 200 miles in 5 hours—point </a:t>
            </a:r>
            <a:r>
              <a:rPr lang="en-US" altLang="en-US" i="1" dirty="0"/>
              <a:t>A</a:t>
            </a:r>
            <a:r>
              <a:rPr lang="en-US" altLang="en-US" dirty="0"/>
              <a:t>.</a:t>
            </a:r>
          </a:p>
        </p:txBody>
      </p:sp>
      <p:sp>
        <p:nvSpPr>
          <p:cNvPr id="444432" name="Rectangle 16"/>
          <p:cNvSpPr>
            <a:spLocks noChangeArrowheads="1"/>
          </p:cNvSpPr>
          <p:nvPr/>
        </p:nvSpPr>
        <p:spPr bwMode="auto">
          <a:xfrm>
            <a:off x="76200" y="3124200"/>
            <a:ext cx="4648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altLang="en-US" sz="2800" b="1">
                <a:solidFill>
                  <a:srgbClr val="00468F"/>
                </a:solidFill>
              </a:rPr>
              <a:t>	</a:t>
            </a:r>
            <a:r>
              <a:rPr lang="en-US" altLang="en-US"/>
              <a:t>At a speed of 60 MPH, you travel 300 miles in 5 hours—point </a:t>
            </a:r>
            <a:r>
              <a:rPr lang="en-US" altLang="en-US" i="1"/>
              <a:t>B</a:t>
            </a:r>
            <a:r>
              <a:rPr lang="en-US" altLang="en-US"/>
              <a:t>.</a:t>
            </a:r>
          </a:p>
        </p:txBody>
      </p:sp>
      <p:pic>
        <p:nvPicPr>
          <p:cNvPr id="23561" name="Picture 5" descr="figA0103aa_thum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1738" y="1770063"/>
            <a:ext cx="379095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figA0103ab_thum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11738" y="1770063"/>
            <a:ext cx="379095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figA0103ac_thumb.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11738" y="1770063"/>
            <a:ext cx="379095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figA0103ad_thumb.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11738" y="1770063"/>
            <a:ext cx="379095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334382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4431">
                                            <p:txEl>
                                              <p:pRg st="0" end="0"/>
                                            </p:txEl>
                                          </p:spTgt>
                                        </p:tgtEl>
                                        <p:attrNameLst>
                                          <p:attrName>style.visibility</p:attrName>
                                        </p:attrNameLst>
                                      </p:cBhvr>
                                      <p:to>
                                        <p:strVal val="visible"/>
                                      </p:to>
                                    </p:set>
                                    <p:animEffect transition="in" filter="wipe(left)">
                                      <p:cBhvr>
                                        <p:cTn id="7" dur="500"/>
                                        <p:tgtEl>
                                          <p:spTgt spid="444431">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44432">
                                            <p:txEl>
                                              <p:pRg st="0" end="0"/>
                                            </p:txEl>
                                          </p:spTgt>
                                        </p:tgtEl>
                                        <p:attrNameLst>
                                          <p:attrName>style.visibility</p:attrName>
                                        </p:attrNameLst>
                                      </p:cBhvr>
                                      <p:to>
                                        <p:strVal val="visible"/>
                                      </p:to>
                                    </p:set>
                                    <p:animEffect transition="in" filter="wipe(left)">
                                      <p:cBhvr>
                                        <p:cTn id="16" dur="500"/>
                                        <p:tgtEl>
                                          <p:spTgt spid="444432">
                                            <p:txEl>
                                              <p:pRg st="0" end="0"/>
                                            </p:txEl>
                                          </p:spTgt>
                                        </p:tgtEl>
                                      </p:cBhvr>
                                    </p:animEffect>
                                  </p:childTnLst>
                                </p:cTn>
                              </p:par>
                            </p:childTnLst>
                          </p:cTn>
                        </p:par>
                        <p:par>
                          <p:cTn id="17" fill="hold" nodeType="afterGroup">
                            <p:stCondLst>
                              <p:cond delay="500"/>
                            </p:stCondLst>
                            <p:childTnLst>
                              <p:par>
                                <p:cTn id="18" presetID="22" presetClass="entr" presetSubtype="4"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1000"/>
                                        <p:tgtEl>
                                          <p:spTgt spid="1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44430"/>
                                        </p:tgtEl>
                                        <p:attrNameLst>
                                          <p:attrName>style.visibility</p:attrName>
                                        </p:attrNameLst>
                                      </p:cBhvr>
                                      <p:to>
                                        <p:strVal val="visible"/>
                                      </p:to>
                                    </p:set>
                                    <p:animEffect transition="in" filter="wipe(left)">
                                      <p:cBhvr>
                                        <p:cTn id="25" dur="500"/>
                                        <p:tgtEl>
                                          <p:spTgt spid="444430"/>
                                        </p:tgtEl>
                                      </p:cBhvr>
                                    </p:animEffect>
                                  </p:childTnLst>
                                </p:cTn>
                              </p:par>
                            </p:childTnLst>
                          </p:cTn>
                        </p:par>
                        <p:par>
                          <p:cTn id="26" fill="hold" nodeType="afterGroup">
                            <p:stCondLst>
                              <p:cond delay="500"/>
                            </p:stCondLst>
                            <p:childTnLst>
                              <p:par>
                                <p:cTn id="27" presetID="10"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30" grpId="0" autoUpdateAnimBg="0"/>
      <p:bldP spid="444431" grpId="0" build="p" bldLvl="3" autoUpdateAnimBg="0" advAuto="0"/>
      <p:bldP spid="444432" grpId="0" build="p" bldLvl="3" autoUpdateAnimBg="0" advAuto="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pPr algn="just">
              <a:defRPr/>
            </a:pPr>
            <a:r>
              <a:rPr lang="en-US" sz="2800" dirty="0">
                <a:solidFill>
                  <a:srgbClr val="FF0000"/>
                </a:solidFill>
              </a:rPr>
              <a:t>Figure </a:t>
            </a:r>
            <a:r>
              <a:rPr lang="tr-TR" sz="2800" dirty="0">
                <a:solidFill>
                  <a:srgbClr val="FF0000"/>
                </a:solidFill>
              </a:rPr>
              <a:t>3</a:t>
            </a:r>
            <a:r>
              <a:rPr lang="en-US" sz="2800" dirty="0">
                <a:solidFill>
                  <a:srgbClr val="FF0000"/>
                </a:solidFill>
              </a:rPr>
              <a:t> shows a</a:t>
            </a:r>
            <a:r>
              <a:rPr lang="tr-TR" sz="2800" dirty="0">
                <a:solidFill>
                  <a:srgbClr val="FF0000"/>
                </a:solidFill>
              </a:rPr>
              <a:t> </a:t>
            </a:r>
            <a:r>
              <a:rPr lang="en-US" sz="2800" dirty="0">
                <a:solidFill>
                  <a:srgbClr val="FF0000"/>
                </a:solidFill>
              </a:rPr>
              <a:t>positive (direct) relationship.  </a:t>
            </a:r>
          </a:p>
        </p:txBody>
      </p:sp>
      <p:sp>
        <p:nvSpPr>
          <p:cNvPr id="25603" name="Rectangle 3"/>
          <p:cNvSpPr>
            <a:spLocks noGrp="1" noChangeArrowheads="1"/>
          </p:cNvSpPr>
          <p:nvPr>
            <p:ph type="body" idx="1"/>
          </p:nvPr>
        </p:nvSpPr>
        <p:spPr>
          <a:xfrm>
            <a:off x="486982" y="1320515"/>
            <a:ext cx="4524756" cy="1840644"/>
          </a:xfrm>
        </p:spPr>
        <p:txBody>
          <a:bodyPr>
            <a:normAutofit/>
          </a:bodyPr>
          <a:lstStyle/>
          <a:p>
            <a:pPr>
              <a:buNone/>
              <a:defRPr/>
            </a:pPr>
            <a:r>
              <a:rPr lang="en-US" sz="2400" dirty="0">
                <a:ea typeface="ＭＳ Ｐゴシック" charset="0"/>
              </a:rPr>
              <a:t>As the distance sprinted increases, recovery time increases.</a:t>
            </a:r>
          </a:p>
          <a:p>
            <a:pPr>
              <a:buNone/>
              <a:defRPr/>
            </a:pPr>
            <a:r>
              <a:rPr lang="en-US" sz="2200" i="1" dirty="0" err="1">
                <a:solidFill>
                  <a:srgbClr val="0070C0"/>
                </a:solidFill>
              </a:rPr>
              <a:t>Koşu</a:t>
            </a:r>
            <a:r>
              <a:rPr lang="en-US" sz="2200" i="1" dirty="0">
                <a:solidFill>
                  <a:srgbClr val="0070C0"/>
                </a:solidFill>
              </a:rPr>
              <a:t> </a:t>
            </a:r>
            <a:r>
              <a:rPr lang="en-US" sz="2200" i="1" dirty="0" err="1">
                <a:solidFill>
                  <a:srgbClr val="0070C0"/>
                </a:solidFill>
              </a:rPr>
              <a:t>mesafesi</a:t>
            </a:r>
            <a:r>
              <a:rPr lang="en-US" sz="2200" i="1" dirty="0">
                <a:solidFill>
                  <a:srgbClr val="0070C0"/>
                </a:solidFill>
              </a:rPr>
              <a:t> </a:t>
            </a:r>
            <a:r>
              <a:rPr lang="en-US" sz="2200" i="1" dirty="0" err="1">
                <a:solidFill>
                  <a:srgbClr val="0070C0"/>
                </a:solidFill>
              </a:rPr>
              <a:t>arttıkça</a:t>
            </a:r>
            <a:r>
              <a:rPr lang="en-US" sz="2200" i="1" dirty="0">
                <a:solidFill>
                  <a:srgbClr val="0070C0"/>
                </a:solidFill>
              </a:rPr>
              <a:t>, </a:t>
            </a:r>
            <a:r>
              <a:rPr lang="en-US" sz="2200" i="1" dirty="0" err="1">
                <a:solidFill>
                  <a:srgbClr val="0070C0"/>
                </a:solidFill>
              </a:rPr>
              <a:t>iyileşme</a:t>
            </a:r>
            <a:r>
              <a:rPr lang="en-US" sz="2200" i="1" dirty="0">
                <a:solidFill>
                  <a:srgbClr val="0070C0"/>
                </a:solidFill>
              </a:rPr>
              <a:t> </a:t>
            </a:r>
            <a:r>
              <a:rPr lang="en-US" sz="2200" i="1" dirty="0" err="1">
                <a:solidFill>
                  <a:srgbClr val="0070C0"/>
                </a:solidFill>
              </a:rPr>
              <a:t>süresi</a:t>
            </a:r>
            <a:r>
              <a:rPr lang="en-US" sz="2200" i="1" dirty="0">
                <a:solidFill>
                  <a:srgbClr val="0070C0"/>
                </a:solidFill>
              </a:rPr>
              <a:t> </a:t>
            </a:r>
            <a:r>
              <a:rPr lang="en-US" sz="2200" i="1" dirty="0" err="1">
                <a:solidFill>
                  <a:srgbClr val="0070C0"/>
                </a:solidFill>
              </a:rPr>
              <a:t>artar</a:t>
            </a:r>
            <a:r>
              <a:rPr lang="en-US" sz="2400" dirty="0"/>
              <a:t>.</a:t>
            </a:r>
            <a:endParaRPr lang="en-US" sz="2400" b="0" dirty="0">
              <a:solidFill>
                <a:schemeClr val="tx1"/>
              </a:solidFill>
              <a:cs typeface="+mn-cs"/>
            </a:endParaRPr>
          </a:p>
        </p:txBody>
      </p:sp>
      <p:sp>
        <p:nvSpPr>
          <p:cNvPr id="25604" name="Rectangle 4"/>
          <p:cNvSpPr>
            <a:spLocks noChangeArrowheads="1"/>
          </p:cNvSpPr>
          <p:nvPr/>
        </p:nvSpPr>
        <p:spPr bwMode="auto">
          <a:xfrm>
            <a:off x="533400" y="3657600"/>
            <a:ext cx="3429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rgbClr val="00468F"/>
              </a:buClr>
              <a:buFont typeface="Webdings" charset="0"/>
              <a:buNone/>
              <a:defRPr/>
            </a:pPr>
            <a:endParaRPr lang="en-US">
              <a:ea typeface="ＭＳ Ｐゴシック" charset="0"/>
            </a:endParaRPr>
          </a:p>
        </p:txBody>
      </p:sp>
      <p:sp>
        <p:nvSpPr>
          <p:cNvPr id="445449" name="Rectangle 9"/>
          <p:cNvSpPr>
            <a:spLocks noChangeArrowheads="1"/>
          </p:cNvSpPr>
          <p:nvPr/>
        </p:nvSpPr>
        <p:spPr bwMode="auto">
          <a:xfrm>
            <a:off x="533400" y="3356992"/>
            <a:ext cx="3886200" cy="2862322"/>
          </a:xfrm>
          <a:prstGeom prst="rect">
            <a:avLst/>
          </a:prstGeom>
          <a:noFill/>
          <a:ln>
            <a:noFill/>
          </a:ln>
          <a:effectLst/>
          <a:extLst>
            <a:ext uri="{909E8E84-426E-40DD-AFC4-6F175D3DCCD1}">
              <a14:hiddenFill xmlns:a14="http://schemas.microsoft.com/office/drawing/2010/main">
                <a:solidFill>
                  <a:srgbClr val="E6E5C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altLang="en-US" dirty="0"/>
              <a:t>But sprint twice as far and it takes </a:t>
            </a:r>
            <a:r>
              <a:rPr lang="en-US" altLang="en-US" i="1" dirty="0"/>
              <a:t>more</a:t>
            </a:r>
            <a:r>
              <a:rPr lang="en-US" altLang="en-US" dirty="0"/>
              <a:t> than twice as long to recover—the curve gets steeper. Look at the arrow</a:t>
            </a:r>
            <a:r>
              <a:rPr lang="is-IS" altLang="en-US" dirty="0"/>
              <a:t>…</a:t>
            </a:r>
          </a:p>
          <a:p>
            <a:pPr eaLnBrk="1" hangingPunct="1">
              <a:defRPr/>
            </a:pPr>
            <a:r>
              <a:rPr lang="is-IS" altLang="en-US" sz="2000" i="1" dirty="0">
                <a:solidFill>
                  <a:srgbClr val="0070C0"/>
                </a:solidFill>
              </a:rPr>
              <a:t>Koşu mesafesi iki kat artınca, iyileşme süresi iki katından fazla artar.</a:t>
            </a:r>
            <a:endParaRPr lang="en-US" altLang="en-US" sz="2000" i="1" dirty="0">
              <a:solidFill>
                <a:srgbClr val="0070C0"/>
              </a:solidFill>
            </a:endParaRPr>
          </a:p>
        </p:txBody>
      </p:sp>
      <p:pic>
        <p:nvPicPr>
          <p:cNvPr id="25607" name="Picture 4" descr="figA0103ba_thum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1738" y="1770063"/>
            <a:ext cx="379095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figA0103bb_thum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11738" y="1770063"/>
            <a:ext cx="379095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figA0103bc_thumb.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11738" y="1770063"/>
            <a:ext cx="379095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flipV="1">
            <a:off x="6300192" y="4653136"/>
            <a:ext cx="0" cy="452264"/>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5580112" y="4653136"/>
            <a:ext cx="7200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596336" y="2852936"/>
            <a:ext cx="72008" cy="2252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580112" y="2924944"/>
            <a:ext cx="2016224"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956376" y="5753656"/>
            <a:ext cx="504056" cy="369332"/>
          </a:xfrm>
          <a:prstGeom prst="rect">
            <a:avLst/>
          </a:prstGeom>
          <a:noFill/>
        </p:spPr>
        <p:txBody>
          <a:bodyPr wrap="square" rtlCol="0">
            <a:spAutoFit/>
          </a:bodyPr>
          <a:lstStyle/>
          <a:p>
            <a:r>
              <a:rPr lang="en-US" dirty="0" err="1"/>
              <a:t>dik</a:t>
            </a:r>
            <a:endParaRPr lang="en-US" dirty="0"/>
          </a:p>
        </p:txBody>
      </p:sp>
    </p:spTree>
    <p:extLst>
      <p:ext uri="{BB962C8B-B14F-4D97-AF65-F5344CB8AC3E}">
        <p14:creationId xmlns:p14="http://schemas.microsoft.com/office/powerpoint/2010/main" val="330761696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603">
                                            <p:txEl>
                                              <p:pRg st="0" end="0"/>
                                            </p:txEl>
                                          </p:spTgt>
                                        </p:tgtEl>
                                        <p:attrNameLst>
                                          <p:attrName>style.visibility</p:attrName>
                                        </p:attrNameLst>
                                      </p:cBhvr>
                                      <p:to>
                                        <p:strVal val="visible"/>
                                      </p:to>
                                    </p:set>
                                    <p:anim calcmode="lin" valueType="num">
                                      <p:cBhvr additive="base">
                                        <p:cTn id="13"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603">
                                            <p:txEl>
                                              <p:pRg st="1" end="1"/>
                                            </p:txEl>
                                          </p:spTgt>
                                        </p:tgtEl>
                                        <p:attrNameLst>
                                          <p:attrName>style.visibility</p:attrName>
                                        </p:attrNameLst>
                                      </p:cBhvr>
                                      <p:to>
                                        <p:strVal val="visible"/>
                                      </p:to>
                                    </p:set>
                                    <p:anim calcmode="lin" valueType="num">
                                      <p:cBhvr additive="base">
                                        <p:cTn id="19"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45449">
                                            <p:txEl>
                                              <p:pRg st="0" end="0"/>
                                            </p:txEl>
                                          </p:spTgt>
                                        </p:tgtEl>
                                        <p:attrNameLst>
                                          <p:attrName>style.visibility</p:attrName>
                                        </p:attrNameLst>
                                      </p:cBhvr>
                                      <p:to>
                                        <p:strVal val="visible"/>
                                      </p:to>
                                    </p:set>
                                    <p:anim calcmode="lin" valueType="num">
                                      <p:cBhvr additive="base">
                                        <p:cTn id="45" dur="500" fill="hold"/>
                                        <p:tgtEl>
                                          <p:spTgt spid="445449">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454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45449">
                                            <p:txEl>
                                              <p:pRg st="1" end="1"/>
                                            </p:txEl>
                                          </p:spTgt>
                                        </p:tgtEl>
                                        <p:attrNameLst>
                                          <p:attrName>style.visibility</p:attrName>
                                        </p:attrNameLst>
                                      </p:cBhvr>
                                      <p:to>
                                        <p:strVal val="visible"/>
                                      </p:to>
                                    </p:set>
                                    <p:anim calcmode="lin" valueType="num">
                                      <p:cBhvr additive="base">
                                        <p:cTn id="51" dur="500" fill="hold"/>
                                        <p:tgtEl>
                                          <p:spTgt spid="445449">
                                            <p:txEl>
                                              <p:pRg st="1" end="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4544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a:defRPr/>
            </a:pPr>
            <a:r>
              <a:rPr lang="en-US" sz="2800" dirty="0">
                <a:solidFill>
                  <a:srgbClr val="FF0000"/>
                </a:solidFill>
              </a:rPr>
              <a:t>Figure </a:t>
            </a:r>
            <a:r>
              <a:rPr lang="tr-TR" sz="2800" dirty="0">
                <a:solidFill>
                  <a:srgbClr val="FF0000"/>
                </a:solidFill>
              </a:rPr>
              <a:t>4</a:t>
            </a:r>
            <a:r>
              <a:rPr lang="en-US" sz="2800" dirty="0">
                <a:solidFill>
                  <a:srgbClr val="FF0000"/>
                </a:solidFill>
              </a:rPr>
              <a:t> shows a positive (direct) relationship.</a:t>
            </a:r>
          </a:p>
        </p:txBody>
      </p:sp>
      <p:sp>
        <p:nvSpPr>
          <p:cNvPr id="27651" name="Rectangle 3"/>
          <p:cNvSpPr>
            <a:spLocks noGrp="1" noChangeArrowheads="1"/>
          </p:cNvSpPr>
          <p:nvPr>
            <p:ph type="body" idx="1"/>
          </p:nvPr>
        </p:nvSpPr>
        <p:spPr>
          <a:xfrm>
            <a:off x="152400" y="1905000"/>
            <a:ext cx="4495800" cy="990600"/>
          </a:xfrm>
        </p:spPr>
        <p:txBody>
          <a:bodyPr/>
          <a:lstStyle/>
          <a:p>
            <a:pPr eaLnBrk="1" hangingPunct="1">
              <a:spcBef>
                <a:spcPct val="0"/>
              </a:spcBef>
              <a:buClrTx/>
              <a:buFontTx/>
              <a:buNone/>
              <a:defRPr/>
            </a:pPr>
            <a:r>
              <a:rPr lang="en-US" sz="2400" dirty="0">
                <a:cs typeface="+mn-cs"/>
              </a:rPr>
              <a:t>	</a:t>
            </a:r>
            <a:endParaRPr lang="en-US" sz="2400" b="0" dirty="0">
              <a:solidFill>
                <a:schemeClr val="tx1"/>
              </a:solidFill>
              <a:cs typeface="+mn-cs"/>
            </a:endParaRPr>
          </a:p>
        </p:txBody>
      </p:sp>
      <p:sp>
        <p:nvSpPr>
          <p:cNvPr id="451591" name="Rectangle 7"/>
          <p:cNvSpPr>
            <a:spLocks noChangeArrowheads="1"/>
          </p:cNvSpPr>
          <p:nvPr/>
        </p:nvSpPr>
        <p:spPr bwMode="auto">
          <a:xfrm>
            <a:off x="335161" y="1104900"/>
            <a:ext cx="4038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defRPr/>
            </a:pPr>
            <a:r>
              <a:rPr lang="en-US" dirty="0">
                <a:ea typeface="ＭＳ Ｐゴシック" charset="0"/>
              </a:rPr>
              <a:t>	</a:t>
            </a:r>
            <a:r>
              <a:rPr lang="en-US" sz="2400" dirty="0">
                <a:ea typeface="ＭＳ Ｐゴシック" charset="0"/>
              </a:rPr>
              <a:t>As study time increases, the number of problems worked increases.</a:t>
            </a:r>
          </a:p>
          <a:p>
            <a:pPr marL="342900" indent="-342900">
              <a:defRPr/>
            </a:pPr>
            <a:r>
              <a:rPr lang="en-US" sz="2000" dirty="0" err="1">
                <a:solidFill>
                  <a:srgbClr val="0070C0"/>
                </a:solidFill>
                <a:ea typeface="ＭＳ Ｐゴシック" charset="0"/>
              </a:rPr>
              <a:t>Çalışma</a:t>
            </a:r>
            <a:r>
              <a:rPr lang="en-US" sz="2000" dirty="0">
                <a:solidFill>
                  <a:srgbClr val="0070C0"/>
                </a:solidFill>
                <a:ea typeface="ＭＳ Ｐゴシック" charset="0"/>
              </a:rPr>
              <a:t> </a:t>
            </a:r>
            <a:r>
              <a:rPr lang="en-US" sz="2000" dirty="0" err="1">
                <a:solidFill>
                  <a:srgbClr val="0070C0"/>
                </a:solidFill>
                <a:ea typeface="ＭＳ Ｐゴシック" charset="0"/>
              </a:rPr>
              <a:t>süresi</a:t>
            </a:r>
            <a:r>
              <a:rPr lang="en-US" sz="2000" dirty="0">
                <a:solidFill>
                  <a:srgbClr val="0070C0"/>
                </a:solidFill>
                <a:ea typeface="ＭＳ Ｐゴシック" charset="0"/>
              </a:rPr>
              <a:t> </a:t>
            </a:r>
            <a:r>
              <a:rPr lang="en-US" sz="2000" dirty="0" err="1">
                <a:solidFill>
                  <a:srgbClr val="0070C0"/>
                </a:solidFill>
                <a:ea typeface="ＭＳ Ｐゴシック" charset="0"/>
              </a:rPr>
              <a:t>arttıkça</a:t>
            </a:r>
            <a:r>
              <a:rPr lang="en-US" sz="2000" dirty="0">
                <a:solidFill>
                  <a:srgbClr val="0070C0"/>
                </a:solidFill>
                <a:ea typeface="ＭＳ Ｐゴシック" charset="0"/>
              </a:rPr>
              <a:t>, </a:t>
            </a:r>
            <a:r>
              <a:rPr lang="en-US" sz="2000" dirty="0" err="1">
                <a:solidFill>
                  <a:srgbClr val="0070C0"/>
                </a:solidFill>
                <a:ea typeface="ＭＳ Ｐゴシック" charset="0"/>
              </a:rPr>
              <a:t>çalışılan</a:t>
            </a:r>
            <a:r>
              <a:rPr lang="en-US" sz="2000" dirty="0">
                <a:solidFill>
                  <a:srgbClr val="0070C0"/>
                </a:solidFill>
                <a:ea typeface="ＭＳ Ｐゴシック" charset="0"/>
              </a:rPr>
              <a:t> problem </a:t>
            </a:r>
            <a:r>
              <a:rPr lang="en-US" sz="2000" dirty="0" err="1">
                <a:solidFill>
                  <a:srgbClr val="0070C0"/>
                </a:solidFill>
                <a:ea typeface="ＭＳ Ｐゴシック" charset="0"/>
              </a:rPr>
              <a:t>sayısı</a:t>
            </a:r>
            <a:r>
              <a:rPr lang="en-US" sz="2000" dirty="0">
                <a:solidFill>
                  <a:srgbClr val="0070C0"/>
                </a:solidFill>
                <a:ea typeface="ＭＳ Ｐゴシック" charset="0"/>
              </a:rPr>
              <a:t> </a:t>
            </a:r>
            <a:r>
              <a:rPr lang="en-US" sz="2000" dirty="0" err="1">
                <a:solidFill>
                  <a:srgbClr val="0070C0"/>
                </a:solidFill>
                <a:ea typeface="ＭＳ Ｐゴシック" charset="0"/>
              </a:rPr>
              <a:t>artacaktır</a:t>
            </a:r>
            <a:endParaRPr lang="en-US" sz="2000" dirty="0">
              <a:solidFill>
                <a:srgbClr val="0070C0"/>
              </a:solidFill>
              <a:ea typeface="ＭＳ Ｐゴシック" charset="0"/>
            </a:endParaRPr>
          </a:p>
        </p:txBody>
      </p:sp>
      <p:sp>
        <p:nvSpPr>
          <p:cNvPr id="451592" name="Rectangle 8"/>
          <p:cNvSpPr>
            <a:spLocks noChangeArrowheads="1"/>
          </p:cNvSpPr>
          <p:nvPr/>
        </p:nvSpPr>
        <p:spPr bwMode="auto">
          <a:xfrm>
            <a:off x="487561" y="3200400"/>
            <a:ext cx="3886200" cy="3231654"/>
          </a:xfrm>
          <a:prstGeom prst="rect">
            <a:avLst/>
          </a:prstGeom>
          <a:noFill/>
          <a:ln>
            <a:noFill/>
          </a:ln>
          <a:effectLst/>
          <a:extLst>
            <a:ext uri="{909E8E84-426E-40DD-AFC4-6F175D3DCCD1}">
              <a14:hiddenFill xmlns:a14="http://schemas.microsoft.com/office/drawing/2010/main">
                <a:solidFill>
                  <a:srgbClr val="E6E5C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altLang="en-US" dirty="0"/>
              <a:t>But study twice as long and the number of problems you work </a:t>
            </a:r>
            <a:r>
              <a:rPr lang="en-US" altLang="en-US" i="1" dirty="0"/>
              <a:t>less</a:t>
            </a:r>
            <a:r>
              <a:rPr lang="en-US" altLang="en-US" dirty="0"/>
              <a:t> than double—the curve gets less steep. Look at the arrow</a:t>
            </a:r>
            <a:r>
              <a:rPr lang="is-IS" altLang="en-US" dirty="0"/>
              <a:t>…</a:t>
            </a:r>
          </a:p>
          <a:p>
            <a:pPr eaLnBrk="1" hangingPunct="1">
              <a:defRPr/>
            </a:pPr>
            <a:r>
              <a:rPr lang="is-IS" altLang="en-US" sz="2000" i="1" dirty="0">
                <a:solidFill>
                  <a:srgbClr val="0070C0"/>
                </a:solidFill>
              </a:rPr>
              <a:t>Çalışma süresi iki katı arttınca, çalışılan problem sayısı iki katından az artar.</a:t>
            </a:r>
            <a:endParaRPr lang="en-US" altLang="en-US" sz="2000" i="1" dirty="0">
              <a:solidFill>
                <a:srgbClr val="0070C0"/>
              </a:solidFill>
            </a:endParaRPr>
          </a:p>
        </p:txBody>
      </p:sp>
      <p:pic>
        <p:nvPicPr>
          <p:cNvPr id="27654" name="Picture 4" descr="figA0103ca_thum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1738" y="1770063"/>
            <a:ext cx="379095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figA0103cb_thum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11738" y="1770063"/>
            <a:ext cx="379095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figA0103cc_thumb.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11738" y="1700808"/>
            <a:ext cx="379095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flipV="1">
            <a:off x="6300192" y="4005064"/>
            <a:ext cx="0"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7596336" y="3212976"/>
            <a:ext cx="0" cy="180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5580112" y="4005064"/>
            <a:ext cx="7200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580112" y="3212976"/>
            <a:ext cx="201622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564502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51591">
                                            <p:txEl>
                                              <p:pRg st="0" end="0"/>
                                            </p:txEl>
                                          </p:spTgt>
                                        </p:tgtEl>
                                        <p:attrNameLst>
                                          <p:attrName>style.visibility</p:attrName>
                                        </p:attrNameLst>
                                      </p:cBhvr>
                                      <p:to>
                                        <p:strVal val="visible"/>
                                      </p:to>
                                    </p:set>
                                    <p:anim calcmode="lin" valueType="num">
                                      <p:cBhvr additive="base">
                                        <p:cTn id="13" dur="500" fill="hold"/>
                                        <p:tgtEl>
                                          <p:spTgt spid="45159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15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51591">
                                            <p:txEl>
                                              <p:pRg st="1" end="1"/>
                                            </p:txEl>
                                          </p:spTgt>
                                        </p:tgtEl>
                                        <p:attrNameLst>
                                          <p:attrName>style.visibility</p:attrName>
                                        </p:attrNameLst>
                                      </p:cBhvr>
                                      <p:to>
                                        <p:strVal val="visible"/>
                                      </p:to>
                                    </p:set>
                                    <p:anim calcmode="lin" valueType="num">
                                      <p:cBhvr additive="base">
                                        <p:cTn id="19" dur="500" fill="hold"/>
                                        <p:tgtEl>
                                          <p:spTgt spid="45159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15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51592">
                                            <p:txEl>
                                              <p:pRg st="0" end="0"/>
                                            </p:txEl>
                                          </p:spTgt>
                                        </p:tgtEl>
                                        <p:attrNameLst>
                                          <p:attrName>style.visibility</p:attrName>
                                        </p:attrNameLst>
                                      </p:cBhvr>
                                      <p:to>
                                        <p:strVal val="visible"/>
                                      </p:to>
                                    </p:set>
                                    <p:anim calcmode="lin" valueType="num">
                                      <p:cBhvr additive="base">
                                        <p:cTn id="45" dur="500" fill="hold"/>
                                        <p:tgtEl>
                                          <p:spTgt spid="451592">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5159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51592">
                                            <p:txEl>
                                              <p:pRg st="1" end="1"/>
                                            </p:txEl>
                                          </p:spTgt>
                                        </p:tgtEl>
                                        <p:attrNameLst>
                                          <p:attrName>style.visibility</p:attrName>
                                        </p:attrNameLst>
                                      </p:cBhvr>
                                      <p:to>
                                        <p:strVal val="visible"/>
                                      </p:to>
                                    </p:set>
                                    <p:anim calcmode="lin" valueType="num">
                                      <p:cBhvr additive="base">
                                        <p:cTn id="51" dur="500" fill="hold"/>
                                        <p:tgtEl>
                                          <p:spTgt spid="451592">
                                            <p:txEl>
                                              <p:pRg st="1" end="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5159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7022</TotalTime>
  <Words>3413</Words>
  <Application>Microsoft Office PowerPoint</Application>
  <PresentationFormat>Ekran Gösterisi (4:3)</PresentationFormat>
  <Paragraphs>470</Paragraphs>
  <Slides>64</Slides>
  <Notes>35</Notes>
  <HiddenSlides>0</HiddenSlides>
  <MMClips>0</MMClips>
  <ScaleCrop>false</ScaleCrop>
  <HeadingPairs>
    <vt:vector size="8" baseType="variant">
      <vt:variant>
        <vt:lpstr>Kullanılan Yazı Tipleri</vt:lpstr>
      </vt:variant>
      <vt:variant>
        <vt:i4>9</vt:i4>
      </vt:variant>
      <vt:variant>
        <vt:lpstr>Tema</vt:lpstr>
      </vt:variant>
      <vt:variant>
        <vt:i4>1</vt:i4>
      </vt:variant>
      <vt:variant>
        <vt:lpstr>Eklenmiş OLE Hizmet Programları</vt:lpstr>
      </vt:variant>
      <vt:variant>
        <vt:i4>2</vt:i4>
      </vt:variant>
      <vt:variant>
        <vt:lpstr>Slayt Başlıkları</vt:lpstr>
      </vt:variant>
      <vt:variant>
        <vt:i4>64</vt:i4>
      </vt:variant>
    </vt:vector>
  </HeadingPairs>
  <TitlesOfParts>
    <vt:vector size="76" baseType="lpstr">
      <vt:lpstr>Arial</vt:lpstr>
      <vt:lpstr>Calibri</vt:lpstr>
      <vt:lpstr>Helvetica</vt:lpstr>
      <vt:lpstr>Tahoma</vt:lpstr>
      <vt:lpstr>Times New Roman</vt:lpstr>
      <vt:lpstr>Verdana</vt:lpstr>
      <vt:lpstr>Webdings</vt:lpstr>
      <vt:lpstr>Wingdings</vt:lpstr>
      <vt:lpstr>Wingdings 3</vt:lpstr>
      <vt:lpstr>Ofis Teması</vt:lpstr>
      <vt:lpstr>Equation</vt:lpstr>
      <vt:lpstr>Chart</vt:lpstr>
      <vt:lpstr>  Chapter 5  GRAPHS AND SLOPES   </vt:lpstr>
      <vt:lpstr>PowerPoint Sunusu</vt:lpstr>
      <vt:lpstr>MAKING AND USING GRAPHS</vt:lpstr>
      <vt:lpstr>Figure 1 shows how to make a graph.</vt:lpstr>
      <vt:lpstr>MAKING AND USING GRAPHS</vt:lpstr>
      <vt:lpstr>Interpreting Graphs Used in Economic Models </vt:lpstr>
      <vt:lpstr>Figure 2 shows a positive (direct) relationship.</vt:lpstr>
      <vt:lpstr>Figure 3 shows a positive (direct) relationship.  </vt:lpstr>
      <vt:lpstr>Figure 4 shows a positive (direct) relationship.</vt:lpstr>
      <vt:lpstr>Figure 5 shows a negative (inverse) relationship.</vt:lpstr>
      <vt:lpstr>PowerPoint Sunusu</vt:lpstr>
      <vt:lpstr>PowerPoint Sunusu</vt:lpstr>
      <vt:lpstr>PowerPoint Sunusu</vt:lpstr>
      <vt:lpstr>PowerPoint Sunusu</vt:lpstr>
      <vt:lpstr>PowerPoint Sunusu</vt:lpstr>
      <vt:lpstr>PowerPoint Sunusu</vt:lpstr>
      <vt:lpstr>Figure 11 shows variables that are unrelated. The line or the curve is horizontal </vt:lpstr>
      <vt:lpstr>Figure 12 shows variables that are unrelated. </vt:lpstr>
      <vt:lpstr>EX:</vt:lpstr>
      <vt:lpstr>EX:</vt:lpstr>
      <vt:lpstr>PowerPoint Sunusu</vt:lpstr>
      <vt:lpstr>PowerPoint Sunusu</vt:lpstr>
      <vt:lpstr>APPENDIX: MAKING AND USING GRAPHS</vt:lpstr>
      <vt:lpstr>APPENDIX: MAKING AND USING GRAPHS</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Interpreting Data Graphs</vt:lpstr>
      <vt:lpstr>-Trend is a general tendency for the value of a variable to rise or fall.</vt:lpstr>
      <vt:lpstr>Figure 20 shows Scatter diagram.</vt:lpstr>
      <vt:lpstr>Figure 21 shows another scatter diagram.</vt:lpstr>
      <vt:lpstr>Figure 22 shows a times-series graph.</vt:lpstr>
      <vt:lpstr>PowerPoint Sunusu</vt:lpstr>
      <vt:lpstr>Figure 23 shows a cross-section graph.</vt:lpstr>
      <vt:lpstr>PowerPoint Sunusu</vt:lpstr>
      <vt:lpstr>PowerPoint Sunusu</vt:lpstr>
      <vt:lpstr>PowerPoint Sunusu</vt:lpstr>
      <vt:lpstr>PowerPoint Sunusu</vt:lpstr>
      <vt:lpstr>PARETO ANALYSIS</vt:lpstr>
      <vt:lpstr>  </vt:lpstr>
      <vt:lpstr>  </vt:lpstr>
      <vt:lpstr>  </vt:lpstr>
      <vt:lpstr>History of Pareto Analysis</vt:lpstr>
      <vt:lpstr>  </vt:lpstr>
      <vt:lpstr>  </vt:lpstr>
      <vt:lpstr>HOW TO USE IT ?</vt:lpstr>
      <vt:lpstr>  </vt:lpstr>
      <vt:lpstr>The Pareto Chart     </vt:lpstr>
      <vt:lpstr> </vt:lpstr>
      <vt:lpstr>Some Problems  Difficulties associated with pareto analysis</vt:lpstr>
      <vt:lpstr>Overcoming the difficulties</vt:lpstr>
      <vt:lpstr>Pareto Analysis Example</vt:lpstr>
      <vt:lpstr>  </vt:lpstr>
      <vt:lpstr>  </vt:lpstr>
      <vt:lpstr>  </vt:lpstr>
      <vt:lpstr>Figure 1. Ahmet’s Pareto Analysis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dilek</dc:creator>
  <cp:lastModifiedBy>Dilek Temiz</cp:lastModifiedBy>
  <cp:revision>102</cp:revision>
  <dcterms:created xsi:type="dcterms:W3CDTF">2015-09-30T14:26:32Z</dcterms:created>
  <dcterms:modified xsi:type="dcterms:W3CDTF">2023-09-28T09:57:24Z</dcterms:modified>
</cp:coreProperties>
</file>