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0"/>
  </p:notesMasterIdLst>
  <p:sldIdLst>
    <p:sldId id="256" r:id="rId2"/>
    <p:sldId id="328" r:id="rId3"/>
    <p:sldId id="329" r:id="rId4"/>
    <p:sldId id="330" r:id="rId5"/>
    <p:sldId id="335" r:id="rId6"/>
    <p:sldId id="331" r:id="rId7"/>
    <p:sldId id="332" r:id="rId8"/>
    <p:sldId id="333" r:id="rId9"/>
    <p:sldId id="334" r:id="rId10"/>
    <p:sldId id="257" r:id="rId11"/>
    <p:sldId id="258"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336" r:id="rId27"/>
    <p:sldId id="337" r:id="rId28"/>
    <p:sldId id="319" r:id="rId29"/>
    <p:sldId id="320" r:id="rId30"/>
    <p:sldId id="321" r:id="rId31"/>
    <p:sldId id="322" r:id="rId32"/>
    <p:sldId id="323" r:id="rId33"/>
    <p:sldId id="324" r:id="rId34"/>
    <p:sldId id="325" r:id="rId35"/>
    <p:sldId id="275" r:id="rId36"/>
    <p:sldId id="276" r:id="rId37"/>
    <p:sldId id="277" r:id="rId38"/>
    <p:sldId id="278" r:id="rId39"/>
    <p:sldId id="279" r:id="rId40"/>
    <p:sldId id="280" r:id="rId41"/>
    <p:sldId id="281" r:id="rId42"/>
    <p:sldId id="33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26" r:id="rId58"/>
    <p:sldId id="303" r:id="rId59"/>
    <p:sldId id="304" r:id="rId60"/>
    <p:sldId id="305" r:id="rId61"/>
    <p:sldId id="306" r:id="rId62"/>
    <p:sldId id="307" r:id="rId63"/>
    <p:sldId id="308" r:id="rId64"/>
    <p:sldId id="309" r:id="rId65"/>
    <p:sldId id="310" r:id="rId66"/>
    <p:sldId id="312" r:id="rId67"/>
    <p:sldId id="339" r:id="rId68"/>
    <p:sldId id="327" r:id="rId69"/>
    <p:sldId id="313" r:id="rId70"/>
    <p:sldId id="314" r:id="rId71"/>
    <p:sldId id="315" r:id="rId72"/>
    <p:sldId id="316" r:id="rId73"/>
    <p:sldId id="317" r:id="rId74"/>
    <p:sldId id="318" r:id="rId75"/>
    <p:sldId id="340" r:id="rId76"/>
    <p:sldId id="341" r:id="rId77"/>
    <p:sldId id="342" r:id="rId78"/>
    <p:sldId id="343" r:id="rId79"/>
    <p:sldId id="344" r:id="rId80"/>
    <p:sldId id="345" r:id="rId81"/>
    <p:sldId id="346" r:id="rId82"/>
    <p:sldId id="347" r:id="rId83"/>
    <p:sldId id="348" r:id="rId84"/>
    <p:sldId id="350" r:id="rId85"/>
    <p:sldId id="351" r:id="rId86"/>
    <p:sldId id="352" r:id="rId87"/>
    <p:sldId id="353" r:id="rId88"/>
    <p:sldId id="354"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93561"/>
  </p:normalViewPr>
  <p:slideViewPr>
    <p:cSldViewPr snapToGrid="0" snapToObjects="1">
      <p:cViewPr varScale="1">
        <p:scale>
          <a:sx n="68" d="100"/>
          <a:sy n="68" d="100"/>
        </p:scale>
        <p:origin x="8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0C644-A243-1841-8FC2-AB20A53194FF}"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68C68-3B81-8C4D-9747-212A6D486228}" type="slidenum">
              <a:rPr lang="en-US" smtClean="0"/>
              <a:t>‹#›</a:t>
            </a:fld>
            <a:endParaRPr lang="en-US"/>
          </a:p>
        </p:txBody>
      </p:sp>
    </p:spTree>
    <p:extLst>
      <p:ext uri="{BB962C8B-B14F-4D97-AF65-F5344CB8AC3E}">
        <p14:creationId xmlns:p14="http://schemas.microsoft.com/office/powerpoint/2010/main" val="62822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Bar Graph</a:t>
            </a:r>
          </a:p>
        </p:txBody>
      </p:sp>
      <p:sp>
        <p:nvSpPr>
          <p:cNvPr id="4" name="Slide Number Placeholder 3"/>
          <p:cNvSpPr>
            <a:spLocks noGrp="1"/>
          </p:cNvSpPr>
          <p:nvPr>
            <p:ph type="sldNum" sz="quarter" idx="10"/>
          </p:nvPr>
        </p:nvSpPr>
        <p:spPr/>
        <p:txBody>
          <a:bodyPr/>
          <a:lstStyle/>
          <a:p>
            <a:fld id="{26F68C68-3B81-8C4D-9747-212A6D486228}" type="slidenum">
              <a:rPr lang="en-US" smtClean="0"/>
              <a:t>41</a:t>
            </a:fld>
            <a:endParaRPr lang="en-US"/>
          </a:p>
        </p:txBody>
      </p:sp>
    </p:spTree>
    <p:extLst>
      <p:ext uri="{BB962C8B-B14F-4D97-AF65-F5344CB8AC3E}">
        <p14:creationId xmlns:p14="http://schemas.microsoft.com/office/powerpoint/2010/main" val="157030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dirty="0"/>
          </a:p>
        </p:txBody>
      </p:sp>
      <p:sp>
        <p:nvSpPr>
          <p:cNvPr id="4" name="Date Placeholder 3"/>
          <p:cNvSpPr>
            <a:spLocks noGrp="1"/>
          </p:cNvSpPr>
          <p:nvPr>
            <p:ph type="dt" sz="half" idx="10"/>
          </p:nvPr>
        </p:nvSpPr>
        <p:spPr/>
        <p:txBody>
          <a:bodyPr/>
          <a:lstStyle/>
          <a:p>
            <a:fld id="{C4DD1879-8B9B-2B4B-91A6-E2457A24BAB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208196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C4DD1879-8B9B-2B4B-91A6-E2457A24BAB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8418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C4DD1879-8B9B-2B4B-91A6-E2457A24BAB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EE692E-7FD1-0540-96AB-EB9453BA239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482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Click to edit Master text styles</a:t>
            </a:r>
          </a:p>
        </p:txBody>
      </p:sp>
      <p:sp>
        <p:nvSpPr>
          <p:cNvPr id="5" name="Date Placeholder 4"/>
          <p:cNvSpPr>
            <a:spLocks noGrp="1"/>
          </p:cNvSpPr>
          <p:nvPr>
            <p:ph type="dt" sz="half" idx="10"/>
          </p:nvPr>
        </p:nvSpPr>
        <p:spPr/>
        <p:txBody>
          <a:bodyPr/>
          <a:lstStyle/>
          <a:p>
            <a:fld id="{C4DD1879-8B9B-2B4B-91A6-E2457A24BABB}"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53856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Click to edit Master text styles</a:t>
            </a:r>
          </a:p>
        </p:txBody>
      </p:sp>
      <p:sp>
        <p:nvSpPr>
          <p:cNvPr id="5" name="Date Placeholder 4"/>
          <p:cNvSpPr>
            <a:spLocks noGrp="1"/>
          </p:cNvSpPr>
          <p:nvPr>
            <p:ph type="dt" sz="half" idx="10"/>
          </p:nvPr>
        </p:nvSpPr>
        <p:spPr/>
        <p:txBody>
          <a:bodyPr/>
          <a:lstStyle/>
          <a:p>
            <a:fld id="{C4DD1879-8B9B-2B4B-91A6-E2457A24BABB}"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EE692E-7FD1-0540-96AB-EB9453BA239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543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Click to edit Master text styles</a:t>
            </a:r>
          </a:p>
        </p:txBody>
      </p:sp>
      <p:sp>
        <p:nvSpPr>
          <p:cNvPr id="5" name="Date Placeholder 4"/>
          <p:cNvSpPr>
            <a:spLocks noGrp="1"/>
          </p:cNvSpPr>
          <p:nvPr>
            <p:ph type="dt" sz="half" idx="10"/>
          </p:nvPr>
        </p:nvSpPr>
        <p:spPr/>
        <p:txBody>
          <a:bodyPr/>
          <a:lstStyle/>
          <a:p>
            <a:fld id="{C4DD1879-8B9B-2B4B-91A6-E2457A24BABB}"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582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Date Placeholder 3"/>
          <p:cNvSpPr>
            <a:spLocks noGrp="1"/>
          </p:cNvSpPr>
          <p:nvPr>
            <p:ph type="dt" sz="half" idx="10"/>
          </p:nvPr>
        </p:nvSpPr>
        <p:spPr/>
        <p:txBody>
          <a:bodyPr/>
          <a:lstStyle/>
          <a:p>
            <a:fld id="{C4DD1879-8B9B-2B4B-91A6-E2457A24BAB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77253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Date Placeholder 3"/>
          <p:cNvSpPr>
            <a:spLocks noGrp="1"/>
          </p:cNvSpPr>
          <p:nvPr>
            <p:ph type="dt" sz="half" idx="10"/>
          </p:nvPr>
        </p:nvSpPr>
        <p:spPr/>
        <p:txBody>
          <a:bodyPr/>
          <a:lstStyle/>
          <a:p>
            <a:fld id="{C4DD1879-8B9B-2B4B-91A6-E2457A24BAB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14573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Date Placeholder 3"/>
          <p:cNvSpPr>
            <a:spLocks noGrp="1"/>
          </p:cNvSpPr>
          <p:nvPr>
            <p:ph type="dt" sz="half" idx="10"/>
          </p:nvPr>
        </p:nvSpPr>
        <p:spPr/>
        <p:txBody>
          <a:bodyPr/>
          <a:lstStyle/>
          <a:p>
            <a:fld id="{C4DD1879-8B9B-2B4B-91A6-E2457A24BAB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69918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C4DD1879-8B9B-2B4B-91A6-E2457A24BAB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88887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5" name="Date Placeholder 4"/>
          <p:cNvSpPr>
            <a:spLocks noGrp="1"/>
          </p:cNvSpPr>
          <p:nvPr>
            <p:ph type="dt" sz="half" idx="10"/>
          </p:nvPr>
        </p:nvSpPr>
        <p:spPr/>
        <p:txBody>
          <a:bodyPr/>
          <a:lstStyle/>
          <a:p>
            <a:fld id="{C4DD1879-8B9B-2B4B-91A6-E2457A24BABB}"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40216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7" name="Date Placeholder 6"/>
          <p:cNvSpPr>
            <a:spLocks noGrp="1"/>
          </p:cNvSpPr>
          <p:nvPr>
            <p:ph type="dt" sz="half" idx="10"/>
          </p:nvPr>
        </p:nvSpPr>
        <p:spPr/>
        <p:txBody>
          <a:bodyPr/>
          <a:lstStyle/>
          <a:p>
            <a:fld id="{C4DD1879-8B9B-2B4B-91A6-E2457A24BABB}"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79516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dirty="0"/>
          </a:p>
        </p:txBody>
      </p:sp>
      <p:sp>
        <p:nvSpPr>
          <p:cNvPr id="3" name="Date Placeholder 2"/>
          <p:cNvSpPr>
            <a:spLocks noGrp="1"/>
          </p:cNvSpPr>
          <p:nvPr>
            <p:ph type="dt" sz="half" idx="10"/>
          </p:nvPr>
        </p:nvSpPr>
        <p:spPr/>
        <p:txBody>
          <a:bodyPr/>
          <a:lstStyle/>
          <a:p>
            <a:fld id="{C4DD1879-8B9B-2B4B-91A6-E2457A24BABB}"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30352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D1879-8B9B-2B4B-91A6-E2457A24BABB}"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84279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C4DD1879-8B9B-2B4B-91A6-E2457A24BABB}"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90230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C4DD1879-8B9B-2B4B-91A6-E2457A24BABB}"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EE692E-7FD1-0540-96AB-EB9453BA239A}" type="slidenum">
              <a:rPr lang="en-US" smtClean="0"/>
              <a:t>‹#›</a:t>
            </a:fld>
            <a:endParaRPr lang="en-US"/>
          </a:p>
        </p:txBody>
      </p:sp>
    </p:spTree>
    <p:extLst>
      <p:ext uri="{BB962C8B-B14F-4D97-AF65-F5344CB8AC3E}">
        <p14:creationId xmlns:p14="http://schemas.microsoft.com/office/powerpoint/2010/main" val="170933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4DD1879-8B9B-2B4B-91A6-E2457A24BABB}" type="datetimeFigureOut">
              <a:rPr lang="en-US" smtClean="0"/>
              <a:t>9/27/2023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EE692E-7FD1-0540-96AB-EB9453BA239A}" type="slidenum">
              <a:rPr lang="en-US" smtClean="0"/>
              <a:t>‹#›</a:t>
            </a:fld>
            <a:endParaRPr lang="en-US"/>
          </a:p>
        </p:txBody>
      </p:sp>
    </p:spTree>
    <p:extLst>
      <p:ext uri="{BB962C8B-B14F-4D97-AF65-F5344CB8AC3E}">
        <p14:creationId xmlns:p14="http://schemas.microsoft.com/office/powerpoint/2010/main" val="965909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5654" y="2156346"/>
            <a:ext cx="8202304" cy="2308324"/>
          </a:xfrm>
          <a:prstGeom prst="rect">
            <a:avLst/>
          </a:prstGeom>
          <a:noFill/>
        </p:spPr>
        <p:txBody>
          <a:bodyPr wrap="square" rtlCol="0">
            <a:spAutoFit/>
          </a:bodyPr>
          <a:lstStyle/>
          <a:p>
            <a:pPr algn="ctr"/>
            <a:r>
              <a:rPr lang="en-US" sz="3600" b="1" dirty="0">
                <a:solidFill>
                  <a:srgbClr val="0070C0"/>
                </a:solidFill>
              </a:rPr>
              <a:t>Chapter </a:t>
            </a:r>
            <a:r>
              <a:rPr lang="tr-TR" sz="3600" b="1" dirty="0">
                <a:solidFill>
                  <a:srgbClr val="0070C0"/>
                </a:solidFill>
              </a:rPr>
              <a:t>4</a:t>
            </a:r>
            <a:endParaRPr lang="en-US" sz="3600" b="1" dirty="0">
              <a:solidFill>
                <a:srgbClr val="0070C0"/>
              </a:solidFill>
            </a:endParaRPr>
          </a:p>
          <a:p>
            <a:pPr algn="ctr"/>
            <a:endParaRPr lang="en-US" sz="3600" dirty="0">
              <a:solidFill>
                <a:srgbClr val="0070C0"/>
              </a:solidFill>
            </a:endParaRPr>
          </a:p>
          <a:p>
            <a:pPr algn="ctr"/>
            <a:r>
              <a:rPr lang="en-US" sz="3600" dirty="0">
                <a:solidFill>
                  <a:srgbClr val="0070C0"/>
                </a:solidFill>
              </a:rPr>
              <a:t>Range, Width, min-max Values and Graphs</a:t>
            </a:r>
          </a:p>
        </p:txBody>
      </p:sp>
    </p:spTree>
    <p:extLst>
      <p:ext uri="{BB962C8B-B14F-4D97-AF65-F5344CB8AC3E}">
        <p14:creationId xmlns:p14="http://schemas.microsoft.com/office/powerpoint/2010/main" val="96324219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021" y="749549"/>
            <a:ext cx="11093115" cy="4832092"/>
          </a:xfrm>
          <a:prstGeom prst="rect">
            <a:avLst/>
          </a:prstGeom>
          <a:noFill/>
        </p:spPr>
        <p:txBody>
          <a:bodyPr wrap="square" rtlCol="0">
            <a:spAutoFit/>
          </a:bodyPr>
          <a:lstStyle/>
          <a:p>
            <a:pPr algn="just"/>
            <a:r>
              <a:rPr lang="en-US" sz="2800" b="1" dirty="0"/>
              <a:t>Class Work:</a:t>
            </a:r>
          </a:p>
          <a:p>
            <a:pPr algn="just"/>
            <a:endParaRPr lang="en-US" sz="2800" dirty="0"/>
          </a:p>
          <a:p>
            <a:pPr algn="just"/>
            <a:r>
              <a:rPr lang="en-US" sz="2800" dirty="0"/>
              <a:t>Let us assume that we have 20 workers</a:t>
            </a:r>
            <a:r>
              <a:rPr lang="tr-TR" sz="2800" dirty="0"/>
              <a:t>,</a:t>
            </a:r>
            <a:r>
              <a:rPr lang="en-US" sz="2800" dirty="0"/>
              <a:t> and they are installing different number of (let us say cars) weekly. </a:t>
            </a:r>
          </a:p>
          <a:p>
            <a:pPr algn="just"/>
            <a:endParaRPr lang="en-US" sz="2800" dirty="0"/>
          </a:p>
          <a:p>
            <a:pPr algn="just"/>
            <a:r>
              <a:rPr lang="en-US" sz="2800" dirty="0"/>
              <a:t>Each worker assemble different numbers. </a:t>
            </a:r>
          </a:p>
          <a:p>
            <a:pPr algn="just"/>
            <a:endParaRPr lang="en-US" sz="2800" dirty="0"/>
          </a:p>
          <a:p>
            <a:pPr algn="just"/>
            <a:r>
              <a:rPr lang="en-US" sz="2800" dirty="0"/>
              <a:t>Let us find the min-max numbers, range, width of the distribution. </a:t>
            </a:r>
          </a:p>
          <a:p>
            <a:pPr algn="just"/>
            <a:endParaRPr lang="en-US" sz="2800" dirty="0"/>
          </a:p>
          <a:p>
            <a:pPr algn="just"/>
            <a:r>
              <a:rPr lang="en-US" sz="2800" dirty="0"/>
              <a:t>The let us draw the the histogram of the distribution. </a:t>
            </a:r>
          </a:p>
        </p:txBody>
      </p:sp>
    </p:spTree>
    <p:extLst>
      <p:ext uri="{BB962C8B-B14F-4D97-AF65-F5344CB8AC3E}">
        <p14:creationId xmlns:p14="http://schemas.microsoft.com/office/powerpoint/2010/main" val="146115130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05" y="777374"/>
            <a:ext cx="11999495" cy="4588710"/>
          </a:xfrm>
          <a:prstGeom prst="rect">
            <a:avLst/>
          </a:prstGeom>
        </p:spPr>
      </p:pic>
    </p:spTree>
    <p:extLst>
      <p:ext uri="{BB962C8B-B14F-4D97-AF65-F5344CB8AC3E}">
        <p14:creationId xmlns:p14="http://schemas.microsoft.com/office/powerpoint/2010/main" val="200518852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038" y="-635619"/>
            <a:ext cx="2197923" cy="6858000"/>
          </a:xfrm>
          <a:prstGeom prst="rect">
            <a:avLst/>
          </a:prstGeom>
        </p:spPr>
      </p:pic>
    </p:spTree>
    <p:extLst>
      <p:ext uri="{BB962C8B-B14F-4D97-AF65-F5344CB8AC3E}">
        <p14:creationId xmlns:p14="http://schemas.microsoft.com/office/powerpoint/2010/main" val="158656761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330200"/>
            <a:ext cx="8140700" cy="6197600"/>
          </a:xfrm>
          <a:prstGeom prst="rect">
            <a:avLst/>
          </a:prstGeom>
        </p:spPr>
      </p:pic>
    </p:spTree>
    <p:extLst>
      <p:ext uri="{BB962C8B-B14F-4D97-AF65-F5344CB8AC3E}">
        <p14:creationId xmlns:p14="http://schemas.microsoft.com/office/powerpoint/2010/main" val="13741008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660400"/>
            <a:ext cx="7620000" cy="5524500"/>
          </a:xfrm>
          <a:prstGeom prst="rect">
            <a:avLst/>
          </a:prstGeom>
        </p:spPr>
      </p:pic>
    </p:spTree>
    <p:extLst>
      <p:ext uri="{BB962C8B-B14F-4D97-AF65-F5344CB8AC3E}">
        <p14:creationId xmlns:p14="http://schemas.microsoft.com/office/powerpoint/2010/main" val="9063780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698500"/>
            <a:ext cx="7505700" cy="5461000"/>
          </a:xfrm>
          <a:prstGeom prst="rect">
            <a:avLst/>
          </a:prstGeom>
        </p:spPr>
      </p:pic>
    </p:spTree>
    <p:extLst>
      <p:ext uri="{BB962C8B-B14F-4D97-AF65-F5344CB8AC3E}">
        <p14:creationId xmlns:p14="http://schemas.microsoft.com/office/powerpoint/2010/main" val="139471431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3037453" cy="6858000"/>
          </a:xfrm>
          <a:prstGeom prst="rect">
            <a:avLst/>
          </a:prstGeom>
        </p:spPr>
      </p:pic>
      <p:cxnSp>
        <p:nvCxnSpPr>
          <p:cNvPr id="4" name="Straight Arrow Connector 3"/>
          <p:cNvCxnSpPr/>
          <p:nvPr/>
        </p:nvCxnSpPr>
        <p:spPr>
          <a:xfrm>
            <a:off x="3376246" y="791308"/>
            <a:ext cx="2110154" cy="5802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380369" y="5935837"/>
            <a:ext cx="2110154" cy="5802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552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9618" y="586854"/>
            <a:ext cx="9430603" cy="4524315"/>
          </a:xfrm>
          <a:prstGeom prst="rect">
            <a:avLst/>
          </a:prstGeom>
          <a:noFill/>
        </p:spPr>
        <p:txBody>
          <a:bodyPr wrap="square" rtlCol="0">
            <a:spAutoFit/>
          </a:bodyPr>
          <a:lstStyle/>
          <a:p>
            <a:r>
              <a:rPr lang="en-US" sz="3200" dirty="0"/>
              <a:t>The minimum value is 20 cars</a:t>
            </a:r>
            <a:r>
              <a:rPr lang="tr-TR" sz="3200" dirty="0"/>
              <a:t>,</a:t>
            </a:r>
            <a:r>
              <a:rPr lang="en-US" sz="3200" dirty="0"/>
              <a:t> and the maximum value is 40 cars</a:t>
            </a:r>
          </a:p>
          <a:p>
            <a:endParaRPr lang="en-US" sz="3200" dirty="0"/>
          </a:p>
          <a:p>
            <a:r>
              <a:rPr lang="en-US" sz="3200" dirty="0"/>
              <a:t>Range=highest value – Lowest Value</a:t>
            </a:r>
          </a:p>
          <a:p>
            <a:endParaRPr lang="en-US" sz="3200" dirty="0"/>
          </a:p>
          <a:p>
            <a:r>
              <a:rPr lang="en-US" sz="3200" dirty="0"/>
              <a:t>Range is </a:t>
            </a:r>
            <a:r>
              <a:rPr lang="en-US" sz="3200" dirty="0">
                <a:solidFill>
                  <a:srgbClr val="C00000"/>
                </a:solidFill>
              </a:rPr>
              <a:t>40-20=20</a:t>
            </a:r>
            <a:r>
              <a:rPr lang="en-US" sz="3200" dirty="0"/>
              <a:t> into interval scale.</a:t>
            </a:r>
          </a:p>
          <a:p>
            <a:endParaRPr lang="en-US" sz="3200" dirty="0"/>
          </a:p>
          <a:p>
            <a:r>
              <a:rPr lang="tr-TR" sz="3200" dirty="0"/>
              <a:t>I</a:t>
            </a:r>
            <a:r>
              <a:rPr lang="en-US" sz="3200" dirty="0"/>
              <a:t>n order to find the width, we need to classify the observations </a:t>
            </a:r>
          </a:p>
        </p:txBody>
      </p:sp>
    </p:spTree>
    <p:extLst>
      <p:ext uri="{BB962C8B-B14F-4D97-AF65-F5344CB8AC3E}">
        <p14:creationId xmlns:p14="http://schemas.microsoft.com/office/powerpoint/2010/main" val="13161119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300" y="139700"/>
            <a:ext cx="6362700" cy="6565900"/>
          </a:xfrm>
          <a:prstGeom prst="rect">
            <a:avLst/>
          </a:prstGeom>
        </p:spPr>
      </p:pic>
    </p:spTree>
    <p:extLst>
      <p:ext uri="{BB962C8B-B14F-4D97-AF65-F5344CB8AC3E}">
        <p14:creationId xmlns:p14="http://schemas.microsoft.com/office/powerpoint/2010/main" val="81179467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838200"/>
            <a:ext cx="9207500" cy="5168900"/>
          </a:xfrm>
          <a:prstGeom prst="rect">
            <a:avLst/>
          </a:prstGeom>
        </p:spPr>
      </p:pic>
    </p:spTree>
    <p:extLst>
      <p:ext uri="{BB962C8B-B14F-4D97-AF65-F5344CB8AC3E}">
        <p14:creationId xmlns:p14="http://schemas.microsoft.com/office/powerpoint/2010/main" val="86945972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96036" y="974762"/>
            <a:ext cx="11054685" cy="1661993"/>
          </a:xfrm>
          <a:prstGeom prst="rect">
            <a:avLst/>
          </a:prstGeom>
        </p:spPr>
        <p:txBody>
          <a:bodyPr wrap="square">
            <a:spAutoFit/>
          </a:bodyPr>
          <a:lstStyle/>
          <a:p>
            <a:r>
              <a:rPr lang="en-US" sz="2800" b="1" dirty="0"/>
              <a:t>         Range:</a:t>
            </a:r>
          </a:p>
          <a:p>
            <a:endParaRPr lang="en-US" dirty="0"/>
          </a:p>
          <a:p>
            <a:r>
              <a:rPr lang="en-US" sz="2800" dirty="0"/>
              <a:t>The Range is the difference between the lowest and highest values.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080" y="4132784"/>
            <a:ext cx="27527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805218" y="2782669"/>
            <a:ext cx="10536072" cy="954107"/>
          </a:xfrm>
          <a:prstGeom prst="rect">
            <a:avLst/>
          </a:prstGeom>
        </p:spPr>
        <p:txBody>
          <a:bodyPr wrap="square">
            <a:spAutoFit/>
          </a:bodyPr>
          <a:lstStyle/>
          <a:p>
            <a:r>
              <a:rPr lang="en-US" sz="2800" dirty="0"/>
              <a:t>Example: </a:t>
            </a:r>
          </a:p>
          <a:p>
            <a:r>
              <a:rPr lang="en-US" sz="2800" dirty="0"/>
              <a:t>In {4, 6, 9, 3, 7} the lowest value is 3, and the highest is 9.</a:t>
            </a:r>
          </a:p>
        </p:txBody>
      </p:sp>
    </p:spTree>
    <p:extLst>
      <p:ext uri="{BB962C8B-B14F-4D97-AF65-F5344CB8AC3E}">
        <p14:creationId xmlns:p14="http://schemas.microsoft.com/office/powerpoint/2010/main" val="2531028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300" y="952500"/>
            <a:ext cx="7645400" cy="4953000"/>
          </a:xfrm>
          <a:prstGeom prst="rect">
            <a:avLst/>
          </a:prstGeom>
        </p:spPr>
      </p:pic>
    </p:spTree>
    <p:extLst>
      <p:ext uri="{BB962C8B-B14F-4D97-AF65-F5344CB8AC3E}">
        <p14:creationId xmlns:p14="http://schemas.microsoft.com/office/powerpoint/2010/main" val="153077985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079500"/>
            <a:ext cx="6388100" cy="4686300"/>
          </a:xfrm>
          <a:prstGeom prst="rect">
            <a:avLst/>
          </a:prstGeom>
        </p:spPr>
      </p:pic>
    </p:spTree>
    <p:extLst>
      <p:ext uri="{BB962C8B-B14F-4D97-AF65-F5344CB8AC3E}">
        <p14:creationId xmlns:p14="http://schemas.microsoft.com/office/powerpoint/2010/main" val="96288150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98303058"/>
              </p:ext>
            </p:extLst>
          </p:nvPr>
        </p:nvGraphicFramePr>
        <p:xfrm>
          <a:off x="2032000" y="205145"/>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dirty="0"/>
                        <a:t>Number</a:t>
                      </a:r>
                      <a:r>
                        <a:rPr lang="en-US" baseline="0" dirty="0"/>
                        <a:t> of Cars </a:t>
                      </a:r>
                      <a:endParaRPr lang="en-US" dirty="0"/>
                    </a:p>
                  </a:txBody>
                  <a:tcPr/>
                </a:tc>
                <a:tc>
                  <a:txBody>
                    <a:bodyPr/>
                    <a:lstStyle/>
                    <a:p>
                      <a:r>
                        <a:rPr lang="en-US" dirty="0"/>
                        <a:t>Frequency</a:t>
                      </a:r>
                    </a:p>
                  </a:txBody>
                  <a:tcPr/>
                </a:tc>
                <a:extLst>
                  <a:ext uri="{0D108BD9-81ED-4DB2-BD59-A6C34878D82A}">
                    <a16:rowId xmlns:a16="http://schemas.microsoft.com/office/drawing/2014/main" val="10000"/>
                  </a:ext>
                </a:extLst>
              </a:tr>
              <a:tr h="370840">
                <a:tc>
                  <a:txBody>
                    <a:bodyPr/>
                    <a:lstStyle/>
                    <a:p>
                      <a:r>
                        <a:rPr lang="en-US" dirty="0"/>
                        <a:t>20-25</a:t>
                      </a:r>
                    </a:p>
                  </a:txBody>
                  <a:tcPr/>
                </a:tc>
                <a:tc>
                  <a:txBody>
                    <a:bodyPr/>
                    <a:lstStyle/>
                    <a:p>
                      <a:pPr algn="ctr"/>
                      <a:r>
                        <a:rPr lang="en-US" dirty="0"/>
                        <a:t>4</a:t>
                      </a:r>
                    </a:p>
                  </a:txBody>
                  <a:tcPr/>
                </a:tc>
                <a:extLst>
                  <a:ext uri="{0D108BD9-81ED-4DB2-BD59-A6C34878D82A}">
                    <a16:rowId xmlns:a16="http://schemas.microsoft.com/office/drawing/2014/main" val="10001"/>
                  </a:ext>
                </a:extLst>
              </a:tr>
              <a:tr h="370840">
                <a:tc>
                  <a:txBody>
                    <a:bodyPr/>
                    <a:lstStyle/>
                    <a:p>
                      <a:r>
                        <a:rPr lang="en-US" dirty="0"/>
                        <a:t>26-30</a:t>
                      </a:r>
                    </a:p>
                  </a:txBody>
                  <a:tcPr/>
                </a:tc>
                <a:tc>
                  <a:txBody>
                    <a:bodyPr/>
                    <a:lstStyle/>
                    <a:p>
                      <a:pPr algn="ctr"/>
                      <a:r>
                        <a:rPr lang="en-US" dirty="0"/>
                        <a:t>5</a:t>
                      </a:r>
                    </a:p>
                  </a:txBody>
                  <a:tcPr/>
                </a:tc>
                <a:extLst>
                  <a:ext uri="{0D108BD9-81ED-4DB2-BD59-A6C34878D82A}">
                    <a16:rowId xmlns:a16="http://schemas.microsoft.com/office/drawing/2014/main" val="10002"/>
                  </a:ext>
                </a:extLst>
              </a:tr>
              <a:tr h="370840">
                <a:tc>
                  <a:txBody>
                    <a:bodyPr/>
                    <a:lstStyle/>
                    <a:p>
                      <a:r>
                        <a:rPr lang="en-US" dirty="0"/>
                        <a:t>31-35</a:t>
                      </a:r>
                    </a:p>
                  </a:txBody>
                  <a:tcPr/>
                </a:tc>
                <a:tc>
                  <a:txBody>
                    <a:bodyPr/>
                    <a:lstStyle/>
                    <a:p>
                      <a:pPr algn="ctr"/>
                      <a:r>
                        <a:rPr lang="en-US" dirty="0"/>
                        <a:t>2</a:t>
                      </a:r>
                    </a:p>
                  </a:txBody>
                  <a:tcPr/>
                </a:tc>
                <a:extLst>
                  <a:ext uri="{0D108BD9-81ED-4DB2-BD59-A6C34878D82A}">
                    <a16:rowId xmlns:a16="http://schemas.microsoft.com/office/drawing/2014/main" val="10003"/>
                  </a:ext>
                </a:extLst>
              </a:tr>
              <a:tr h="370840">
                <a:tc>
                  <a:txBody>
                    <a:bodyPr/>
                    <a:lstStyle/>
                    <a:p>
                      <a:r>
                        <a:rPr lang="en-US" dirty="0"/>
                        <a:t>36-40</a:t>
                      </a:r>
                    </a:p>
                  </a:txBody>
                  <a:tcPr/>
                </a:tc>
                <a:tc>
                  <a:txBody>
                    <a:bodyPr/>
                    <a:lstStyle/>
                    <a:p>
                      <a:pPr algn="ctr"/>
                      <a:r>
                        <a:rPr lang="en-US" dirty="0"/>
                        <a:t>9</a:t>
                      </a:r>
                    </a:p>
                  </a:txBody>
                  <a:tcPr/>
                </a:tc>
                <a:extLst>
                  <a:ext uri="{0D108BD9-81ED-4DB2-BD59-A6C34878D82A}">
                    <a16:rowId xmlns:a16="http://schemas.microsoft.com/office/drawing/2014/main" val="10004"/>
                  </a:ext>
                </a:extLst>
              </a:tr>
              <a:tr h="370840">
                <a:tc>
                  <a:txBody>
                    <a:bodyPr/>
                    <a:lstStyle/>
                    <a:p>
                      <a:r>
                        <a:rPr lang="en-US" dirty="0"/>
                        <a:t>Total</a:t>
                      </a:r>
                    </a:p>
                  </a:txBody>
                  <a:tcPr/>
                </a:tc>
                <a:tc>
                  <a:txBody>
                    <a:bodyPr/>
                    <a:lstStyle/>
                    <a:p>
                      <a:pPr algn="ctr"/>
                      <a:r>
                        <a:rPr lang="en-US" dirty="0"/>
                        <a:t>20</a:t>
                      </a:r>
                    </a:p>
                  </a:txBody>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391" y="2430185"/>
            <a:ext cx="6388100" cy="4686300"/>
          </a:xfrm>
          <a:prstGeom prst="rect">
            <a:avLst/>
          </a:prstGeom>
        </p:spPr>
      </p:pic>
      <p:cxnSp>
        <p:nvCxnSpPr>
          <p:cNvPr id="6" name="Straight Connector 5"/>
          <p:cNvCxnSpPr/>
          <p:nvPr/>
        </p:nvCxnSpPr>
        <p:spPr>
          <a:xfrm flipV="1">
            <a:off x="3698543" y="4133727"/>
            <a:ext cx="5199797" cy="27296"/>
          </a:xfrm>
          <a:prstGeom prst="line">
            <a:avLst/>
          </a:prstGeom>
          <a:ln w="38100"/>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3698543" y="4823324"/>
            <a:ext cx="5199797" cy="27296"/>
          </a:xfrm>
          <a:prstGeom prst="line">
            <a:avLst/>
          </a:prstGeom>
          <a:ln w="38100"/>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3700818" y="5332817"/>
            <a:ext cx="5199797" cy="27296"/>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60157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471" y="2205319"/>
            <a:ext cx="10721788" cy="1446550"/>
          </a:xfrm>
          <a:prstGeom prst="rect">
            <a:avLst/>
          </a:prstGeom>
          <a:noFill/>
        </p:spPr>
        <p:txBody>
          <a:bodyPr wrap="square" rtlCol="0">
            <a:spAutoFit/>
          </a:bodyPr>
          <a:lstStyle/>
          <a:p>
            <a:r>
              <a:rPr lang="en-US" sz="4400" dirty="0"/>
              <a:t>Width= Range/The Number of Classes</a:t>
            </a:r>
          </a:p>
          <a:p>
            <a:r>
              <a:rPr lang="en-US" sz="4400" dirty="0"/>
              <a:t>Width= 20/4= 5</a:t>
            </a:r>
          </a:p>
        </p:txBody>
      </p:sp>
    </p:spTree>
    <p:extLst>
      <p:ext uri="{BB962C8B-B14F-4D97-AF65-F5344CB8AC3E}">
        <p14:creationId xmlns:p14="http://schemas.microsoft.com/office/powerpoint/2010/main" val="60156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8460897"/>
              </p:ext>
            </p:extLst>
          </p:nvPr>
        </p:nvGraphicFramePr>
        <p:xfrm>
          <a:off x="1861399" y="1308845"/>
          <a:ext cx="8904944" cy="2804322"/>
        </p:xfrm>
        <a:graphic>
          <a:graphicData uri="http://schemas.openxmlformats.org/drawingml/2006/table">
            <a:tbl>
              <a:tblPr firstRow="1" bandRow="1">
                <a:tableStyleId>{5C22544A-7EE6-4342-B048-85BDC9FD1C3A}</a:tableStyleId>
              </a:tblPr>
              <a:tblGrid>
                <a:gridCol w="2226236">
                  <a:extLst>
                    <a:ext uri="{9D8B030D-6E8A-4147-A177-3AD203B41FA5}">
                      <a16:colId xmlns:a16="http://schemas.microsoft.com/office/drawing/2014/main" val="20000"/>
                    </a:ext>
                  </a:extLst>
                </a:gridCol>
                <a:gridCol w="2226236">
                  <a:extLst>
                    <a:ext uri="{9D8B030D-6E8A-4147-A177-3AD203B41FA5}">
                      <a16:colId xmlns:a16="http://schemas.microsoft.com/office/drawing/2014/main" val="20001"/>
                    </a:ext>
                  </a:extLst>
                </a:gridCol>
                <a:gridCol w="2226236">
                  <a:extLst>
                    <a:ext uri="{9D8B030D-6E8A-4147-A177-3AD203B41FA5}">
                      <a16:colId xmlns:a16="http://schemas.microsoft.com/office/drawing/2014/main" val="20002"/>
                    </a:ext>
                  </a:extLst>
                </a:gridCol>
                <a:gridCol w="2226236">
                  <a:extLst>
                    <a:ext uri="{9D8B030D-6E8A-4147-A177-3AD203B41FA5}">
                      <a16:colId xmlns:a16="http://schemas.microsoft.com/office/drawing/2014/main" val="20003"/>
                    </a:ext>
                  </a:extLst>
                </a:gridCol>
              </a:tblGrid>
              <a:tr h="467387">
                <a:tc>
                  <a:txBody>
                    <a:bodyPr/>
                    <a:lstStyle/>
                    <a:p>
                      <a:pPr algn="ctr"/>
                      <a:r>
                        <a:rPr lang="en-US" dirty="0"/>
                        <a:t>Number</a:t>
                      </a:r>
                      <a:r>
                        <a:rPr lang="en-US" baseline="0" dirty="0"/>
                        <a:t> of Cars </a:t>
                      </a:r>
                      <a:endParaRPr lang="en-US" dirty="0"/>
                    </a:p>
                  </a:txBody>
                  <a:tcPr/>
                </a:tc>
                <a:tc>
                  <a:txBody>
                    <a:bodyPr/>
                    <a:lstStyle/>
                    <a:p>
                      <a:pPr algn="ctr"/>
                      <a:r>
                        <a:rPr lang="en-US" dirty="0"/>
                        <a:t>Frequency</a:t>
                      </a:r>
                    </a:p>
                  </a:txBody>
                  <a:tcPr/>
                </a:tc>
                <a:tc>
                  <a:txBody>
                    <a:bodyPr/>
                    <a:lstStyle/>
                    <a:p>
                      <a:pPr algn="ctr"/>
                      <a:r>
                        <a:rPr lang="en-US" dirty="0"/>
                        <a:t>Percentage</a:t>
                      </a:r>
                    </a:p>
                  </a:txBody>
                  <a:tcPr/>
                </a:tc>
                <a:tc>
                  <a:txBody>
                    <a:bodyPr/>
                    <a:lstStyle/>
                    <a:p>
                      <a:pPr algn="ctr"/>
                      <a:r>
                        <a:rPr lang="en-US" dirty="0"/>
                        <a:t>Cumulative</a:t>
                      </a:r>
                    </a:p>
                  </a:txBody>
                  <a:tcPr/>
                </a:tc>
                <a:extLst>
                  <a:ext uri="{0D108BD9-81ED-4DB2-BD59-A6C34878D82A}">
                    <a16:rowId xmlns:a16="http://schemas.microsoft.com/office/drawing/2014/main" val="10000"/>
                  </a:ext>
                </a:extLst>
              </a:tr>
              <a:tr h="467387">
                <a:tc>
                  <a:txBody>
                    <a:bodyPr/>
                    <a:lstStyle/>
                    <a:p>
                      <a:pPr algn="ctr"/>
                      <a:r>
                        <a:rPr lang="en-US" dirty="0"/>
                        <a:t>20-25</a:t>
                      </a:r>
                    </a:p>
                  </a:txBody>
                  <a:tcPr/>
                </a:tc>
                <a:tc>
                  <a:txBody>
                    <a:bodyPr/>
                    <a:lstStyle/>
                    <a:p>
                      <a:pPr algn="ctr"/>
                      <a:r>
                        <a:rPr lang="en-US" dirty="0"/>
                        <a:t>4</a:t>
                      </a:r>
                    </a:p>
                  </a:txBody>
                  <a:tcPr/>
                </a:tc>
                <a:tc>
                  <a:txBody>
                    <a:bodyPr/>
                    <a:lstStyle/>
                    <a:p>
                      <a:pPr algn="ctr"/>
                      <a:r>
                        <a:rPr lang="en-US" dirty="0"/>
                        <a:t>20</a:t>
                      </a:r>
                    </a:p>
                  </a:txBody>
                  <a:tcPr/>
                </a:tc>
                <a:tc>
                  <a:txBody>
                    <a:bodyPr/>
                    <a:lstStyle/>
                    <a:p>
                      <a:pPr algn="ctr"/>
                      <a:r>
                        <a:rPr lang="en-US" dirty="0"/>
                        <a:t>20</a:t>
                      </a:r>
                    </a:p>
                  </a:txBody>
                  <a:tcPr/>
                </a:tc>
                <a:extLst>
                  <a:ext uri="{0D108BD9-81ED-4DB2-BD59-A6C34878D82A}">
                    <a16:rowId xmlns:a16="http://schemas.microsoft.com/office/drawing/2014/main" val="10001"/>
                  </a:ext>
                </a:extLst>
              </a:tr>
              <a:tr h="467387">
                <a:tc>
                  <a:txBody>
                    <a:bodyPr/>
                    <a:lstStyle/>
                    <a:p>
                      <a:pPr algn="ctr"/>
                      <a:r>
                        <a:rPr lang="en-US" dirty="0"/>
                        <a:t>26-30</a:t>
                      </a:r>
                    </a:p>
                  </a:txBody>
                  <a:tcPr/>
                </a:tc>
                <a:tc>
                  <a:txBody>
                    <a:bodyPr/>
                    <a:lstStyle/>
                    <a:p>
                      <a:pPr algn="ctr"/>
                      <a:r>
                        <a:rPr lang="en-US" dirty="0"/>
                        <a:t>5</a:t>
                      </a:r>
                    </a:p>
                  </a:txBody>
                  <a:tcPr/>
                </a:tc>
                <a:tc>
                  <a:txBody>
                    <a:bodyPr/>
                    <a:lstStyle/>
                    <a:p>
                      <a:pPr algn="ctr"/>
                      <a:r>
                        <a:rPr lang="en-US" dirty="0"/>
                        <a:t>25</a:t>
                      </a:r>
                    </a:p>
                  </a:txBody>
                  <a:tcPr/>
                </a:tc>
                <a:tc>
                  <a:txBody>
                    <a:bodyPr/>
                    <a:lstStyle/>
                    <a:p>
                      <a:pPr algn="ctr"/>
                      <a:r>
                        <a:rPr lang="en-US" dirty="0"/>
                        <a:t>45</a:t>
                      </a:r>
                    </a:p>
                  </a:txBody>
                  <a:tcPr/>
                </a:tc>
                <a:extLst>
                  <a:ext uri="{0D108BD9-81ED-4DB2-BD59-A6C34878D82A}">
                    <a16:rowId xmlns:a16="http://schemas.microsoft.com/office/drawing/2014/main" val="10002"/>
                  </a:ext>
                </a:extLst>
              </a:tr>
              <a:tr h="467387">
                <a:tc>
                  <a:txBody>
                    <a:bodyPr/>
                    <a:lstStyle/>
                    <a:p>
                      <a:pPr algn="ctr"/>
                      <a:r>
                        <a:rPr lang="en-US" dirty="0"/>
                        <a:t>31-35</a:t>
                      </a:r>
                    </a:p>
                  </a:txBody>
                  <a:tcPr/>
                </a:tc>
                <a:tc>
                  <a:txBody>
                    <a:bodyPr/>
                    <a:lstStyle/>
                    <a:p>
                      <a:pPr algn="ctr"/>
                      <a:r>
                        <a:rPr lang="en-US" dirty="0"/>
                        <a:t>2</a:t>
                      </a:r>
                    </a:p>
                  </a:txBody>
                  <a:tcPr/>
                </a:tc>
                <a:tc>
                  <a:txBody>
                    <a:bodyPr/>
                    <a:lstStyle/>
                    <a:p>
                      <a:pPr algn="ctr"/>
                      <a:r>
                        <a:rPr lang="en-US" dirty="0"/>
                        <a:t>10</a:t>
                      </a:r>
                    </a:p>
                  </a:txBody>
                  <a:tcPr/>
                </a:tc>
                <a:tc>
                  <a:txBody>
                    <a:bodyPr/>
                    <a:lstStyle/>
                    <a:p>
                      <a:pPr algn="ctr"/>
                      <a:r>
                        <a:rPr lang="en-US" dirty="0"/>
                        <a:t>55</a:t>
                      </a:r>
                    </a:p>
                  </a:txBody>
                  <a:tcPr/>
                </a:tc>
                <a:extLst>
                  <a:ext uri="{0D108BD9-81ED-4DB2-BD59-A6C34878D82A}">
                    <a16:rowId xmlns:a16="http://schemas.microsoft.com/office/drawing/2014/main" val="10003"/>
                  </a:ext>
                </a:extLst>
              </a:tr>
              <a:tr h="467387">
                <a:tc>
                  <a:txBody>
                    <a:bodyPr/>
                    <a:lstStyle/>
                    <a:p>
                      <a:pPr algn="ctr"/>
                      <a:r>
                        <a:rPr lang="en-US" dirty="0"/>
                        <a:t>36-40</a:t>
                      </a:r>
                    </a:p>
                  </a:txBody>
                  <a:tcPr/>
                </a:tc>
                <a:tc>
                  <a:txBody>
                    <a:bodyPr/>
                    <a:lstStyle/>
                    <a:p>
                      <a:pPr algn="ctr"/>
                      <a:r>
                        <a:rPr lang="en-US" dirty="0"/>
                        <a:t>9</a:t>
                      </a:r>
                    </a:p>
                  </a:txBody>
                  <a:tcPr/>
                </a:tc>
                <a:tc>
                  <a:txBody>
                    <a:bodyPr/>
                    <a:lstStyle/>
                    <a:p>
                      <a:pPr algn="ctr"/>
                      <a:r>
                        <a:rPr lang="en-US" dirty="0"/>
                        <a:t>45</a:t>
                      </a:r>
                    </a:p>
                  </a:txBody>
                  <a:tcPr/>
                </a:tc>
                <a:tc>
                  <a:txBody>
                    <a:bodyPr/>
                    <a:lstStyle/>
                    <a:p>
                      <a:pPr algn="ctr"/>
                      <a:r>
                        <a:rPr lang="en-US" dirty="0"/>
                        <a:t>100</a:t>
                      </a:r>
                    </a:p>
                  </a:txBody>
                  <a:tcPr/>
                </a:tc>
                <a:extLst>
                  <a:ext uri="{0D108BD9-81ED-4DB2-BD59-A6C34878D82A}">
                    <a16:rowId xmlns:a16="http://schemas.microsoft.com/office/drawing/2014/main" val="10004"/>
                  </a:ext>
                </a:extLst>
              </a:tr>
              <a:tr h="467387">
                <a:tc>
                  <a:txBody>
                    <a:bodyPr/>
                    <a:lstStyle/>
                    <a:p>
                      <a:pPr algn="ctr"/>
                      <a:r>
                        <a:rPr lang="en-US" dirty="0"/>
                        <a:t>Total</a:t>
                      </a:r>
                    </a:p>
                  </a:txBody>
                  <a:tcPr/>
                </a:tc>
                <a:tc>
                  <a:txBody>
                    <a:bodyPr/>
                    <a:lstStyle/>
                    <a:p>
                      <a:pPr algn="ctr"/>
                      <a:r>
                        <a:rPr lang="en-US" dirty="0"/>
                        <a:t>20</a:t>
                      </a:r>
                    </a:p>
                  </a:txBody>
                  <a:tcPr/>
                </a:tc>
                <a:tc>
                  <a:txBody>
                    <a:bodyPr/>
                    <a:lstStyle/>
                    <a:p>
                      <a:pPr algn="ctr"/>
                      <a:r>
                        <a:rPr lang="en-US" dirty="0"/>
                        <a:t>100</a:t>
                      </a:r>
                    </a:p>
                  </a:txBody>
                  <a:tcPr/>
                </a:tc>
                <a:tc>
                  <a:txBody>
                    <a:bodyPr/>
                    <a:lstStyle/>
                    <a:p>
                      <a:pPr algn="ctr"/>
                      <a:r>
                        <a:rPr lang="en-US" dirty="0"/>
                        <a:t>--</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2545976" y="412377"/>
            <a:ext cx="7207624" cy="584775"/>
          </a:xfrm>
          <a:prstGeom prst="rect">
            <a:avLst/>
          </a:prstGeom>
          <a:noFill/>
        </p:spPr>
        <p:txBody>
          <a:bodyPr wrap="square" rtlCol="0">
            <a:spAutoFit/>
          </a:bodyPr>
          <a:lstStyle/>
          <a:p>
            <a:r>
              <a:rPr lang="en-US" sz="3200" dirty="0"/>
              <a:t>The Percentage and Cumulative</a:t>
            </a:r>
          </a:p>
        </p:txBody>
      </p:sp>
      <p:sp>
        <p:nvSpPr>
          <p:cNvPr id="5" name="TextBox 4"/>
          <p:cNvSpPr txBox="1"/>
          <p:nvPr/>
        </p:nvSpPr>
        <p:spPr>
          <a:xfrm>
            <a:off x="2151529" y="4410635"/>
            <a:ext cx="8068236" cy="3139321"/>
          </a:xfrm>
          <a:prstGeom prst="rect">
            <a:avLst/>
          </a:prstGeom>
          <a:noFill/>
        </p:spPr>
        <p:txBody>
          <a:bodyPr wrap="square" rtlCol="0">
            <a:spAutoFit/>
          </a:bodyPr>
          <a:lstStyle/>
          <a:p>
            <a:r>
              <a:rPr lang="en-US" sz="2400" dirty="0"/>
              <a:t>Let us calculate The Weekly Average</a:t>
            </a:r>
          </a:p>
          <a:p>
            <a:r>
              <a:rPr lang="en-US" sz="2400" dirty="0"/>
              <a:t>We need the middle value for each classes</a:t>
            </a:r>
          </a:p>
          <a:p>
            <a:r>
              <a:rPr lang="en-US" sz="2400" dirty="0"/>
              <a:t>(20+25)/2=22,5</a:t>
            </a:r>
          </a:p>
          <a:p>
            <a:r>
              <a:rPr lang="en-US" sz="2400" dirty="0"/>
              <a:t>(26+30)/2=28</a:t>
            </a:r>
          </a:p>
          <a:p>
            <a:r>
              <a:rPr lang="en-US" sz="2400" dirty="0"/>
              <a:t>(31+35)/2=33</a:t>
            </a:r>
          </a:p>
          <a:p>
            <a:r>
              <a:rPr lang="en-US" sz="2400" dirty="0"/>
              <a:t>(36+40)/2=38</a:t>
            </a:r>
          </a:p>
          <a:p>
            <a:endParaRPr lang="en-US" dirty="0"/>
          </a:p>
          <a:p>
            <a:endParaRPr lang="en-US" dirty="0"/>
          </a:p>
          <a:p>
            <a:r>
              <a:rPr lang="en-US" dirty="0"/>
              <a:t> </a:t>
            </a:r>
          </a:p>
        </p:txBody>
      </p:sp>
    </p:spTree>
    <p:extLst>
      <p:ext uri="{BB962C8B-B14F-4D97-AF65-F5344CB8AC3E}">
        <p14:creationId xmlns:p14="http://schemas.microsoft.com/office/powerpoint/2010/main" val="140785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595445"/>
              </p:ext>
            </p:extLst>
          </p:nvPr>
        </p:nvGraphicFramePr>
        <p:xfrm>
          <a:off x="1861399" y="1308845"/>
          <a:ext cx="8904945" cy="2977015"/>
        </p:xfrm>
        <a:graphic>
          <a:graphicData uri="http://schemas.openxmlformats.org/drawingml/2006/table">
            <a:tbl>
              <a:tblPr firstRow="1" bandRow="1">
                <a:tableStyleId>{5C22544A-7EE6-4342-B048-85BDC9FD1C3A}</a:tableStyleId>
              </a:tblPr>
              <a:tblGrid>
                <a:gridCol w="1780989">
                  <a:extLst>
                    <a:ext uri="{9D8B030D-6E8A-4147-A177-3AD203B41FA5}">
                      <a16:colId xmlns:a16="http://schemas.microsoft.com/office/drawing/2014/main" val="20000"/>
                    </a:ext>
                  </a:extLst>
                </a:gridCol>
                <a:gridCol w="1780989">
                  <a:extLst>
                    <a:ext uri="{9D8B030D-6E8A-4147-A177-3AD203B41FA5}">
                      <a16:colId xmlns:a16="http://schemas.microsoft.com/office/drawing/2014/main" val="20001"/>
                    </a:ext>
                  </a:extLst>
                </a:gridCol>
                <a:gridCol w="1780989">
                  <a:extLst>
                    <a:ext uri="{9D8B030D-6E8A-4147-A177-3AD203B41FA5}">
                      <a16:colId xmlns:a16="http://schemas.microsoft.com/office/drawing/2014/main" val="20002"/>
                    </a:ext>
                  </a:extLst>
                </a:gridCol>
                <a:gridCol w="1780989">
                  <a:extLst>
                    <a:ext uri="{9D8B030D-6E8A-4147-A177-3AD203B41FA5}">
                      <a16:colId xmlns:a16="http://schemas.microsoft.com/office/drawing/2014/main" val="20003"/>
                    </a:ext>
                  </a:extLst>
                </a:gridCol>
                <a:gridCol w="1780989">
                  <a:extLst>
                    <a:ext uri="{9D8B030D-6E8A-4147-A177-3AD203B41FA5}">
                      <a16:colId xmlns:a16="http://schemas.microsoft.com/office/drawing/2014/main" val="20004"/>
                    </a:ext>
                  </a:extLst>
                </a:gridCol>
              </a:tblGrid>
              <a:tr h="467387">
                <a:tc>
                  <a:txBody>
                    <a:bodyPr/>
                    <a:lstStyle/>
                    <a:p>
                      <a:pPr algn="ctr"/>
                      <a:r>
                        <a:rPr lang="en-US" dirty="0"/>
                        <a:t>Number</a:t>
                      </a:r>
                      <a:r>
                        <a:rPr lang="en-US" baseline="0" dirty="0"/>
                        <a:t> of Cars </a:t>
                      </a:r>
                      <a:endParaRPr lang="en-US" dirty="0"/>
                    </a:p>
                  </a:txBody>
                  <a:tcPr/>
                </a:tc>
                <a:tc>
                  <a:txBody>
                    <a:bodyPr/>
                    <a:lstStyle/>
                    <a:p>
                      <a:pPr algn="ctr"/>
                      <a:r>
                        <a:rPr lang="en-US" dirty="0"/>
                        <a:t>Mid Classes</a:t>
                      </a:r>
                    </a:p>
                  </a:txBody>
                  <a:tcPr/>
                </a:tc>
                <a:tc>
                  <a:txBody>
                    <a:bodyPr/>
                    <a:lstStyle/>
                    <a:p>
                      <a:pPr algn="ctr"/>
                      <a:r>
                        <a:rPr lang="en-US" dirty="0"/>
                        <a:t>Frequency</a:t>
                      </a:r>
                    </a:p>
                  </a:txBody>
                  <a:tcPr/>
                </a:tc>
                <a:tc>
                  <a:txBody>
                    <a:bodyPr/>
                    <a:lstStyle/>
                    <a:p>
                      <a:pPr algn="ctr"/>
                      <a:r>
                        <a:rPr lang="en-US" dirty="0"/>
                        <a:t>Percentage</a:t>
                      </a:r>
                    </a:p>
                  </a:txBody>
                  <a:tcPr/>
                </a:tc>
                <a:tc>
                  <a:txBody>
                    <a:bodyPr/>
                    <a:lstStyle/>
                    <a:p>
                      <a:pPr algn="ctr"/>
                      <a:r>
                        <a:rPr lang="en-US" dirty="0"/>
                        <a:t>Cumulative</a:t>
                      </a:r>
                    </a:p>
                  </a:txBody>
                  <a:tcPr/>
                </a:tc>
                <a:extLst>
                  <a:ext uri="{0D108BD9-81ED-4DB2-BD59-A6C34878D82A}">
                    <a16:rowId xmlns:a16="http://schemas.microsoft.com/office/drawing/2014/main" val="10000"/>
                  </a:ext>
                </a:extLst>
              </a:tr>
              <a:tr h="467387">
                <a:tc>
                  <a:txBody>
                    <a:bodyPr/>
                    <a:lstStyle/>
                    <a:p>
                      <a:pPr algn="ctr"/>
                      <a:r>
                        <a:rPr lang="en-US" dirty="0"/>
                        <a:t>20-25</a:t>
                      </a:r>
                    </a:p>
                  </a:txBody>
                  <a:tcPr/>
                </a:tc>
                <a:tc>
                  <a:txBody>
                    <a:bodyPr/>
                    <a:lstStyle/>
                    <a:p>
                      <a:pPr algn="ctr"/>
                      <a:r>
                        <a:rPr lang="en-US" dirty="0"/>
                        <a:t>22,5</a:t>
                      </a:r>
                    </a:p>
                  </a:txBody>
                  <a:tcPr/>
                </a:tc>
                <a:tc>
                  <a:txBody>
                    <a:bodyPr/>
                    <a:lstStyle/>
                    <a:p>
                      <a:pPr algn="ctr"/>
                      <a:r>
                        <a:rPr lang="en-US" dirty="0"/>
                        <a:t>4</a:t>
                      </a:r>
                    </a:p>
                  </a:txBody>
                  <a:tcPr/>
                </a:tc>
                <a:tc>
                  <a:txBody>
                    <a:bodyPr/>
                    <a:lstStyle/>
                    <a:p>
                      <a:pPr algn="ctr"/>
                      <a:r>
                        <a:rPr lang="en-US" dirty="0"/>
                        <a:t>20</a:t>
                      </a:r>
                    </a:p>
                  </a:txBody>
                  <a:tcPr/>
                </a:tc>
                <a:tc>
                  <a:txBody>
                    <a:bodyPr/>
                    <a:lstStyle/>
                    <a:p>
                      <a:pPr algn="ctr"/>
                      <a:r>
                        <a:rPr lang="en-US" dirty="0"/>
                        <a:t>20</a:t>
                      </a:r>
                    </a:p>
                  </a:txBody>
                  <a:tcPr/>
                </a:tc>
                <a:extLst>
                  <a:ext uri="{0D108BD9-81ED-4DB2-BD59-A6C34878D82A}">
                    <a16:rowId xmlns:a16="http://schemas.microsoft.com/office/drawing/2014/main" val="10001"/>
                  </a:ext>
                </a:extLst>
              </a:tr>
              <a:tr h="467387">
                <a:tc>
                  <a:txBody>
                    <a:bodyPr/>
                    <a:lstStyle/>
                    <a:p>
                      <a:pPr algn="ctr"/>
                      <a:r>
                        <a:rPr lang="en-US" dirty="0"/>
                        <a:t>26-30</a:t>
                      </a:r>
                    </a:p>
                  </a:txBody>
                  <a:tcPr/>
                </a:tc>
                <a:tc>
                  <a:txBody>
                    <a:bodyPr/>
                    <a:lstStyle/>
                    <a:p>
                      <a:pPr algn="ctr"/>
                      <a:r>
                        <a:rPr lang="en-US" dirty="0"/>
                        <a:t>28</a:t>
                      </a:r>
                    </a:p>
                  </a:txBody>
                  <a:tcPr/>
                </a:tc>
                <a:tc>
                  <a:txBody>
                    <a:bodyPr/>
                    <a:lstStyle/>
                    <a:p>
                      <a:pPr algn="ctr"/>
                      <a:r>
                        <a:rPr lang="en-US" dirty="0"/>
                        <a:t>5</a:t>
                      </a:r>
                    </a:p>
                  </a:txBody>
                  <a:tcPr/>
                </a:tc>
                <a:tc>
                  <a:txBody>
                    <a:bodyPr/>
                    <a:lstStyle/>
                    <a:p>
                      <a:pPr algn="ctr"/>
                      <a:r>
                        <a:rPr lang="en-US" dirty="0"/>
                        <a:t>25</a:t>
                      </a:r>
                    </a:p>
                  </a:txBody>
                  <a:tcPr/>
                </a:tc>
                <a:tc>
                  <a:txBody>
                    <a:bodyPr/>
                    <a:lstStyle/>
                    <a:p>
                      <a:pPr algn="ctr"/>
                      <a:r>
                        <a:rPr lang="en-US" dirty="0"/>
                        <a:t>45</a:t>
                      </a:r>
                    </a:p>
                  </a:txBody>
                  <a:tcPr/>
                </a:tc>
                <a:extLst>
                  <a:ext uri="{0D108BD9-81ED-4DB2-BD59-A6C34878D82A}">
                    <a16:rowId xmlns:a16="http://schemas.microsoft.com/office/drawing/2014/main" val="10002"/>
                  </a:ext>
                </a:extLst>
              </a:tr>
              <a:tr h="467387">
                <a:tc>
                  <a:txBody>
                    <a:bodyPr/>
                    <a:lstStyle/>
                    <a:p>
                      <a:pPr algn="ctr"/>
                      <a:r>
                        <a:rPr lang="en-US" dirty="0"/>
                        <a:t>31-35</a:t>
                      </a:r>
                    </a:p>
                  </a:txBody>
                  <a:tcPr/>
                </a:tc>
                <a:tc>
                  <a:txBody>
                    <a:bodyPr/>
                    <a:lstStyle/>
                    <a:p>
                      <a:pPr algn="ctr"/>
                      <a:r>
                        <a:rPr lang="en-US" dirty="0"/>
                        <a:t>33</a:t>
                      </a:r>
                    </a:p>
                  </a:txBody>
                  <a:tcPr/>
                </a:tc>
                <a:tc>
                  <a:txBody>
                    <a:bodyPr/>
                    <a:lstStyle/>
                    <a:p>
                      <a:pPr algn="ctr"/>
                      <a:r>
                        <a:rPr lang="en-US" dirty="0"/>
                        <a:t>2</a:t>
                      </a:r>
                    </a:p>
                  </a:txBody>
                  <a:tcPr/>
                </a:tc>
                <a:tc>
                  <a:txBody>
                    <a:bodyPr/>
                    <a:lstStyle/>
                    <a:p>
                      <a:pPr algn="ctr"/>
                      <a:r>
                        <a:rPr lang="en-US" dirty="0"/>
                        <a:t>10</a:t>
                      </a:r>
                    </a:p>
                  </a:txBody>
                  <a:tcPr/>
                </a:tc>
                <a:tc>
                  <a:txBody>
                    <a:bodyPr/>
                    <a:lstStyle/>
                    <a:p>
                      <a:pPr algn="ctr"/>
                      <a:r>
                        <a:rPr lang="en-US" dirty="0"/>
                        <a:t>55</a:t>
                      </a:r>
                    </a:p>
                  </a:txBody>
                  <a:tcPr/>
                </a:tc>
                <a:extLst>
                  <a:ext uri="{0D108BD9-81ED-4DB2-BD59-A6C34878D82A}">
                    <a16:rowId xmlns:a16="http://schemas.microsoft.com/office/drawing/2014/main" val="10003"/>
                  </a:ext>
                </a:extLst>
              </a:tr>
              <a:tr h="467387">
                <a:tc>
                  <a:txBody>
                    <a:bodyPr/>
                    <a:lstStyle/>
                    <a:p>
                      <a:pPr algn="ctr"/>
                      <a:r>
                        <a:rPr lang="en-US" dirty="0"/>
                        <a:t>36-40</a:t>
                      </a:r>
                    </a:p>
                  </a:txBody>
                  <a:tcPr/>
                </a:tc>
                <a:tc>
                  <a:txBody>
                    <a:bodyPr/>
                    <a:lstStyle/>
                    <a:p>
                      <a:pPr algn="ctr"/>
                      <a:r>
                        <a:rPr lang="en-US" dirty="0"/>
                        <a:t>38</a:t>
                      </a:r>
                    </a:p>
                  </a:txBody>
                  <a:tcPr/>
                </a:tc>
                <a:tc>
                  <a:txBody>
                    <a:bodyPr/>
                    <a:lstStyle/>
                    <a:p>
                      <a:pPr algn="ctr"/>
                      <a:r>
                        <a:rPr lang="en-US" dirty="0"/>
                        <a:t>9</a:t>
                      </a:r>
                    </a:p>
                  </a:txBody>
                  <a:tcPr/>
                </a:tc>
                <a:tc>
                  <a:txBody>
                    <a:bodyPr/>
                    <a:lstStyle/>
                    <a:p>
                      <a:pPr algn="ctr"/>
                      <a:r>
                        <a:rPr lang="en-US" dirty="0"/>
                        <a:t>45</a:t>
                      </a:r>
                    </a:p>
                  </a:txBody>
                  <a:tcPr/>
                </a:tc>
                <a:tc>
                  <a:txBody>
                    <a:bodyPr/>
                    <a:lstStyle/>
                    <a:p>
                      <a:pPr algn="ctr"/>
                      <a:r>
                        <a:rPr lang="en-US" dirty="0"/>
                        <a:t>100</a:t>
                      </a:r>
                    </a:p>
                  </a:txBody>
                  <a:tcPr/>
                </a:tc>
                <a:extLst>
                  <a:ext uri="{0D108BD9-81ED-4DB2-BD59-A6C34878D82A}">
                    <a16:rowId xmlns:a16="http://schemas.microsoft.com/office/drawing/2014/main" val="10004"/>
                  </a:ext>
                </a:extLst>
              </a:tr>
              <a:tr h="467387">
                <a:tc>
                  <a:txBody>
                    <a:bodyPr/>
                    <a:lstStyle/>
                    <a:p>
                      <a:pPr algn="ctr"/>
                      <a:r>
                        <a:rPr lang="en-US" dirty="0"/>
                        <a:t>Total</a:t>
                      </a:r>
                    </a:p>
                  </a:txBody>
                  <a:tcPr/>
                </a:tc>
                <a:tc>
                  <a:txBody>
                    <a:bodyPr/>
                    <a:lstStyle/>
                    <a:p>
                      <a:pPr algn="ctr"/>
                      <a:endParaRPr lang="en-US" dirty="0"/>
                    </a:p>
                  </a:txBody>
                  <a:tcPr/>
                </a:tc>
                <a:tc>
                  <a:txBody>
                    <a:bodyPr/>
                    <a:lstStyle/>
                    <a:p>
                      <a:pPr algn="ctr"/>
                      <a:r>
                        <a:rPr lang="en-US" dirty="0"/>
                        <a:t>20</a:t>
                      </a:r>
                    </a:p>
                  </a:txBody>
                  <a:tcPr/>
                </a:tc>
                <a:tc>
                  <a:txBody>
                    <a:bodyPr/>
                    <a:lstStyle/>
                    <a:p>
                      <a:pPr algn="ctr"/>
                      <a:r>
                        <a:rPr lang="en-US" dirty="0"/>
                        <a:t>100</a:t>
                      </a:r>
                    </a:p>
                  </a:txBody>
                  <a:tcPr/>
                </a:tc>
                <a:tc>
                  <a:txBody>
                    <a:bodyPr/>
                    <a:lstStyle/>
                    <a:p>
                      <a:pPr algn="ctr"/>
                      <a:r>
                        <a:rPr lang="en-US" dirty="0"/>
                        <a:t>--</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1685365" y="4715435"/>
            <a:ext cx="10237694" cy="523220"/>
          </a:xfrm>
          <a:prstGeom prst="rect">
            <a:avLst/>
          </a:prstGeom>
          <a:noFill/>
        </p:spPr>
        <p:txBody>
          <a:bodyPr wrap="square" rtlCol="0">
            <a:spAutoFit/>
          </a:bodyPr>
          <a:lstStyle/>
          <a:p>
            <a:r>
              <a:rPr lang="en-US" sz="2800" dirty="0"/>
              <a:t>(22,5x0.2)+(28x0.25)+(33x0.10)+(38x0.45) = 31.9 = 32 Cars </a:t>
            </a:r>
          </a:p>
        </p:txBody>
      </p:sp>
    </p:spTree>
    <p:extLst>
      <p:ext uri="{BB962C8B-B14F-4D97-AF65-F5344CB8AC3E}">
        <p14:creationId xmlns:p14="http://schemas.microsoft.com/office/powerpoint/2010/main" val="1795831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45909" y="109986"/>
            <a:ext cx="11341289" cy="6740307"/>
          </a:xfrm>
          <a:prstGeom prst="rect">
            <a:avLst/>
          </a:prstGeom>
        </p:spPr>
        <p:txBody>
          <a:bodyPr wrap="square">
            <a:spAutoFit/>
          </a:bodyPr>
          <a:lstStyle/>
          <a:p>
            <a:r>
              <a:rPr lang="en-US" sz="2400" b="1" dirty="0"/>
              <a:t>In order the lengths are:</a:t>
            </a:r>
          </a:p>
          <a:p>
            <a:endParaRPr lang="en-US" sz="2400" dirty="0"/>
          </a:p>
          <a:p>
            <a:pPr algn="just"/>
            <a:r>
              <a:rPr lang="en-US" sz="2400" dirty="0"/>
              <a:t>1,1,1,4,4,5,5,5,6,7,8,8,8,9,9,9,9,9,9,10,10,11,12,12,13,14,14,15,15,16,16,16,16,17,17,17,18,18 </a:t>
            </a:r>
          </a:p>
          <a:p>
            <a:pPr algn="just"/>
            <a:endParaRPr lang="en-US" sz="2400" dirty="0"/>
          </a:p>
          <a:p>
            <a:pPr algn="just"/>
            <a:r>
              <a:rPr lang="en-US" sz="2400" b="1" dirty="0"/>
              <a:t>The smallest value (the "minimum") </a:t>
            </a:r>
            <a:r>
              <a:rPr lang="en-US" sz="2400" dirty="0"/>
              <a:t>is 1 cm</a:t>
            </a:r>
          </a:p>
          <a:p>
            <a:pPr algn="just"/>
            <a:r>
              <a:rPr lang="en-US" sz="2400" b="1" dirty="0"/>
              <a:t>The largest value (the "maximum")</a:t>
            </a:r>
            <a:r>
              <a:rPr lang="en-US" sz="2400" dirty="0"/>
              <a:t> is 18 cm</a:t>
            </a:r>
          </a:p>
          <a:p>
            <a:pPr algn="just"/>
            <a:endParaRPr lang="en-US" sz="2400" dirty="0"/>
          </a:p>
          <a:p>
            <a:pPr algn="just"/>
            <a:r>
              <a:rPr lang="en-US" sz="2400" b="1" dirty="0"/>
              <a:t>The range </a:t>
            </a:r>
            <a:r>
              <a:rPr lang="en-US" sz="2400" dirty="0"/>
              <a:t>is 18−1 = 17 cm</a:t>
            </a:r>
          </a:p>
          <a:p>
            <a:pPr algn="just"/>
            <a:endParaRPr lang="en-US" sz="2400" dirty="0"/>
          </a:p>
          <a:p>
            <a:pPr algn="just"/>
            <a:r>
              <a:rPr lang="en-US" sz="2400" dirty="0"/>
              <a:t>Let us say we want about 5 groups.</a:t>
            </a:r>
          </a:p>
          <a:p>
            <a:pPr algn="just"/>
            <a:r>
              <a:rPr lang="en-US" sz="2400" dirty="0"/>
              <a:t>Divide the range by 5:  17/5 = 3.4 </a:t>
            </a:r>
          </a:p>
          <a:p>
            <a:pPr algn="just"/>
            <a:r>
              <a:rPr lang="en-US" sz="2400" dirty="0"/>
              <a:t>Then round that up to 4</a:t>
            </a:r>
          </a:p>
          <a:p>
            <a:pPr algn="just"/>
            <a:endParaRPr lang="en-US" sz="2400" dirty="0"/>
          </a:p>
          <a:p>
            <a:pPr algn="just"/>
            <a:r>
              <a:rPr lang="en-US" sz="2400" dirty="0"/>
              <a:t>Pick a starting value that is less than or equal to the smallest value. Try to make it a multiple of the group size if you can.</a:t>
            </a:r>
          </a:p>
          <a:p>
            <a:pPr algn="just"/>
            <a:endParaRPr lang="en-US" sz="2400" dirty="0"/>
          </a:p>
          <a:p>
            <a:pPr algn="just"/>
            <a:r>
              <a:rPr lang="en-US" sz="2400" dirty="0"/>
              <a:t>In our case a start value of 0 makes the most sense</a:t>
            </a:r>
          </a:p>
        </p:txBody>
      </p:sp>
    </p:spTree>
    <p:extLst>
      <p:ext uri="{BB962C8B-B14F-4D97-AF65-F5344CB8AC3E}">
        <p14:creationId xmlns:p14="http://schemas.microsoft.com/office/powerpoint/2010/main" val="3312464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8615" y="751344"/>
            <a:ext cx="11327642" cy="5355312"/>
          </a:xfrm>
          <a:prstGeom prst="rect">
            <a:avLst/>
          </a:prstGeom>
        </p:spPr>
        <p:txBody>
          <a:bodyPr wrap="square">
            <a:spAutoFit/>
          </a:bodyPr>
          <a:lstStyle/>
          <a:p>
            <a:r>
              <a:rPr lang="en-US" dirty="0"/>
              <a:t>Starting at 0 and with a group size of 4 we get: 0, 4, 8, 12, 16</a:t>
            </a:r>
          </a:p>
          <a:p>
            <a:endParaRPr lang="en-US" dirty="0"/>
          </a:p>
          <a:p>
            <a:r>
              <a:rPr lang="en-US" dirty="0"/>
              <a:t>Write down the groups, include the end value of each group (must be less than the next group):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last group goes to 19 which is greater than the largest value. That is OK: the main thing is that it must include the largest value.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2081213"/>
            <a:ext cx="48387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54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006600"/>
            <a:ext cx="11607800" cy="2844800"/>
          </a:xfrm>
          <a:prstGeom prst="rect">
            <a:avLst/>
          </a:prstGeom>
        </p:spPr>
      </p:pic>
      <p:sp>
        <p:nvSpPr>
          <p:cNvPr id="3" name="Rectangle 2"/>
          <p:cNvSpPr/>
          <p:nvPr/>
        </p:nvSpPr>
        <p:spPr>
          <a:xfrm>
            <a:off x="979714" y="419491"/>
            <a:ext cx="6482443" cy="584775"/>
          </a:xfrm>
          <a:prstGeom prst="rect">
            <a:avLst/>
          </a:prstGeom>
        </p:spPr>
        <p:txBody>
          <a:bodyPr wrap="square">
            <a:spAutoFit/>
          </a:bodyPr>
          <a:lstStyle/>
          <a:p>
            <a:r>
              <a:rPr lang="en-US" sz="3200" dirty="0"/>
              <a:t>Line Graph With One Variable</a:t>
            </a:r>
          </a:p>
        </p:txBody>
      </p:sp>
    </p:spTree>
    <p:extLst>
      <p:ext uri="{BB962C8B-B14F-4D97-AF65-F5344CB8AC3E}">
        <p14:creationId xmlns:p14="http://schemas.microsoft.com/office/powerpoint/2010/main" val="117895692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729" y="368299"/>
            <a:ext cx="5959928" cy="6271423"/>
          </a:xfrm>
          <a:prstGeom prst="rect">
            <a:avLst/>
          </a:prstGeom>
        </p:spPr>
      </p:pic>
      <p:cxnSp>
        <p:nvCxnSpPr>
          <p:cNvPr id="4" name="Straight Arrow Connector 3"/>
          <p:cNvCxnSpPr/>
          <p:nvPr/>
        </p:nvCxnSpPr>
        <p:spPr>
          <a:xfrm flipH="1">
            <a:off x="4523014" y="1322614"/>
            <a:ext cx="1159329" cy="12083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6408963" y="1115786"/>
            <a:ext cx="1159329" cy="12083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944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65863" y="900458"/>
            <a:ext cx="6096000" cy="2308324"/>
          </a:xfrm>
          <a:prstGeom prst="rect">
            <a:avLst/>
          </a:prstGeom>
        </p:spPr>
        <p:txBody>
          <a:bodyPr>
            <a:spAutoFit/>
          </a:bodyPr>
          <a:lstStyle/>
          <a:p>
            <a:r>
              <a:rPr lang="en-US" sz="2400" dirty="0"/>
              <a:t>Class Width = (x - y) / n</a:t>
            </a:r>
          </a:p>
          <a:p>
            <a:endParaRPr lang="en-US" sz="2400" dirty="0"/>
          </a:p>
          <a:p>
            <a:r>
              <a:rPr lang="en-US" sz="2400" dirty="0"/>
              <a:t>Where,</a:t>
            </a:r>
          </a:p>
          <a:p>
            <a:r>
              <a:rPr lang="en-US" sz="2400" dirty="0"/>
              <a:t>x = Maximum Value</a:t>
            </a:r>
          </a:p>
          <a:p>
            <a:r>
              <a:rPr lang="en-US" sz="2400" dirty="0"/>
              <a:t>y = Minimum Value</a:t>
            </a:r>
          </a:p>
          <a:p>
            <a:r>
              <a:rPr lang="en-US" sz="2400" dirty="0"/>
              <a:t>n = Number of Classes</a:t>
            </a:r>
          </a:p>
        </p:txBody>
      </p:sp>
      <p:sp>
        <p:nvSpPr>
          <p:cNvPr id="3" name="Dikdörtgen 2"/>
          <p:cNvSpPr/>
          <p:nvPr/>
        </p:nvSpPr>
        <p:spPr>
          <a:xfrm>
            <a:off x="1815154" y="249339"/>
            <a:ext cx="2278188" cy="523220"/>
          </a:xfrm>
          <a:prstGeom prst="rect">
            <a:avLst/>
          </a:prstGeom>
        </p:spPr>
        <p:txBody>
          <a:bodyPr wrap="none">
            <a:spAutoFit/>
          </a:bodyPr>
          <a:lstStyle/>
          <a:p>
            <a:r>
              <a:rPr lang="en-US" sz="2800" b="1" dirty="0">
                <a:solidFill>
                  <a:srgbClr val="FF0000"/>
                </a:solidFill>
              </a:rPr>
              <a:t>Class Width </a:t>
            </a:r>
          </a:p>
        </p:txBody>
      </p:sp>
      <p:sp>
        <p:nvSpPr>
          <p:cNvPr id="4" name="Dikdörtgen 3"/>
          <p:cNvSpPr/>
          <p:nvPr/>
        </p:nvSpPr>
        <p:spPr>
          <a:xfrm>
            <a:off x="996287" y="3502968"/>
            <a:ext cx="10822674" cy="2677656"/>
          </a:xfrm>
          <a:prstGeom prst="rect">
            <a:avLst/>
          </a:prstGeom>
        </p:spPr>
        <p:txBody>
          <a:bodyPr wrap="square">
            <a:spAutoFit/>
          </a:bodyPr>
          <a:lstStyle/>
          <a:p>
            <a:r>
              <a:rPr lang="en-US" sz="2400" dirty="0"/>
              <a:t>Calculate class width for 3 data items having a maximum value of 9, minimum value of 5.</a:t>
            </a:r>
          </a:p>
          <a:p>
            <a:endParaRPr lang="en-US" sz="2400" dirty="0"/>
          </a:p>
          <a:p>
            <a:r>
              <a:rPr lang="en-US" sz="2400" dirty="0"/>
              <a:t>Solution:</a:t>
            </a:r>
          </a:p>
          <a:p>
            <a:r>
              <a:rPr lang="en-US" sz="2400" dirty="0"/>
              <a:t>Class Width = (x - y) / n </a:t>
            </a:r>
          </a:p>
          <a:p>
            <a:r>
              <a:rPr lang="en-US" sz="2400" dirty="0"/>
              <a:t>= (9 - 5) / 3</a:t>
            </a:r>
          </a:p>
          <a:p>
            <a:r>
              <a:rPr lang="en-US" sz="2400" dirty="0"/>
              <a:t>= 1.333 </a:t>
            </a:r>
          </a:p>
        </p:txBody>
      </p:sp>
    </p:spTree>
    <p:extLst>
      <p:ext uri="{BB962C8B-B14F-4D97-AF65-F5344CB8AC3E}">
        <p14:creationId xmlns:p14="http://schemas.microsoft.com/office/powerpoint/2010/main" val="3995700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1054100"/>
            <a:ext cx="7861300" cy="4749800"/>
          </a:xfrm>
          <a:prstGeom prst="rect">
            <a:avLst/>
          </a:prstGeom>
        </p:spPr>
      </p:pic>
    </p:spTree>
    <p:extLst>
      <p:ext uri="{BB962C8B-B14F-4D97-AF65-F5344CB8AC3E}">
        <p14:creationId xmlns:p14="http://schemas.microsoft.com/office/powerpoint/2010/main" val="106009308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100" y="482600"/>
            <a:ext cx="5499100" cy="5892800"/>
          </a:xfrm>
          <a:prstGeom prst="rect">
            <a:avLst/>
          </a:prstGeom>
        </p:spPr>
      </p:pic>
      <p:cxnSp>
        <p:nvCxnSpPr>
          <p:cNvPr id="3" name="Straight Arrow Connector 2"/>
          <p:cNvCxnSpPr/>
          <p:nvPr/>
        </p:nvCxnSpPr>
        <p:spPr>
          <a:xfrm flipH="1">
            <a:off x="5200347" y="679148"/>
            <a:ext cx="1159329" cy="12083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76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0"/>
            <a:ext cx="7105880" cy="6858000"/>
          </a:xfrm>
          <a:prstGeom prst="rect">
            <a:avLst/>
          </a:prstGeom>
        </p:spPr>
      </p:pic>
    </p:spTree>
    <p:extLst>
      <p:ext uri="{BB962C8B-B14F-4D97-AF65-F5344CB8AC3E}">
        <p14:creationId xmlns:p14="http://schemas.microsoft.com/office/powerpoint/2010/main" val="21606771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00" y="0"/>
            <a:ext cx="7399970" cy="6858000"/>
          </a:xfrm>
          <a:prstGeom prst="rect">
            <a:avLst/>
          </a:prstGeom>
        </p:spPr>
      </p:pic>
    </p:spTree>
    <p:extLst>
      <p:ext uri="{BB962C8B-B14F-4D97-AF65-F5344CB8AC3E}">
        <p14:creationId xmlns:p14="http://schemas.microsoft.com/office/powerpoint/2010/main" val="5525573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03200"/>
            <a:ext cx="8077200" cy="6451600"/>
          </a:xfrm>
          <a:prstGeom prst="rect">
            <a:avLst/>
          </a:prstGeom>
        </p:spPr>
      </p:pic>
    </p:spTree>
    <p:extLst>
      <p:ext uri="{BB962C8B-B14F-4D97-AF65-F5344CB8AC3E}">
        <p14:creationId xmlns:p14="http://schemas.microsoft.com/office/powerpoint/2010/main" val="97020264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9116786" cy="707886"/>
          </a:xfrm>
          <a:prstGeom prst="rect">
            <a:avLst/>
          </a:prstGeom>
          <a:noFill/>
        </p:spPr>
        <p:txBody>
          <a:bodyPr wrap="square" rtlCol="0">
            <a:spAutoFit/>
          </a:bodyPr>
          <a:lstStyle/>
          <a:p>
            <a:r>
              <a:rPr lang="en-US" sz="4000" dirty="0"/>
              <a:t>Line Graphs With two Variables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 y="1009650"/>
            <a:ext cx="11430000" cy="4533900"/>
          </a:xfrm>
          <a:prstGeom prst="rect">
            <a:avLst/>
          </a:prstGeom>
        </p:spPr>
      </p:pic>
    </p:spTree>
    <p:extLst>
      <p:ext uri="{BB962C8B-B14F-4D97-AF65-F5344CB8AC3E}">
        <p14:creationId xmlns:p14="http://schemas.microsoft.com/office/powerpoint/2010/main" val="180679517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552450"/>
            <a:ext cx="9429750" cy="5657850"/>
          </a:xfrm>
          <a:prstGeom prst="rect">
            <a:avLst/>
          </a:prstGeom>
        </p:spPr>
      </p:pic>
    </p:spTree>
    <p:extLst>
      <p:ext uri="{BB962C8B-B14F-4D97-AF65-F5344CB8AC3E}">
        <p14:creationId xmlns:p14="http://schemas.microsoft.com/office/powerpoint/2010/main" val="138772083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49" y="476250"/>
            <a:ext cx="10737851" cy="6055050"/>
          </a:xfrm>
          <a:prstGeom prst="rect">
            <a:avLst/>
          </a:prstGeom>
        </p:spPr>
      </p:pic>
    </p:spTree>
    <p:extLst>
      <p:ext uri="{BB962C8B-B14F-4D97-AF65-F5344CB8AC3E}">
        <p14:creationId xmlns:p14="http://schemas.microsoft.com/office/powerpoint/2010/main" val="175171784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50" y="393700"/>
            <a:ext cx="9067800" cy="5877194"/>
          </a:xfrm>
          <a:prstGeom prst="rect">
            <a:avLst/>
          </a:prstGeom>
        </p:spPr>
      </p:pic>
      <p:cxnSp>
        <p:nvCxnSpPr>
          <p:cNvPr id="3" name="Straight Arrow Connector 2"/>
          <p:cNvCxnSpPr/>
          <p:nvPr/>
        </p:nvCxnSpPr>
        <p:spPr>
          <a:xfrm flipH="1">
            <a:off x="4353680" y="916214"/>
            <a:ext cx="1159329" cy="12083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520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76200"/>
            <a:ext cx="7912100" cy="6705600"/>
          </a:xfrm>
          <a:prstGeom prst="rect">
            <a:avLst/>
          </a:prstGeom>
        </p:spPr>
      </p:pic>
    </p:spTree>
    <p:extLst>
      <p:ext uri="{BB962C8B-B14F-4D97-AF65-F5344CB8AC3E}">
        <p14:creationId xmlns:p14="http://schemas.microsoft.com/office/powerpoint/2010/main" val="19622664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675" y="828675"/>
            <a:ext cx="8639032" cy="572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071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0" y="0"/>
            <a:ext cx="6961128" cy="6858000"/>
          </a:xfrm>
          <a:prstGeom prst="rect">
            <a:avLst/>
          </a:prstGeom>
        </p:spPr>
      </p:pic>
    </p:spTree>
    <p:extLst>
      <p:ext uri="{BB962C8B-B14F-4D97-AF65-F5344CB8AC3E}">
        <p14:creationId xmlns:p14="http://schemas.microsoft.com/office/powerpoint/2010/main" val="90542118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100" y="63500"/>
            <a:ext cx="8432800" cy="6731000"/>
          </a:xfrm>
          <a:prstGeom prst="rect">
            <a:avLst/>
          </a:prstGeom>
        </p:spPr>
      </p:pic>
    </p:spTree>
    <p:extLst>
      <p:ext uri="{BB962C8B-B14F-4D97-AF65-F5344CB8AC3E}">
        <p14:creationId xmlns:p14="http://schemas.microsoft.com/office/powerpoint/2010/main" val="344800881"/>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39588" y="2690336"/>
            <a:ext cx="11013141" cy="1815882"/>
          </a:xfrm>
          <a:prstGeom prst="rect">
            <a:avLst/>
          </a:prstGeom>
        </p:spPr>
        <p:txBody>
          <a:bodyPr wrap="square">
            <a:spAutoFit/>
          </a:bodyPr>
          <a:lstStyle/>
          <a:p>
            <a:pPr algn="just"/>
            <a:r>
              <a:rPr lang="en-US" sz="2800" dirty="0"/>
              <a:t>A bar chart is a graph which uses parallel rectangular shapes to represent changes in the size, value, or rate of something or to compare the amount of something relating to several different countries or groups. </a:t>
            </a:r>
            <a:endParaRPr lang="tr-TR" sz="2800" dirty="0"/>
          </a:p>
        </p:txBody>
      </p:sp>
      <p:sp>
        <p:nvSpPr>
          <p:cNvPr id="3" name="Dikdörtgen 2"/>
          <p:cNvSpPr/>
          <p:nvPr/>
        </p:nvSpPr>
        <p:spPr>
          <a:xfrm>
            <a:off x="1163171" y="1348299"/>
            <a:ext cx="3712876" cy="523220"/>
          </a:xfrm>
          <a:prstGeom prst="rect">
            <a:avLst/>
          </a:prstGeom>
        </p:spPr>
        <p:txBody>
          <a:bodyPr wrap="none">
            <a:spAutoFit/>
          </a:bodyPr>
          <a:lstStyle/>
          <a:p>
            <a:r>
              <a:rPr lang="tr-TR" sz="2800" b="1" dirty="0"/>
              <a:t>Bar </a:t>
            </a:r>
            <a:r>
              <a:rPr lang="tr-TR" sz="2800" b="1" dirty="0" err="1"/>
              <a:t>chart</a:t>
            </a:r>
            <a:r>
              <a:rPr lang="tr-TR" sz="2800" b="1" dirty="0"/>
              <a:t> (</a:t>
            </a:r>
            <a:r>
              <a:rPr lang="tr-TR" sz="2800" b="1" dirty="0" err="1"/>
              <a:t>or</a:t>
            </a:r>
            <a:r>
              <a:rPr lang="tr-TR" sz="2800" b="1" dirty="0"/>
              <a:t> </a:t>
            </a:r>
            <a:r>
              <a:rPr lang="tr-TR" sz="2800" b="1" dirty="0" err="1"/>
              <a:t>graph</a:t>
            </a:r>
            <a:r>
              <a:rPr lang="tr-TR" sz="2800" b="1" dirty="0"/>
              <a:t>):</a:t>
            </a:r>
          </a:p>
        </p:txBody>
      </p:sp>
    </p:spTree>
    <p:extLst>
      <p:ext uri="{BB962C8B-B14F-4D97-AF65-F5344CB8AC3E}">
        <p14:creationId xmlns:p14="http://schemas.microsoft.com/office/powerpoint/2010/main" val="2242722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588" y="336884"/>
            <a:ext cx="8253665" cy="769441"/>
          </a:xfrm>
          <a:prstGeom prst="rect">
            <a:avLst/>
          </a:prstGeom>
          <a:noFill/>
        </p:spPr>
        <p:txBody>
          <a:bodyPr wrap="square" rtlCol="0">
            <a:spAutoFit/>
          </a:bodyPr>
          <a:lstStyle/>
          <a:p>
            <a:r>
              <a:rPr lang="en-US" sz="4400" dirty="0"/>
              <a:t>Bar Graph With </a:t>
            </a:r>
            <a:r>
              <a:rPr lang="en-US" sz="4400"/>
              <a:t>One Variable</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1816100"/>
            <a:ext cx="11709400" cy="3213100"/>
          </a:xfrm>
          <a:prstGeom prst="rect">
            <a:avLst/>
          </a:prstGeom>
        </p:spPr>
      </p:pic>
    </p:spTree>
    <p:extLst>
      <p:ext uri="{BB962C8B-B14F-4D97-AF65-F5344CB8AC3E}">
        <p14:creationId xmlns:p14="http://schemas.microsoft.com/office/powerpoint/2010/main" val="97927817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0" y="1752600"/>
            <a:ext cx="5562600" cy="3352800"/>
          </a:xfrm>
          <a:prstGeom prst="rect">
            <a:avLst/>
          </a:prstGeom>
        </p:spPr>
      </p:pic>
    </p:spTree>
    <p:extLst>
      <p:ext uri="{BB962C8B-B14F-4D97-AF65-F5344CB8AC3E}">
        <p14:creationId xmlns:p14="http://schemas.microsoft.com/office/powerpoint/2010/main" val="41359981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876300"/>
            <a:ext cx="8788400" cy="5092700"/>
          </a:xfrm>
          <a:prstGeom prst="rect">
            <a:avLst/>
          </a:prstGeom>
        </p:spPr>
      </p:pic>
    </p:spTree>
    <p:extLst>
      <p:ext uri="{BB962C8B-B14F-4D97-AF65-F5344CB8AC3E}">
        <p14:creationId xmlns:p14="http://schemas.microsoft.com/office/powerpoint/2010/main" val="211492497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300" y="0"/>
            <a:ext cx="5600700" cy="6845300"/>
          </a:xfrm>
          <a:prstGeom prst="rect">
            <a:avLst/>
          </a:prstGeom>
        </p:spPr>
      </p:pic>
      <p:cxnSp>
        <p:nvCxnSpPr>
          <p:cNvPr id="3" name="Straight Arrow Connector 2"/>
          <p:cNvCxnSpPr/>
          <p:nvPr/>
        </p:nvCxnSpPr>
        <p:spPr>
          <a:xfrm flipH="1">
            <a:off x="5509985" y="1154172"/>
            <a:ext cx="1159329" cy="12083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4930320" y="3999736"/>
            <a:ext cx="1159329" cy="12083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80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0" y="0"/>
            <a:ext cx="8027894" cy="6858000"/>
          </a:xfrm>
          <a:prstGeom prst="rect">
            <a:avLst/>
          </a:prstGeom>
        </p:spPr>
      </p:pic>
    </p:spTree>
    <p:extLst>
      <p:ext uri="{BB962C8B-B14F-4D97-AF65-F5344CB8AC3E}">
        <p14:creationId xmlns:p14="http://schemas.microsoft.com/office/powerpoint/2010/main" val="1492188731"/>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0"/>
            <a:ext cx="7819402" cy="6858000"/>
          </a:xfrm>
          <a:prstGeom prst="rect">
            <a:avLst/>
          </a:prstGeom>
        </p:spPr>
      </p:pic>
    </p:spTree>
    <p:extLst>
      <p:ext uri="{BB962C8B-B14F-4D97-AF65-F5344CB8AC3E}">
        <p14:creationId xmlns:p14="http://schemas.microsoft.com/office/powerpoint/2010/main" val="901972251"/>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63500"/>
            <a:ext cx="8788400" cy="6731000"/>
          </a:xfrm>
          <a:prstGeom prst="rect">
            <a:avLst/>
          </a:prstGeom>
        </p:spPr>
      </p:pic>
    </p:spTree>
    <p:extLst>
      <p:ext uri="{BB962C8B-B14F-4D97-AF65-F5344CB8AC3E}">
        <p14:creationId xmlns:p14="http://schemas.microsoft.com/office/powerpoint/2010/main" val="3605583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6854" y="2023618"/>
            <a:ext cx="11095630" cy="1200329"/>
          </a:xfrm>
          <a:prstGeom prst="rect">
            <a:avLst/>
          </a:prstGeom>
        </p:spPr>
        <p:txBody>
          <a:bodyPr wrap="square">
            <a:spAutoFit/>
          </a:bodyPr>
          <a:lstStyle/>
          <a:p>
            <a:pPr algn="just"/>
            <a:r>
              <a:rPr lang="en-US" sz="2400" dirty="0"/>
              <a:t>In statistics the frequency (or absolute frequency) of an event is the number of times the event occurred in an experiment or study. These frequencies are often graphically represented in histograms.</a:t>
            </a:r>
          </a:p>
        </p:txBody>
      </p:sp>
      <p:sp>
        <p:nvSpPr>
          <p:cNvPr id="3" name="Dikdörtgen 2"/>
          <p:cNvSpPr/>
          <p:nvPr/>
        </p:nvSpPr>
        <p:spPr>
          <a:xfrm>
            <a:off x="586854" y="1388238"/>
            <a:ext cx="2036135" cy="523220"/>
          </a:xfrm>
          <a:prstGeom prst="rect">
            <a:avLst/>
          </a:prstGeom>
        </p:spPr>
        <p:txBody>
          <a:bodyPr wrap="none">
            <a:spAutoFit/>
          </a:bodyPr>
          <a:lstStyle/>
          <a:p>
            <a:r>
              <a:rPr lang="en-US" sz="2800" b="1" dirty="0">
                <a:solidFill>
                  <a:srgbClr val="FF0000"/>
                </a:solidFill>
              </a:rPr>
              <a:t>Frequency</a:t>
            </a:r>
          </a:p>
        </p:txBody>
      </p:sp>
    </p:spTree>
    <p:extLst>
      <p:ext uri="{BB962C8B-B14F-4D97-AF65-F5344CB8AC3E}">
        <p14:creationId xmlns:p14="http://schemas.microsoft.com/office/powerpoint/2010/main" val="2975309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588" y="336884"/>
            <a:ext cx="8253665" cy="769441"/>
          </a:xfrm>
          <a:prstGeom prst="rect">
            <a:avLst/>
          </a:prstGeom>
          <a:noFill/>
        </p:spPr>
        <p:txBody>
          <a:bodyPr wrap="square" rtlCol="0">
            <a:spAutoFit/>
          </a:bodyPr>
          <a:lstStyle/>
          <a:p>
            <a:r>
              <a:rPr lang="en-US" sz="4400" dirty="0"/>
              <a:t>Bar Graph With Two Variables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1790700"/>
            <a:ext cx="11404600" cy="3276600"/>
          </a:xfrm>
          <a:prstGeom prst="rect">
            <a:avLst/>
          </a:prstGeom>
        </p:spPr>
      </p:pic>
    </p:spTree>
    <p:extLst>
      <p:ext uri="{BB962C8B-B14F-4D97-AF65-F5344CB8AC3E}">
        <p14:creationId xmlns:p14="http://schemas.microsoft.com/office/powerpoint/2010/main" val="1853391701"/>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900" y="1625600"/>
            <a:ext cx="5156200" cy="3594100"/>
          </a:xfrm>
          <a:prstGeom prst="rect">
            <a:avLst/>
          </a:prstGeom>
        </p:spPr>
      </p:pic>
    </p:spTree>
    <p:extLst>
      <p:ext uri="{BB962C8B-B14F-4D97-AF65-F5344CB8AC3E}">
        <p14:creationId xmlns:p14="http://schemas.microsoft.com/office/powerpoint/2010/main" val="704018972"/>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16000"/>
            <a:ext cx="8521700" cy="4813300"/>
          </a:xfrm>
          <a:prstGeom prst="rect">
            <a:avLst/>
          </a:prstGeom>
        </p:spPr>
      </p:pic>
    </p:spTree>
    <p:extLst>
      <p:ext uri="{BB962C8B-B14F-4D97-AF65-F5344CB8AC3E}">
        <p14:creationId xmlns:p14="http://schemas.microsoft.com/office/powerpoint/2010/main" val="1959451081"/>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100" y="533400"/>
            <a:ext cx="5499100" cy="5778500"/>
          </a:xfrm>
          <a:prstGeom prst="rect">
            <a:avLst/>
          </a:prstGeom>
        </p:spPr>
      </p:pic>
      <p:cxnSp>
        <p:nvCxnSpPr>
          <p:cNvPr id="5" name="Straight Arrow Connector 4"/>
          <p:cNvCxnSpPr/>
          <p:nvPr/>
        </p:nvCxnSpPr>
        <p:spPr>
          <a:xfrm flipH="1">
            <a:off x="4932947" y="938463"/>
            <a:ext cx="1876927" cy="12994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591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47764" cy="6858000"/>
          </a:xfrm>
          <a:prstGeom prst="rect">
            <a:avLst/>
          </a:prstGeom>
        </p:spPr>
      </p:pic>
    </p:spTree>
    <p:extLst>
      <p:ext uri="{BB962C8B-B14F-4D97-AF65-F5344CB8AC3E}">
        <p14:creationId xmlns:p14="http://schemas.microsoft.com/office/powerpoint/2010/main" val="363947102"/>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0"/>
            <a:ext cx="7885144" cy="6858000"/>
          </a:xfrm>
          <a:prstGeom prst="rect">
            <a:avLst/>
          </a:prstGeom>
        </p:spPr>
      </p:pic>
    </p:spTree>
    <p:extLst>
      <p:ext uri="{BB962C8B-B14F-4D97-AF65-F5344CB8AC3E}">
        <p14:creationId xmlns:p14="http://schemas.microsoft.com/office/powerpoint/2010/main" val="825516658"/>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00" y="101600"/>
            <a:ext cx="7213600" cy="6642100"/>
          </a:xfrm>
          <a:prstGeom prst="rect">
            <a:avLst/>
          </a:prstGeom>
        </p:spPr>
      </p:pic>
    </p:spTree>
    <p:extLst>
      <p:ext uri="{BB962C8B-B14F-4D97-AF65-F5344CB8AC3E}">
        <p14:creationId xmlns:p14="http://schemas.microsoft.com/office/powerpoint/2010/main" val="1714111386"/>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378" y="733926"/>
            <a:ext cx="2983831" cy="523220"/>
          </a:xfrm>
          <a:prstGeom prst="rect">
            <a:avLst/>
          </a:prstGeom>
          <a:noFill/>
        </p:spPr>
        <p:txBody>
          <a:bodyPr wrap="square" rtlCol="0">
            <a:spAutoFit/>
          </a:bodyPr>
          <a:lstStyle/>
          <a:p>
            <a:r>
              <a:rPr lang="en-US" sz="2800" b="1" dirty="0"/>
              <a:t>Pie Chart</a:t>
            </a:r>
            <a:r>
              <a:rPr lang="tr-TR" sz="2800" b="1" dirty="0"/>
              <a:t>:</a:t>
            </a:r>
            <a:endParaRPr lang="en-US" sz="2800" b="1" dirty="0"/>
          </a:p>
        </p:txBody>
      </p:sp>
      <p:sp>
        <p:nvSpPr>
          <p:cNvPr id="3" name="Dikdörtgen 2"/>
          <p:cNvSpPr/>
          <p:nvPr/>
        </p:nvSpPr>
        <p:spPr>
          <a:xfrm>
            <a:off x="1354378" y="1583649"/>
            <a:ext cx="9994940" cy="3108543"/>
          </a:xfrm>
          <a:prstGeom prst="rect">
            <a:avLst/>
          </a:prstGeom>
        </p:spPr>
        <p:txBody>
          <a:bodyPr wrap="square">
            <a:spAutoFit/>
          </a:bodyPr>
          <a:lstStyle/>
          <a:p>
            <a:pPr algn="just"/>
            <a:r>
              <a:rPr lang="en-US" sz="2800" dirty="0"/>
              <a:t>A pie chart (or a circle chart) is a circular statistical graphic which is divided into slices to illustrate numerical proportion. </a:t>
            </a:r>
            <a:endParaRPr lang="tr-TR" sz="2800" dirty="0"/>
          </a:p>
          <a:p>
            <a:pPr algn="just"/>
            <a:endParaRPr lang="tr-TR" sz="2800" dirty="0"/>
          </a:p>
          <a:p>
            <a:pPr algn="just"/>
            <a:r>
              <a:rPr lang="en-US" sz="2800" dirty="0"/>
              <a:t>In a pie chart, the arc length of each slice (and consequently its central angle and area), is proportional to the quantity it represents.</a:t>
            </a:r>
            <a:endParaRPr lang="tr-TR" sz="2800" dirty="0"/>
          </a:p>
        </p:txBody>
      </p:sp>
    </p:spTree>
    <p:extLst>
      <p:ext uri="{BB962C8B-B14F-4D97-AF65-F5344CB8AC3E}">
        <p14:creationId xmlns:p14="http://schemas.microsoft.com/office/powerpoint/2010/main" val="1096942684"/>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1121081" cy="6858000"/>
          </a:xfrm>
          <a:prstGeom prst="rect">
            <a:avLst/>
          </a:prstGeom>
        </p:spPr>
      </p:pic>
    </p:spTree>
    <p:extLst>
      <p:ext uri="{BB962C8B-B14F-4D97-AF65-F5344CB8AC3E}">
        <p14:creationId xmlns:p14="http://schemas.microsoft.com/office/powerpoint/2010/main" val="576939997"/>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2222500"/>
            <a:ext cx="11468100" cy="2400300"/>
          </a:xfrm>
          <a:prstGeom prst="rect">
            <a:avLst/>
          </a:prstGeom>
        </p:spPr>
      </p:pic>
    </p:spTree>
    <p:extLst>
      <p:ext uri="{BB962C8B-B14F-4D97-AF65-F5344CB8AC3E}">
        <p14:creationId xmlns:p14="http://schemas.microsoft.com/office/powerpoint/2010/main" val="7418633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37230" y="976784"/>
            <a:ext cx="10781731" cy="4832092"/>
          </a:xfrm>
          <a:prstGeom prst="rect">
            <a:avLst/>
          </a:prstGeom>
        </p:spPr>
        <p:txBody>
          <a:bodyPr wrap="square">
            <a:spAutoFit/>
          </a:bodyPr>
          <a:lstStyle/>
          <a:p>
            <a:pPr algn="just"/>
            <a:r>
              <a:rPr lang="en-US" sz="2800" dirty="0"/>
              <a:t>A histogram is a chart that shows frequencies for equal width intervals of values of a metric variable. </a:t>
            </a:r>
          </a:p>
          <a:p>
            <a:pPr algn="just"/>
            <a:endParaRPr lang="en-US" sz="2800" dirty="0"/>
          </a:p>
          <a:p>
            <a:pPr algn="just"/>
            <a:r>
              <a:rPr lang="en-US" sz="2800" dirty="0"/>
              <a:t>A histogram is a graphical representation that organizes a group of data points into user-specified ranges. It is similar in appearance to a bar graph. </a:t>
            </a:r>
          </a:p>
          <a:p>
            <a:pPr algn="just"/>
            <a:endParaRPr lang="en-US" sz="2800" dirty="0"/>
          </a:p>
          <a:p>
            <a:pPr algn="just"/>
            <a:r>
              <a:rPr lang="en-US" sz="2800" dirty="0"/>
              <a:t>The histogram condenses a data series into an easily interpreted visual by taking many data points and grouping them into logical ranges.</a:t>
            </a:r>
          </a:p>
          <a:p>
            <a:endParaRPr lang="en-US" sz="2800" dirty="0"/>
          </a:p>
        </p:txBody>
      </p:sp>
      <p:sp>
        <p:nvSpPr>
          <p:cNvPr id="3" name="Dikdörtgen 2"/>
          <p:cNvSpPr/>
          <p:nvPr/>
        </p:nvSpPr>
        <p:spPr>
          <a:xfrm>
            <a:off x="1903014" y="364656"/>
            <a:ext cx="1938351" cy="523220"/>
          </a:xfrm>
          <a:prstGeom prst="rect">
            <a:avLst/>
          </a:prstGeom>
        </p:spPr>
        <p:txBody>
          <a:bodyPr wrap="none">
            <a:spAutoFit/>
          </a:bodyPr>
          <a:lstStyle/>
          <a:p>
            <a:r>
              <a:rPr lang="en-US" sz="2800" b="1" dirty="0">
                <a:solidFill>
                  <a:srgbClr val="FF0000"/>
                </a:solidFill>
              </a:rPr>
              <a:t>Histogram</a:t>
            </a:r>
          </a:p>
        </p:txBody>
      </p:sp>
    </p:spTree>
    <p:extLst>
      <p:ext uri="{BB962C8B-B14F-4D97-AF65-F5344CB8AC3E}">
        <p14:creationId xmlns:p14="http://schemas.microsoft.com/office/powerpoint/2010/main" val="2315904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33" y="0"/>
            <a:ext cx="11669967" cy="6858000"/>
          </a:xfrm>
          <a:prstGeom prst="rect">
            <a:avLst/>
          </a:prstGeom>
        </p:spPr>
      </p:pic>
    </p:spTree>
    <p:extLst>
      <p:ext uri="{BB962C8B-B14F-4D97-AF65-F5344CB8AC3E}">
        <p14:creationId xmlns:p14="http://schemas.microsoft.com/office/powerpoint/2010/main" val="207672336"/>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06" y="2322095"/>
            <a:ext cx="12192000" cy="1824998"/>
          </a:xfrm>
          <a:prstGeom prst="rect">
            <a:avLst/>
          </a:prstGeom>
        </p:spPr>
      </p:pic>
    </p:spTree>
    <p:extLst>
      <p:ext uri="{BB962C8B-B14F-4D97-AF65-F5344CB8AC3E}">
        <p14:creationId xmlns:p14="http://schemas.microsoft.com/office/powerpoint/2010/main" val="688024777"/>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1524000"/>
            <a:ext cx="3416300" cy="3810000"/>
          </a:xfrm>
          <a:prstGeom prst="rect">
            <a:avLst/>
          </a:prstGeom>
        </p:spPr>
      </p:pic>
    </p:spTree>
    <p:extLst>
      <p:ext uri="{BB962C8B-B14F-4D97-AF65-F5344CB8AC3E}">
        <p14:creationId xmlns:p14="http://schemas.microsoft.com/office/powerpoint/2010/main" val="1580471591"/>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901700"/>
            <a:ext cx="8153400" cy="5041900"/>
          </a:xfrm>
          <a:prstGeom prst="rect">
            <a:avLst/>
          </a:prstGeom>
        </p:spPr>
      </p:pic>
    </p:spTree>
    <p:extLst>
      <p:ext uri="{BB962C8B-B14F-4D97-AF65-F5344CB8AC3E}">
        <p14:creationId xmlns:p14="http://schemas.microsoft.com/office/powerpoint/2010/main" val="760800194"/>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0" y="0"/>
            <a:ext cx="8255000" cy="6858000"/>
          </a:xfrm>
          <a:prstGeom prst="rect">
            <a:avLst/>
          </a:prstGeom>
        </p:spPr>
      </p:pic>
    </p:spTree>
    <p:extLst>
      <p:ext uri="{BB962C8B-B14F-4D97-AF65-F5344CB8AC3E}">
        <p14:creationId xmlns:p14="http://schemas.microsoft.com/office/powerpoint/2010/main" val="651226320"/>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0"/>
            <a:ext cx="8368678" cy="6858000"/>
          </a:xfrm>
          <a:prstGeom prst="rect">
            <a:avLst/>
          </a:prstGeom>
        </p:spPr>
      </p:pic>
    </p:spTree>
    <p:extLst>
      <p:ext uri="{BB962C8B-B14F-4D97-AF65-F5344CB8AC3E}">
        <p14:creationId xmlns:p14="http://schemas.microsoft.com/office/powerpoint/2010/main" val="1584095128"/>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3910" y="2425960"/>
            <a:ext cx="7520473" cy="1323439"/>
          </a:xfrm>
          <a:prstGeom prst="rect">
            <a:avLst/>
          </a:prstGeom>
          <a:noFill/>
        </p:spPr>
        <p:txBody>
          <a:bodyPr wrap="square" rtlCol="0">
            <a:spAutoFit/>
          </a:bodyPr>
          <a:lstStyle/>
          <a:p>
            <a:pPr algn="ctr"/>
            <a:r>
              <a:rPr lang="en-US" sz="4000" dirty="0"/>
              <a:t>Static Relation Between Two Variables (Scatter Graph)</a:t>
            </a:r>
          </a:p>
        </p:txBody>
      </p:sp>
    </p:spTree>
    <p:extLst>
      <p:ext uri="{BB962C8B-B14F-4D97-AF65-F5344CB8AC3E}">
        <p14:creationId xmlns:p14="http://schemas.microsoft.com/office/powerpoint/2010/main" val="741925129"/>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91671" y="230885"/>
            <a:ext cx="10919012" cy="3046988"/>
          </a:xfrm>
          <a:prstGeom prst="rect">
            <a:avLst/>
          </a:prstGeom>
        </p:spPr>
        <p:txBody>
          <a:bodyPr wrap="square">
            <a:spAutoFit/>
          </a:bodyPr>
          <a:lstStyle/>
          <a:p>
            <a:pPr algn="just"/>
            <a:r>
              <a:rPr lang="en-US" sz="2400" dirty="0"/>
              <a:t>Scatter plots (also called scatter graphs) are like line graphs. </a:t>
            </a:r>
            <a:endParaRPr lang="tr-TR" sz="2400" dirty="0"/>
          </a:p>
          <a:p>
            <a:pPr algn="just"/>
            <a:endParaRPr lang="tr-TR" sz="2400" dirty="0"/>
          </a:p>
          <a:p>
            <a:pPr algn="just"/>
            <a:r>
              <a:rPr lang="en-US" sz="2400" dirty="0"/>
              <a:t>A line graph uses a line on an X-Y axis to plot a continuous function, while a scatter plot uses dots to represent individual pieces of data. </a:t>
            </a:r>
            <a:endParaRPr lang="tr-TR" sz="2400" dirty="0"/>
          </a:p>
          <a:p>
            <a:pPr algn="just"/>
            <a:endParaRPr lang="tr-TR" sz="2400" dirty="0"/>
          </a:p>
          <a:p>
            <a:pPr algn="just"/>
            <a:r>
              <a:rPr lang="en-US" sz="2400" dirty="0"/>
              <a:t>In statistics, these plots are useful to see if two variables are related to each other. For example, a scatter chart can suggest a linear relationship (i.e. a straight line).</a:t>
            </a:r>
            <a:endParaRPr lang="tr-T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05" y="3273820"/>
            <a:ext cx="6104965" cy="329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7501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9317" y="1763808"/>
            <a:ext cx="7520473" cy="2554545"/>
          </a:xfrm>
          <a:prstGeom prst="rect">
            <a:avLst/>
          </a:prstGeom>
          <a:noFill/>
        </p:spPr>
        <p:txBody>
          <a:bodyPr wrap="square" rtlCol="0">
            <a:spAutoFit/>
          </a:bodyPr>
          <a:lstStyle/>
          <a:p>
            <a:pPr algn="ctr"/>
            <a:r>
              <a:rPr lang="en-US" sz="4000" dirty="0"/>
              <a:t>Suppose we have 15 consumers; their monthly income </a:t>
            </a:r>
            <a:r>
              <a:rPr lang="en-US" sz="4000"/>
              <a:t>and consumptions are given in the table </a:t>
            </a:r>
            <a:endParaRPr lang="en-US" sz="4000" dirty="0"/>
          </a:p>
        </p:txBody>
      </p:sp>
    </p:spTree>
    <p:extLst>
      <p:ext uri="{BB962C8B-B14F-4D97-AF65-F5344CB8AC3E}">
        <p14:creationId xmlns:p14="http://schemas.microsoft.com/office/powerpoint/2010/main" val="352992324"/>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099" y="1586204"/>
            <a:ext cx="10919149" cy="4273420"/>
          </a:xfrm>
          <a:prstGeom prst="rect">
            <a:avLst/>
          </a:prstGeom>
        </p:spPr>
      </p:pic>
    </p:spTree>
    <p:extLst>
      <p:ext uri="{BB962C8B-B14F-4D97-AF65-F5344CB8AC3E}">
        <p14:creationId xmlns:p14="http://schemas.microsoft.com/office/powerpoint/2010/main" val="124558862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803" y="2305050"/>
            <a:ext cx="4933097" cy="296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2870111" y="1224465"/>
            <a:ext cx="4525598" cy="523220"/>
          </a:xfrm>
          <a:prstGeom prst="rect">
            <a:avLst/>
          </a:prstGeom>
        </p:spPr>
        <p:txBody>
          <a:bodyPr wrap="none">
            <a:spAutoFit/>
          </a:bodyPr>
          <a:lstStyle/>
          <a:p>
            <a:r>
              <a:rPr lang="en-US" sz="2800" b="1" dirty="0"/>
              <a:t>Example of a Histogram: </a:t>
            </a:r>
          </a:p>
        </p:txBody>
      </p:sp>
    </p:spTree>
    <p:extLst>
      <p:ext uri="{BB962C8B-B14F-4D97-AF65-F5344CB8AC3E}">
        <p14:creationId xmlns:p14="http://schemas.microsoft.com/office/powerpoint/2010/main" val="457115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700" y="292100"/>
            <a:ext cx="4178818" cy="6565900"/>
          </a:xfrm>
          <a:prstGeom prst="rect">
            <a:avLst/>
          </a:prstGeom>
        </p:spPr>
      </p:pic>
    </p:spTree>
    <p:extLst>
      <p:ext uri="{BB962C8B-B14F-4D97-AF65-F5344CB8AC3E}">
        <p14:creationId xmlns:p14="http://schemas.microsoft.com/office/powerpoint/2010/main" val="937362191"/>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3" y="685800"/>
            <a:ext cx="9237306" cy="5659016"/>
          </a:xfrm>
          <a:prstGeom prst="rect">
            <a:avLst/>
          </a:prstGeom>
        </p:spPr>
      </p:pic>
    </p:spTree>
    <p:extLst>
      <p:ext uri="{BB962C8B-B14F-4D97-AF65-F5344CB8AC3E}">
        <p14:creationId xmlns:p14="http://schemas.microsoft.com/office/powerpoint/2010/main" val="306309745"/>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735" y="1142999"/>
            <a:ext cx="8789436" cy="5276461"/>
          </a:xfrm>
          <a:prstGeom prst="rect">
            <a:avLst/>
          </a:prstGeom>
        </p:spPr>
      </p:pic>
    </p:spTree>
    <p:extLst>
      <p:ext uri="{BB962C8B-B14F-4D97-AF65-F5344CB8AC3E}">
        <p14:creationId xmlns:p14="http://schemas.microsoft.com/office/powerpoint/2010/main" val="629582356"/>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4" y="186612"/>
            <a:ext cx="9311951" cy="6858000"/>
          </a:xfrm>
          <a:prstGeom prst="rect">
            <a:avLst/>
          </a:prstGeom>
        </p:spPr>
      </p:pic>
    </p:spTree>
    <p:extLst>
      <p:ext uri="{BB962C8B-B14F-4D97-AF65-F5344CB8AC3E}">
        <p14:creationId xmlns:p14="http://schemas.microsoft.com/office/powerpoint/2010/main" val="738728523"/>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59" y="0"/>
            <a:ext cx="9405257" cy="6858000"/>
          </a:xfrm>
          <a:prstGeom prst="rect">
            <a:avLst/>
          </a:prstGeom>
        </p:spPr>
      </p:pic>
      <p:cxnSp>
        <p:nvCxnSpPr>
          <p:cNvPr id="5" name="Straight Connector 4"/>
          <p:cNvCxnSpPr/>
          <p:nvPr/>
        </p:nvCxnSpPr>
        <p:spPr>
          <a:xfrm flipV="1">
            <a:off x="3956180" y="1101012"/>
            <a:ext cx="5449077" cy="4478694"/>
          </a:xfrm>
          <a:prstGeom prst="line">
            <a:avLst/>
          </a:prstGeom>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4012163" y="1212980"/>
            <a:ext cx="5598368" cy="4254759"/>
          </a:xfrm>
          <a:custGeom>
            <a:avLst/>
            <a:gdLst>
              <a:gd name="connsiteX0" fmla="*/ 0 w 5598368"/>
              <a:gd name="connsiteY0" fmla="*/ 4254759 h 4254759"/>
              <a:gd name="connsiteX1" fmla="*/ 335902 w 5598368"/>
              <a:gd name="connsiteY1" fmla="*/ 4012163 h 4254759"/>
              <a:gd name="connsiteX2" fmla="*/ 578498 w 5598368"/>
              <a:gd name="connsiteY2" fmla="*/ 3788228 h 4254759"/>
              <a:gd name="connsiteX3" fmla="*/ 634482 w 5598368"/>
              <a:gd name="connsiteY3" fmla="*/ 3694922 h 4254759"/>
              <a:gd name="connsiteX4" fmla="*/ 783772 w 5598368"/>
              <a:gd name="connsiteY4" fmla="*/ 3564293 h 4254759"/>
              <a:gd name="connsiteX5" fmla="*/ 914400 w 5598368"/>
              <a:gd name="connsiteY5" fmla="*/ 3415004 h 4254759"/>
              <a:gd name="connsiteX6" fmla="*/ 951723 w 5598368"/>
              <a:gd name="connsiteY6" fmla="*/ 3340359 h 4254759"/>
              <a:gd name="connsiteX7" fmla="*/ 1026368 w 5598368"/>
              <a:gd name="connsiteY7" fmla="*/ 3265714 h 4254759"/>
              <a:gd name="connsiteX8" fmla="*/ 1175657 w 5598368"/>
              <a:gd name="connsiteY8" fmla="*/ 3135085 h 4254759"/>
              <a:gd name="connsiteX9" fmla="*/ 1212980 w 5598368"/>
              <a:gd name="connsiteY9" fmla="*/ 3097763 h 4254759"/>
              <a:gd name="connsiteX10" fmla="*/ 1268964 w 5598368"/>
              <a:gd name="connsiteY10" fmla="*/ 3079102 h 4254759"/>
              <a:gd name="connsiteX11" fmla="*/ 1306286 w 5598368"/>
              <a:gd name="connsiteY11" fmla="*/ 3041779 h 4254759"/>
              <a:gd name="connsiteX12" fmla="*/ 1399592 w 5598368"/>
              <a:gd name="connsiteY12" fmla="*/ 3023118 h 4254759"/>
              <a:gd name="connsiteX13" fmla="*/ 1791478 w 5598368"/>
              <a:gd name="connsiteY13" fmla="*/ 3041779 h 4254759"/>
              <a:gd name="connsiteX14" fmla="*/ 1922106 w 5598368"/>
              <a:gd name="connsiteY14" fmla="*/ 3116424 h 4254759"/>
              <a:gd name="connsiteX15" fmla="*/ 2015413 w 5598368"/>
              <a:gd name="connsiteY15" fmla="*/ 3135085 h 4254759"/>
              <a:gd name="connsiteX16" fmla="*/ 2164702 w 5598368"/>
              <a:gd name="connsiteY16" fmla="*/ 3172408 h 4254759"/>
              <a:gd name="connsiteX17" fmla="*/ 2537927 w 5598368"/>
              <a:gd name="connsiteY17" fmla="*/ 3153747 h 4254759"/>
              <a:gd name="connsiteX18" fmla="*/ 2705878 w 5598368"/>
              <a:gd name="connsiteY18" fmla="*/ 3116424 h 4254759"/>
              <a:gd name="connsiteX19" fmla="*/ 2780523 w 5598368"/>
              <a:gd name="connsiteY19" fmla="*/ 3060440 h 4254759"/>
              <a:gd name="connsiteX20" fmla="*/ 2836506 w 5598368"/>
              <a:gd name="connsiteY20" fmla="*/ 3004457 h 4254759"/>
              <a:gd name="connsiteX21" fmla="*/ 2948474 w 5598368"/>
              <a:gd name="connsiteY21" fmla="*/ 2929812 h 4254759"/>
              <a:gd name="connsiteX22" fmla="*/ 2967135 w 5598368"/>
              <a:gd name="connsiteY22" fmla="*/ 2873828 h 4254759"/>
              <a:gd name="connsiteX23" fmla="*/ 3041780 w 5598368"/>
              <a:gd name="connsiteY23" fmla="*/ 2780522 h 4254759"/>
              <a:gd name="connsiteX24" fmla="*/ 3079102 w 5598368"/>
              <a:gd name="connsiteY24" fmla="*/ 2705877 h 4254759"/>
              <a:gd name="connsiteX25" fmla="*/ 3097764 w 5598368"/>
              <a:gd name="connsiteY25" fmla="*/ 2649893 h 4254759"/>
              <a:gd name="connsiteX26" fmla="*/ 3135086 w 5598368"/>
              <a:gd name="connsiteY26" fmla="*/ 2593910 h 4254759"/>
              <a:gd name="connsiteX27" fmla="*/ 3209731 w 5598368"/>
              <a:gd name="connsiteY27" fmla="*/ 2463281 h 4254759"/>
              <a:gd name="connsiteX28" fmla="*/ 3265715 w 5598368"/>
              <a:gd name="connsiteY28" fmla="*/ 2332653 h 4254759"/>
              <a:gd name="connsiteX29" fmla="*/ 3303037 w 5598368"/>
              <a:gd name="connsiteY29" fmla="*/ 2220685 h 4254759"/>
              <a:gd name="connsiteX30" fmla="*/ 3340359 w 5598368"/>
              <a:gd name="connsiteY30" fmla="*/ 2127379 h 4254759"/>
              <a:gd name="connsiteX31" fmla="*/ 3396343 w 5598368"/>
              <a:gd name="connsiteY31" fmla="*/ 1959428 h 4254759"/>
              <a:gd name="connsiteX32" fmla="*/ 3415004 w 5598368"/>
              <a:gd name="connsiteY32" fmla="*/ 1903444 h 4254759"/>
              <a:gd name="connsiteX33" fmla="*/ 3452327 w 5598368"/>
              <a:gd name="connsiteY33" fmla="*/ 1847461 h 4254759"/>
              <a:gd name="connsiteX34" fmla="*/ 3470988 w 5598368"/>
              <a:gd name="connsiteY34" fmla="*/ 1772816 h 4254759"/>
              <a:gd name="connsiteX35" fmla="*/ 3508310 w 5598368"/>
              <a:gd name="connsiteY35" fmla="*/ 1604865 h 4254759"/>
              <a:gd name="connsiteX36" fmla="*/ 3545633 w 5598368"/>
              <a:gd name="connsiteY36" fmla="*/ 1492898 h 4254759"/>
              <a:gd name="connsiteX37" fmla="*/ 3601617 w 5598368"/>
              <a:gd name="connsiteY37" fmla="*/ 1362269 h 4254759"/>
              <a:gd name="connsiteX38" fmla="*/ 3638939 w 5598368"/>
              <a:gd name="connsiteY38" fmla="*/ 1212979 h 4254759"/>
              <a:gd name="connsiteX39" fmla="*/ 3657600 w 5598368"/>
              <a:gd name="connsiteY39" fmla="*/ 1156996 h 4254759"/>
              <a:gd name="connsiteX40" fmla="*/ 3676261 w 5598368"/>
              <a:gd name="connsiteY40" fmla="*/ 1063689 h 4254759"/>
              <a:gd name="connsiteX41" fmla="*/ 3713584 w 5598368"/>
              <a:gd name="connsiteY41" fmla="*/ 989044 h 4254759"/>
              <a:gd name="connsiteX42" fmla="*/ 3769568 w 5598368"/>
              <a:gd name="connsiteY42" fmla="*/ 877077 h 4254759"/>
              <a:gd name="connsiteX43" fmla="*/ 3825551 w 5598368"/>
              <a:gd name="connsiteY43" fmla="*/ 746449 h 4254759"/>
              <a:gd name="connsiteX44" fmla="*/ 3881535 w 5598368"/>
              <a:gd name="connsiteY44" fmla="*/ 634481 h 4254759"/>
              <a:gd name="connsiteX45" fmla="*/ 3900196 w 5598368"/>
              <a:gd name="connsiteY45" fmla="*/ 578498 h 4254759"/>
              <a:gd name="connsiteX46" fmla="*/ 3974841 w 5598368"/>
              <a:gd name="connsiteY46" fmla="*/ 466530 h 4254759"/>
              <a:gd name="connsiteX47" fmla="*/ 4030825 w 5598368"/>
              <a:gd name="connsiteY47" fmla="*/ 373224 h 4254759"/>
              <a:gd name="connsiteX48" fmla="*/ 4142792 w 5598368"/>
              <a:gd name="connsiteY48" fmla="*/ 223934 h 4254759"/>
              <a:gd name="connsiteX49" fmla="*/ 4198776 w 5598368"/>
              <a:gd name="connsiteY49" fmla="*/ 130628 h 4254759"/>
              <a:gd name="connsiteX50" fmla="*/ 4254759 w 5598368"/>
              <a:gd name="connsiteY50" fmla="*/ 111967 h 4254759"/>
              <a:gd name="connsiteX51" fmla="*/ 4329404 w 5598368"/>
              <a:gd name="connsiteY51" fmla="*/ 74644 h 4254759"/>
              <a:gd name="connsiteX52" fmla="*/ 4516017 w 5598368"/>
              <a:gd name="connsiteY52" fmla="*/ 18661 h 4254759"/>
              <a:gd name="connsiteX53" fmla="*/ 4609323 w 5598368"/>
              <a:gd name="connsiteY53" fmla="*/ 0 h 4254759"/>
              <a:gd name="connsiteX54" fmla="*/ 4945225 w 5598368"/>
              <a:gd name="connsiteY54" fmla="*/ 37322 h 4254759"/>
              <a:gd name="connsiteX55" fmla="*/ 5262466 w 5598368"/>
              <a:gd name="connsiteY55" fmla="*/ 111967 h 4254759"/>
              <a:gd name="connsiteX56" fmla="*/ 5318449 w 5598368"/>
              <a:gd name="connsiteY56" fmla="*/ 130628 h 4254759"/>
              <a:gd name="connsiteX57" fmla="*/ 5393094 w 5598368"/>
              <a:gd name="connsiteY57" fmla="*/ 167951 h 4254759"/>
              <a:gd name="connsiteX58" fmla="*/ 5542384 w 5598368"/>
              <a:gd name="connsiteY58" fmla="*/ 205273 h 4254759"/>
              <a:gd name="connsiteX59" fmla="*/ 5598368 w 5598368"/>
              <a:gd name="connsiteY59" fmla="*/ 223934 h 42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598368" h="4254759">
                <a:moveTo>
                  <a:pt x="0" y="4254759"/>
                </a:moveTo>
                <a:cubicBezTo>
                  <a:pt x="111967" y="4173894"/>
                  <a:pt x="229176" y="4099830"/>
                  <a:pt x="335902" y="4012163"/>
                </a:cubicBezTo>
                <a:cubicBezTo>
                  <a:pt x="772019" y="3653924"/>
                  <a:pt x="389752" y="3914062"/>
                  <a:pt x="578498" y="3788228"/>
                </a:cubicBezTo>
                <a:cubicBezTo>
                  <a:pt x="597159" y="3757126"/>
                  <a:pt x="612719" y="3723939"/>
                  <a:pt x="634482" y="3694922"/>
                </a:cubicBezTo>
                <a:cubicBezTo>
                  <a:pt x="698079" y="3610127"/>
                  <a:pt x="700875" y="3656401"/>
                  <a:pt x="783772" y="3564293"/>
                </a:cubicBezTo>
                <a:cubicBezTo>
                  <a:pt x="947057" y="3382866"/>
                  <a:pt x="782995" y="3502607"/>
                  <a:pt x="914400" y="3415004"/>
                </a:cubicBezTo>
                <a:cubicBezTo>
                  <a:pt x="926841" y="3390122"/>
                  <a:pt x="935032" y="3362614"/>
                  <a:pt x="951723" y="3340359"/>
                </a:cubicBezTo>
                <a:cubicBezTo>
                  <a:pt x="972836" y="3312209"/>
                  <a:pt x="1001486" y="3290596"/>
                  <a:pt x="1026368" y="3265714"/>
                </a:cubicBezTo>
                <a:cubicBezTo>
                  <a:pt x="1140705" y="3151376"/>
                  <a:pt x="1016179" y="3271780"/>
                  <a:pt x="1175657" y="3135085"/>
                </a:cubicBezTo>
                <a:cubicBezTo>
                  <a:pt x="1189015" y="3123635"/>
                  <a:pt x="1197893" y="3106815"/>
                  <a:pt x="1212980" y="3097763"/>
                </a:cubicBezTo>
                <a:cubicBezTo>
                  <a:pt x="1229848" y="3087643"/>
                  <a:pt x="1250303" y="3085322"/>
                  <a:pt x="1268964" y="3079102"/>
                </a:cubicBezTo>
                <a:cubicBezTo>
                  <a:pt x="1281405" y="3066661"/>
                  <a:pt x="1290115" y="3048710"/>
                  <a:pt x="1306286" y="3041779"/>
                </a:cubicBezTo>
                <a:cubicBezTo>
                  <a:pt x="1335439" y="3029285"/>
                  <a:pt x="1367874" y="3023118"/>
                  <a:pt x="1399592" y="3023118"/>
                </a:cubicBezTo>
                <a:cubicBezTo>
                  <a:pt x="1530369" y="3023118"/>
                  <a:pt x="1660849" y="3035559"/>
                  <a:pt x="1791478" y="3041779"/>
                </a:cubicBezTo>
                <a:cubicBezTo>
                  <a:pt x="1832433" y="3069083"/>
                  <a:pt x="1874750" y="3100639"/>
                  <a:pt x="1922106" y="3116424"/>
                </a:cubicBezTo>
                <a:cubicBezTo>
                  <a:pt x="1952197" y="3126454"/>
                  <a:pt x="1984507" y="3127953"/>
                  <a:pt x="2015413" y="3135085"/>
                </a:cubicBezTo>
                <a:cubicBezTo>
                  <a:pt x="2065394" y="3146619"/>
                  <a:pt x="2114939" y="3159967"/>
                  <a:pt x="2164702" y="3172408"/>
                </a:cubicBezTo>
                <a:cubicBezTo>
                  <a:pt x="2289110" y="3166188"/>
                  <a:pt x="2413760" y="3163681"/>
                  <a:pt x="2537927" y="3153747"/>
                </a:cubicBezTo>
                <a:cubicBezTo>
                  <a:pt x="2572759" y="3150960"/>
                  <a:pt x="2668080" y="3125873"/>
                  <a:pt x="2705878" y="3116424"/>
                </a:cubicBezTo>
                <a:cubicBezTo>
                  <a:pt x="2730760" y="3097763"/>
                  <a:pt x="2756909" y="3080681"/>
                  <a:pt x="2780523" y="3060440"/>
                </a:cubicBezTo>
                <a:cubicBezTo>
                  <a:pt x="2800560" y="3043265"/>
                  <a:pt x="2815031" y="3019796"/>
                  <a:pt x="2836506" y="3004457"/>
                </a:cubicBezTo>
                <a:cubicBezTo>
                  <a:pt x="2994679" y="2891476"/>
                  <a:pt x="2848605" y="3029678"/>
                  <a:pt x="2948474" y="2929812"/>
                </a:cubicBezTo>
                <a:cubicBezTo>
                  <a:pt x="2954694" y="2911151"/>
                  <a:pt x="2958338" y="2891422"/>
                  <a:pt x="2967135" y="2873828"/>
                </a:cubicBezTo>
                <a:cubicBezTo>
                  <a:pt x="2990677" y="2826744"/>
                  <a:pt x="3007064" y="2815237"/>
                  <a:pt x="3041780" y="2780522"/>
                </a:cubicBezTo>
                <a:cubicBezTo>
                  <a:pt x="3054221" y="2755640"/>
                  <a:pt x="3068144" y="2731446"/>
                  <a:pt x="3079102" y="2705877"/>
                </a:cubicBezTo>
                <a:cubicBezTo>
                  <a:pt x="3086851" y="2687797"/>
                  <a:pt x="3088967" y="2667487"/>
                  <a:pt x="3097764" y="2649893"/>
                </a:cubicBezTo>
                <a:cubicBezTo>
                  <a:pt x="3107794" y="2629833"/>
                  <a:pt x="3123959" y="2613383"/>
                  <a:pt x="3135086" y="2593910"/>
                </a:cubicBezTo>
                <a:cubicBezTo>
                  <a:pt x="3229788" y="2428181"/>
                  <a:pt x="3118802" y="2599673"/>
                  <a:pt x="3209731" y="2463281"/>
                </a:cubicBezTo>
                <a:cubicBezTo>
                  <a:pt x="3269803" y="2283065"/>
                  <a:pt x="3173471" y="2563263"/>
                  <a:pt x="3265715" y="2332653"/>
                </a:cubicBezTo>
                <a:cubicBezTo>
                  <a:pt x="3280326" y="2296125"/>
                  <a:pt x="3288426" y="2257213"/>
                  <a:pt x="3303037" y="2220685"/>
                </a:cubicBezTo>
                <a:cubicBezTo>
                  <a:pt x="3315478" y="2189583"/>
                  <a:pt x="3328911" y="2158860"/>
                  <a:pt x="3340359" y="2127379"/>
                </a:cubicBezTo>
                <a:cubicBezTo>
                  <a:pt x="3340378" y="2127328"/>
                  <a:pt x="3387004" y="1987446"/>
                  <a:pt x="3396343" y="1959428"/>
                </a:cubicBezTo>
                <a:cubicBezTo>
                  <a:pt x="3402563" y="1940767"/>
                  <a:pt x="3404092" y="1919811"/>
                  <a:pt x="3415004" y="1903444"/>
                </a:cubicBezTo>
                <a:lnTo>
                  <a:pt x="3452327" y="1847461"/>
                </a:lnTo>
                <a:cubicBezTo>
                  <a:pt x="3458547" y="1822579"/>
                  <a:pt x="3465424" y="1797853"/>
                  <a:pt x="3470988" y="1772816"/>
                </a:cubicBezTo>
                <a:cubicBezTo>
                  <a:pt x="3486207" y="1704330"/>
                  <a:pt x="3488807" y="1669875"/>
                  <a:pt x="3508310" y="1604865"/>
                </a:cubicBezTo>
                <a:cubicBezTo>
                  <a:pt x="3519615" y="1567183"/>
                  <a:pt x="3536091" y="1531065"/>
                  <a:pt x="3545633" y="1492898"/>
                </a:cubicBezTo>
                <a:cubicBezTo>
                  <a:pt x="3569734" y="1396494"/>
                  <a:pt x="3550067" y="1439593"/>
                  <a:pt x="3601617" y="1362269"/>
                </a:cubicBezTo>
                <a:cubicBezTo>
                  <a:pt x="3614058" y="1312506"/>
                  <a:pt x="3622718" y="1261642"/>
                  <a:pt x="3638939" y="1212979"/>
                </a:cubicBezTo>
                <a:cubicBezTo>
                  <a:pt x="3645159" y="1194318"/>
                  <a:pt x="3652829" y="1176079"/>
                  <a:pt x="3657600" y="1156996"/>
                </a:cubicBezTo>
                <a:cubicBezTo>
                  <a:pt x="3665293" y="1126225"/>
                  <a:pt x="3666231" y="1093780"/>
                  <a:pt x="3676261" y="1063689"/>
                </a:cubicBezTo>
                <a:cubicBezTo>
                  <a:pt x="3685058" y="1037298"/>
                  <a:pt x="3702626" y="1014613"/>
                  <a:pt x="3713584" y="989044"/>
                </a:cubicBezTo>
                <a:cubicBezTo>
                  <a:pt x="3759941" y="880878"/>
                  <a:pt x="3697841" y="984666"/>
                  <a:pt x="3769568" y="877077"/>
                </a:cubicBezTo>
                <a:cubicBezTo>
                  <a:pt x="3823141" y="662783"/>
                  <a:pt x="3748230" y="926863"/>
                  <a:pt x="3825551" y="746449"/>
                </a:cubicBezTo>
                <a:cubicBezTo>
                  <a:pt x="3877141" y="626074"/>
                  <a:pt x="3806417" y="709601"/>
                  <a:pt x="3881535" y="634481"/>
                </a:cubicBezTo>
                <a:cubicBezTo>
                  <a:pt x="3887755" y="615820"/>
                  <a:pt x="3890643" y="595693"/>
                  <a:pt x="3900196" y="578498"/>
                </a:cubicBezTo>
                <a:cubicBezTo>
                  <a:pt x="3921980" y="539287"/>
                  <a:pt x="3960656" y="509084"/>
                  <a:pt x="3974841" y="466530"/>
                </a:cubicBezTo>
                <a:cubicBezTo>
                  <a:pt x="4010521" y="359490"/>
                  <a:pt x="3969347" y="455195"/>
                  <a:pt x="4030825" y="373224"/>
                </a:cubicBezTo>
                <a:cubicBezTo>
                  <a:pt x="4157436" y="204411"/>
                  <a:pt x="4057198" y="309530"/>
                  <a:pt x="4142792" y="223934"/>
                </a:cubicBezTo>
                <a:cubicBezTo>
                  <a:pt x="4157471" y="179898"/>
                  <a:pt x="4156083" y="156244"/>
                  <a:pt x="4198776" y="130628"/>
                </a:cubicBezTo>
                <a:cubicBezTo>
                  <a:pt x="4215643" y="120508"/>
                  <a:pt x="4236679" y="119716"/>
                  <a:pt x="4254759" y="111967"/>
                </a:cubicBezTo>
                <a:cubicBezTo>
                  <a:pt x="4280328" y="101009"/>
                  <a:pt x="4303575" y="84976"/>
                  <a:pt x="4329404" y="74644"/>
                </a:cubicBezTo>
                <a:cubicBezTo>
                  <a:pt x="4387550" y="51386"/>
                  <a:pt x="4454155" y="32408"/>
                  <a:pt x="4516017" y="18661"/>
                </a:cubicBezTo>
                <a:cubicBezTo>
                  <a:pt x="4546980" y="11780"/>
                  <a:pt x="4578221" y="6220"/>
                  <a:pt x="4609323" y="0"/>
                </a:cubicBezTo>
                <a:cubicBezTo>
                  <a:pt x="4670857" y="5594"/>
                  <a:pt x="4866643" y="19859"/>
                  <a:pt x="4945225" y="37322"/>
                </a:cubicBezTo>
                <a:cubicBezTo>
                  <a:pt x="5406795" y="139893"/>
                  <a:pt x="4963281" y="62104"/>
                  <a:pt x="5262466" y="111967"/>
                </a:cubicBezTo>
                <a:cubicBezTo>
                  <a:pt x="5281127" y="118187"/>
                  <a:pt x="5300369" y="122879"/>
                  <a:pt x="5318449" y="130628"/>
                </a:cubicBezTo>
                <a:cubicBezTo>
                  <a:pt x="5344018" y="141586"/>
                  <a:pt x="5366703" y="159154"/>
                  <a:pt x="5393094" y="167951"/>
                </a:cubicBezTo>
                <a:cubicBezTo>
                  <a:pt x="5441757" y="184172"/>
                  <a:pt x="5493721" y="189052"/>
                  <a:pt x="5542384" y="205273"/>
                </a:cubicBezTo>
                <a:lnTo>
                  <a:pt x="5598368" y="223934"/>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4422710" y="2537926"/>
            <a:ext cx="1586204" cy="1306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214187" y="737118"/>
            <a:ext cx="1586204" cy="1306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96343" y="1754155"/>
            <a:ext cx="1548881" cy="646331"/>
          </a:xfrm>
          <a:prstGeom prst="rect">
            <a:avLst/>
          </a:prstGeom>
          <a:noFill/>
        </p:spPr>
        <p:txBody>
          <a:bodyPr wrap="square" rtlCol="0">
            <a:spAutoFit/>
          </a:bodyPr>
          <a:lstStyle/>
          <a:p>
            <a:r>
              <a:rPr lang="en-US"/>
              <a:t>Week estimation</a:t>
            </a:r>
          </a:p>
        </p:txBody>
      </p:sp>
      <p:sp>
        <p:nvSpPr>
          <p:cNvPr id="9" name="TextBox 8"/>
          <p:cNvSpPr txBox="1"/>
          <p:nvPr/>
        </p:nvSpPr>
        <p:spPr>
          <a:xfrm>
            <a:off x="5747657" y="1277034"/>
            <a:ext cx="1548881" cy="646331"/>
          </a:xfrm>
          <a:prstGeom prst="rect">
            <a:avLst/>
          </a:prstGeom>
          <a:noFill/>
        </p:spPr>
        <p:txBody>
          <a:bodyPr wrap="square" rtlCol="0">
            <a:spAutoFit/>
          </a:bodyPr>
          <a:lstStyle/>
          <a:p>
            <a:r>
              <a:rPr lang="en-US" dirty="0"/>
              <a:t>Strong estimation</a:t>
            </a:r>
          </a:p>
        </p:txBody>
      </p:sp>
    </p:spTree>
    <p:extLst>
      <p:ext uri="{BB962C8B-B14F-4D97-AF65-F5344CB8AC3E}">
        <p14:creationId xmlns:p14="http://schemas.microsoft.com/office/powerpoint/2010/main" val="1207322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64659" y="417639"/>
            <a:ext cx="6096000" cy="523220"/>
          </a:xfrm>
          <a:prstGeom prst="rect">
            <a:avLst/>
          </a:prstGeom>
        </p:spPr>
        <p:txBody>
          <a:bodyPr>
            <a:spAutoFit/>
          </a:bodyPr>
          <a:lstStyle/>
          <a:p>
            <a:r>
              <a:rPr lang="tr-TR" sz="2800" b="1" dirty="0" err="1"/>
              <a:t>EViews</a:t>
            </a:r>
            <a:endParaRPr lang="en-US"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338" y="190500"/>
            <a:ext cx="5267325"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431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488" y="690563"/>
            <a:ext cx="5915025"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0748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175" y="1852613"/>
            <a:ext cx="50768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168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94" y="1852613"/>
            <a:ext cx="45212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14" y="1365718"/>
            <a:ext cx="6486525"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6190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923925"/>
            <a:ext cx="59817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12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881" y="822969"/>
            <a:ext cx="7315200" cy="5492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7535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790575"/>
            <a:ext cx="567690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6541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106" y="1824038"/>
            <a:ext cx="4686207" cy="377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3847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413" y="1233488"/>
            <a:ext cx="635317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8031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25" y="561975"/>
            <a:ext cx="435292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2353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8" y="1185863"/>
            <a:ext cx="625792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6166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1023938"/>
            <a:ext cx="562927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065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538" y="990600"/>
            <a:ext cx="58769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225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3" y="1004888"/>
            <a:ext cx="589597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4648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938213"/>
            <a:ext cx="572452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66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585" y="1103835"/>
            <a:ext cx="7656394" cy="470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50094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3474</TotalTime>
  <Words>873</Words>
  <Application>Microsoft Office PowerPoint</Application>
  <PresentationFormat>Geniş ekran</PresentationFormat>
  <Paragraphs>180</Paragraphs>
  <Slides>88</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88</vt:i4>
      </vt:variant>
    </vt:vector>
  </HeadingPairs>
  <TitlesOfParts>
    <vt:vector size="93" baseType="lpstr">
      <vt:lpstr>Arial</vt:lpstr>
      <vt:lpstr>Calibri</vt:lpstr>
      <vt:lpstr>Century Gothic</vt:lpstr>
      <vt:lpstr>Wingdings 3</vt:lpstr>
      <vt:lpstr>Wisp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Dilek Temiz</cp:lastModifiedBy>
  <cp:revision>79</cp:revision>
  <dcterms:created xsi:type="dcterms:W3CDTF">2017-07-18T20:46:24Z</dcterms:created>
  <dcterms:modified xsi:type="dcterms:W3CDTF">2023-09-27T20:48:48Z</dcterms:modified>
</cp:coreProperties>
</file>