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74" r:id="rId3"/>
    <p:sldId id="493" r:id="rId4"/>
    <p:sldId id="494" r:id="rId5"/>
    <p:sldId id="495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334" r:id="rId22"/>
    <p:sldId id="335" r:id="rId23"/>
    <p:sldId id="336" r:id="rId24"/>
    <p:sldId id="337" r:id="rId25"/>
    <p:sldId id="264" r:id="rId26"/>
    <p:sldId id="295" r:id="rId27"/>
    <p:sldId id="296" r:id="rId28"/>
    <p:sldId id="265" r:id="rId29"/>
    <p:sldId id="266" r:id="rId30"/>
    <p:sldId id="267" r:id="rId31"/>
    <p:sldId id="348" r:id="rId32"/>
    <p:sldId id="349" r:id="rId33"/>
    <p:sldId id="350" r:id="rId34"/>
    <p:sldId id="353" r:id="rId35"/>
    <p:sldId id="299" r:id="rId36"/>
    <p:sldId id="300" r:id="rId37"/>
    <p:sldId id="297" r:id="rId38"/>
    <p:sldId id="298" r:id="rId39"/>
    <p:sldId id="268" r:id="rId40"/>
    <p:sldId id="270" r:id="rId41"/>
    <p:sldId id="269" r:id="rId42"/>
    <p:sldId id="301" r:id="rId43"/>
    <p:sldId id="271" r:id="rId44"/>
    <p:sldId id="272" r:id="rId45"/>
    <p:sldId id="273" r:id="rId46"/>
    <p:sldId id="274" r:id="rId47"/>
    <p:sldId id="275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303" r:id="rId58"/>
    <p:sldId id="288" r:id="rId59"/>
    <p:sldId id="289" r:id="rId60"/>
    <p:sldId id="290" r:id="rId61"/>
    <p:sldId id="291" r:id="rId62"/>
    <p:sldId id="292" r:id="rId63"/>
    <p:sldId id="293" r:id="rId64"/>
    <p:sldId id="304" r:id="rId65"/>
    <p:sldId id="294" r:id="rId66"/>
    <p:sldId id="306" r:id="rId67"/>
    <p:sldId id="307" r:id="rId68"/>
    <p:sldId id="308" r:id="rId69"/>
    <p:sldId id="315" r:id="rId70"/>
    <p:sldId id="316" r:id="rId71"/>
    <p:sldId id="309" r:id="rId72"/>
    <p:sldId id="310" r:id="rId73"/>
    <p:sldId id="311" r:id="rId74"/>
    <p:sldId id="312" r:id="rId75"/>
    <p:sldId id="317" r:id="rId76"/>
    <p:sldId id="313" r:id="rId77"/>
    <p:sldId id="314" r:id="rId78"/>
    <p:sldId id="305" r:id="rId79"/>
    <p:sldId id="318" r:id="rId80"/>
    <p:sldId id="331" r:id="rId81"/>
    <p:sldId id="330" r:id="rId82"/>
    <p:sldId id="319" r:id="rId83"/>
    <p:sldId id="320" r:id="rId84"/>
    <p:sldId id="321" r:id="rId85"/>
    <p:sldId id="332" r:id="rId86"/>
    <p:sldId id="322" r:id="rId87"/>
    <p:sldId id="323" r:id="rId88"/>
    <p:sldId id="324" r:id="rId89"/>
    <p:sldId id="325" r:id="rId90"/>
    <p:sldId id="365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1"/>
    <p:restoredTop sz="90760"/>
  </p:normalViewPr>
  <p:slideViewPr>
    <p:cSldViewPr snapToGrid="0" snapToObjects="1">
      <p:cViewPr varScale="1">
        <p:scale>
          <a:sx n="62" d="100"/>
          <a:sy n="62" d="100"/>
        </p:scale>
        <p:origin x="2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9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98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95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12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11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3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45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5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24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86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815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7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1977-8C87-9549-AA72-6CA819AB9C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0D2-CC1E-794A-9827-878EEEC3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6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09800" y="1412777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INTT 103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59797" y="3441071"/>
            <a:ext cx="8741044" cy="2004152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Chapter</a:t>
            </a:r>
            <a:r>
              <a:rPr lang="tr-TR" b="1" dirty="0">
                <a:solidFill>
                  <a:srgbClr val="FF0000"/>
                </a:solidFill>
              </a:rPr>
              <a:t> 3 </a:t>
            </a:r>
          </a:p>
          <a:p>
            <a:r>
              <a:rPr lang="en-US" b="1" dirty="0">
                <a:solidFill>
                  <a:srgbClr val="FF0000"/>
                </a:solidFill>
              </a:rPr>
              <a:t>Creating metric and non-metric variables by SPSS Package Program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Entering, Classifying and Comparing Data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9801"/>
            <a:ext cx="9144000" cy="49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97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1"/>
            <a:ext cx="9144000" cy="5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88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4700"/>
            <a:ext cx="9144000" cy="52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753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882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91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652" y="2325756"/>
            <a:ext cx="8408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Classification of Gender </a:t>
            </a:r>
          </a:p>
          <a:p>
            <a:pPr algn="ctr"/>
            <a:r>
              <a:rPr lang="en-US" sz="4400" dirty="0"/>
              <a:t>(Nominal Variable)</a:t>
            </a:r>
          </a:p>
        </p:txBody>
      </p:sp>
    </p:spTree>
    <p:extLst>
      <p:ext uri="{BB962C8B-B14F-4D97-AF65-F5344CB8AC3E}">
        <p14:creationId xmlns:p14="http://schemas.microsoft.com/office/powerpoint/2010/main" val="12812769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4986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30" y="777922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8173" y="1626358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Male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8925" y="962588"/>
            <a:ext cx="2579427" cy="2640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78924" y="1546957"/>
            <a:ext cx="2579428" cy="2640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21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76200"/>
            <a:ext cx="69469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7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65200"/>
            <a:ext cx="7924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22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990600"/>
            <a:ext cx="7645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316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03200"/>
            <a:ext cx="107569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5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Calibri"/>
              </a:rPr>
              <a:t>Let’s assume that we have 20 costumers</a:t>
            </a:r>
            <a:r>
              <a:rPr lang="tr-TR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and we collected some basic information about their </a:t>
            </a:r>
            <a:r>
              <a:rPr lang="en-US" sz="2400" dirty="0">
                <a:solidFill>
                  <a:srgbClr val="00B050"/>
                </a:solidFill>
                <a:latin typeface="Calibri"/>
              </a:rPr>
              <a:t>gender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education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dirty="0">
                <a:solidFill>
                  <a:srgbClr val="7030A0"/>
                </a:solidFill>
                <a:latin typeface="Calibri"/>
              </a:rPr>
              <a:t>age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4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opinion about our service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 </a:t>
            </a:r>
            <a:endParaRPr lang="tr-TR" sz="24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tr-TR" sz="24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Calibri"/>
              </a:rPr>
              <a:t>How can we design the database by using SPSS Package Program?</a:t>
            </a:r>
          </a:p>
        </p:txBody>
      </p:sp>
    </p:spTree>
    <p:extLst>
      <p:ext uri="{BB962C8B-B14F-4D97-AF65-F5344CB8AC3E}">
        <p14:creationId xmlns:p14="http://schemas.microsoft.com/office/powerpoint/2010/main" val="97919128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032000"/>
            <a:ext cx="69088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667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714500"/>
            <a:ext cx="7048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7156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346200"/>
            <a:ext cx="12090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8876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98600"/>
            <a:ext cx="103251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6432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869" y="2445025"/>
            <a:ext cx="968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Classification of Education Levels </a:t>
            </a:r>
          </a:p>
          <a:p>
            <a:pPr algn="ctr"/>
            <a:r>
              <a:rPr lang="en-US" sz="4000" dirty="0"/>
              <a:t>(Ordinal Variable)</a:t>
            </a:r>
          </a:p>
        </p:txBody>
      </p:sp>
    </p:spTree>
    <p:extLst>
      <p:ext uri="{BB962C8B-B14F-4D97-AF65-F5344CB8AC3E}">
        <p14:creationId xmlns:p14="http://schemas.microsoft.com/office/powerpoint/2010/main" val="86665992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4986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104" y="777922"/>
            <a:ext cx="134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Elementary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8925" y="962588"/>
            <a:ext cx="3316406" cy="5386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8924" y="1553163"/>
            <a:ext cx="3307746" cy="6742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3197" y="1308514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Middle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0005" y="1858087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104" y="2455375"/>
            <a:ext cx="134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faculty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7229" y="3052663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Master</a:t>
            </a: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1981700" y="2042753"/>
            <a:ext cx="3313631" cy="6766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78924" y="2664768"/>
            <a:ext cx="3316407" cy="3286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37980" y="2504324"/>
            <a:ext cx="3348690" cy="797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70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76200"/>
            <a:ext cx="69469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2715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6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594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2700"/>
            <a:ext cx="97282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9917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2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2301"/>
            <a:ext cx="9144000" cy="559656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104112" y="4077072"/>
            <a:ext cx="432048" cy="172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5684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714500"/>
            <a:ext cx="6718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784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708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25152"/>
              </p:ext>
            </p:extLst>
          </p:nvPr>
        </p:nvGraphicFramePr>
        <p:xfrm>
          <a:off x="1698171" y="1959385"/>
          <a:ext cx="8033657" cy="3422511"/>
        </p:xfrm>
        <a:graphic>
          <a:graphicData uri="http://schemas.openxmlformats.org/drawingml/2006/table">
            <a:tbl>
              <a:tblPr/>
              <a:tblGrid>
                <a:gridCol w="804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6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111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Education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221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Frequency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Valid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Cumulative Percent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11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Valid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nt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Middle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35,0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High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65,0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faculty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Master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en-US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35559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26062"/>
              </p:ext>
            </p:extLst>
          </p:nvPr>
        </p:nvGraphicFramePr>
        <p:xfrm>
          <a:off x="2338251" y="1411292"/>
          <a:ext cx="7471954" cy="3735472"/>
        </p:xfrm>
        <a:graphic>
          <a:graphicData uri="http://schemas.openxmlformats.org/drawingml/2006/table">
            <a:tbl>
              <a:tblPr/>
              <a:tblGrid>
                <a:gridCol w="125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90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Education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Frequency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Valid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Cumulative Percent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Elemanty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Middle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35,0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High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65,0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9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Faculty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90,0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9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Master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2338251" y="644825"/>
            <a:ext cx="618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Table 2: The Education Levels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7671596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3333" y="279400"/>
            <a:ext cx="381846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10% of the population is graduated from elementary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25% of the population is graduated from middle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30% of the population is graduated from high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25% of the population has </a:t>
            </a:r>
            <a:r>
              <a:rPr lang="tr-TR" sz="2800" dirty="0" err="1"/>
              <a:t>faculty</a:t>
            </a:r>
            <a:r>
              <a:rPr lang="en-US" sz="2800" dirty="0"/>
              <a:t> diploma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10% of the population has master degree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7586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35% of the population is graduated from middle or below school.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65% of the population is graduated from high or below school.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90% of the population is graduated from faculty or below  </a:t>
            </a:r>
          </a:p>
        </p:txBody>
      </p:sp>
    </p:spTree>
    <p:extLst>
      <p:ext uri="{BB962C8B-B14F-4D97-AF65-F5344CB8AC3E}">
        <p14:creationId xmlns:p14="http://schemas.microsoft.com/office/powerpoint/2010/main" val="118994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0869" y="2445025"/>
            <a:ext cx="968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Classification of the age</a:t>
            </a:r>
          </a:p>
          <a:p>
            <a:pPr algn="ctr"/>
            <a:r>
              <a:rPr lang="en-US" sz="4000" dirty="0"/>
              <a:t>(Ratio Variable)</a:t>
            </a:r>
          </a:p>
        </p:txBody>
      </p:sp>
    </p:spTree>
    <p:extLst>
      <p:ext uri="{BB962C8B-B14F-4D97-AF65-F5344CB8AC3E}">
        <p14:creationId xmlns:p14="http://schemas.microsoft.com/office/powerpoint/2010/main" val="63175598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4986670" cy="6858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71028" y="728392"/>
            <a:ext cx="3316407" cy="3286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5312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76200"/>
            <a:ext cx="69469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444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42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919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0"/>
            <a:ext cx="711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30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7400"/>
            <a:ext cx="9144000" cy="52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1429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312" y="12709"/>
            <a:ext cx="9484416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930400" y="3200400"/>
            <a:ext cx="4318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30400" y="4080933"/>
            <a:ext cx="43180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30400" y="4724400"/>
            <a:ext cx="4318000" cy="169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30400" y="5858933"/>
            <a:ext cx="4318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88826"/>
              </p:ext>
            </p:extLst>
          </p:nvPr>
        </p:nvGraphicFramePr>
        <p:xfrm>
          <a:off x="5621866" y="37257"/>
          <a:ext cx="624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Frequencies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Cumulative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</a:t>
                      </a:r>
                      <a:r>
                        <a:rPr lang="en-US" baseline="0" dirty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48400" y="2929467"/>
            <a:ext cx="5621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age of 15% of the population is under 20 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age of 40% of the population is under 30 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age of 60% of the population is under 40 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age of 85% of the population is under 50 years</a:t>
            </a:r>
          </a:p>
        </p:txBody>
      </p:sp>
    </p:spTree>
    <p:extLst>
      <p:ext uri="{BB962C8B-B14F-4D97-AF65-F5344CB8AC3E}">
        <p14:creationId xmlns:p14="http://schemas.microsoft.com/office/powerpoint/2010/main" val="132368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869" y="2445025"/>
            <a:ext cx="968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Classification of the opinion</a:t>
            </a:r>
          </a:p>
          <a:p>
            <a:pPr algn="ctr"/>
            <a:r>
              <a:rPr lang="en-US" sz="4000" dirty="0"/>
              <a:t>(Interval Variable)</a:t>
            </a:r>
          </a:p>
        </p:txBody>
      </p:sp>
    </p:spTree>
    <p:extLst>
      <p:ext uri="{BB962C8B-B14F-4D97-AF65-F5344CB8AC3E}">
        <p14:creationId xmlns:p14="http://schemas.microsoft.com/office/powerpoint/2010/main" val="1422685288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2700"/>
            <a:ext cx="4965700" cy="68453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148667" y="338667"/>
            <a:ext cx="2929467" cy="89746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66933" y="440603"/>
            <a:ext cx="530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economical situation in Turkey getting better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3866" y="1491734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(5) Strongly agree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6933" y="3779334"/>
            <a:ext cx="270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(2) disagree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8534" y="2196068"/>
            <a:ext cx="164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 Agree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5465" y="2998286"/>
            <a:ext cx="31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 Neither agree nor disagree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5465" y="4588933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 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150588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28600"/>
            <a:ext cx="878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3422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546100"/>
            <a:ext cx="7239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1366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939800"/>
            <a:ext cx="90551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6533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583"/>
          <a:stretch/>
        </p:blipFill>
        <p:spPr>
          <a:xfrm>
            <a:off x="287863" y="220133"/>
            <a:ext cx="7145869" cy="5051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1867" y="580515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10% 0f the population is strongly disagreed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20% of the population is disagree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30% of the population has no opinion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25% of the population is agree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15% of the population is strongly agree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133" y="5271597"/>
            <a:ext cx="1041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(10+20=) 30% of the population is disagree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(25+15=) 40% of the population is agree </a:t>
            </a:r>
          </a:p>
        </p:txBody>
      </p:sp>
    </p:spTree>
    <p:extLst>
      <p:ext uri="{BB962C8B-B14F-4D97-AF65-F5344CB8AC3E}">
        <p14:creationId xmlns:p14="http://schemas.microsoft.com/office/powerpoint/2010/main" val="185802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5600" y="2878667"/>
            <a:ext cx="403013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Cross Tabulation </a:t>
            </a:r>
          </a:p>
        </p:txBody>
      </p:sp>
    </p:spTree>
    <p:extLst>
      <p:ext uri="{BB962C8B-B14F-4D97-AF65-F5344CB8AC3E}">
        <p14:creationId xmlns:p14="http://schemas.microsoft.com/office/powerpoint/2010/main" val="1671709704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2463800"/>
            <a:ext cx="721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Comparing Gender With Education Levels</a:t>
            </a:r>
          </a:p>
        </p:txBody>
      </p:sp>
    </p:spTree>
    <p:extLst>
      <p:ext uri="{BB962C8B-B14F-4D97-AF65-F5344CB8AC3E}">
        <p14:creationId xmlns:p14="http://schemas.microsoft.com/office/powerpoint/2010/main" val="89644142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28600"/>
            <a:ext cx="70866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9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7100"/>
            <a:ext cx="9144000" cy="499899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855640" y="1628800"/>
            <a:ext cx="504056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8760296" y="1628800"/>
            <a:ext cx="504056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41023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8100"/>
            <a:ext cx="101727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12789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8909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19460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660400"/>
            <a:ext cx="9626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9200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81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It is meaningless to compare gender with the other variable, such as education levels or opinions using </a:t>
            </a:r>
            <a:r>
              <a:rPr lang="en-US" sz="4000" i="1" dirty="0">
                <a:solidFill>
                  <a:srgbClr val="FF0000"/>
                </a:solidFill>
              </a:rPr>
              <a:t>only the observation numbers</a:t>
            </a:r>
          </a:p>
        </p:txBody>
      </p:sp>
    </p:spTree>
    <p:extLst>
      <p:ext uri="{BB962C8B-B14F-4D97-AF65-F5344CB8AC3E}">
        <p14:creationId xmlns:p14="http://schemas.microsoft.com/office/powerpoint/2010/main" val="1212496676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81000"/>
            <a:ext cx="1023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Percentages can be used to compare the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2286000"/>
            <a:ext cx="10782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three kinds of percentages:</a:t>
            </a:r>
          </a:p>
          <a:p>
            <a:endParaRPr lang="en-US" sz="3600" dirty="0"/>
          </a:p>
          <a:p>
            <a:pPr marL="285750" indent="-285750">
              <a:buFontTx/>
              <a:buChar char="-"/>
            </a:pPr>
            <a:r>
              <a:rPr lang="en-US" sz="3600" dirty="0"/>
              <a:t>Total percentage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R</a:t>
            </a:r>
            <a:r>
              <a:rPr lang="tr-TR" sz="3600" dirty="0"/>
              <a:t>o</a:t>
            </a:r>
            <a:r>
              <a:rPr lang="en-US" sz="3600" dirty="0"/>
              <a:t>w percentage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Column percentage</a:t>
            </a:r>
          </a:p>
        </p:txBody>
      </p:sp>
    </p:spTree>
    <p:extLst>
      <p:ext uri="{BB962C8B-B14F-4D97-AF65-F5344CB8AC3E}">
        <p14:creationId xmlns:p14="http://schemas.microsoft.com/office/powerpoint/2010/main" val="95930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768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Total Percentage</a:t>
            </a:r>
          </a:p>
        </p:txBody>
      </p:sp>
    </p:spTree>
    <p:extLst>
      <p:ext uri="{BB962C8B-B14F-4D97-AF65-F5344CB8AC3E}">
        <p14:creationId xmlns:p14="http://schemas.microsoft.com/office/powerpoint/2010/main" val="1915515214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67" y="2379134"/>
            <a:ext cx="5647267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Comparing the Gender With Education levels</a:t>
            </a:r>
          </a:p>
          <a:p>
            <a:pPr algn="ctr"/>
            <a:r>
              <a:rPr lang="en-US" sz="4400" dirty="0"/>
              <a:t>Total Percentage</a:t>
            </a:r>
          </a:p>
        </p:txBody>
      </p:sp>
    </p:spTree>
    <p:extLst>
      <p:ext uri="{BB962C8B-B14F-4D97-AF65-F5344CB8AC3E}">
        <p14:creationId xmlns:p14="http://schemas.microsoft.com/office/powerpoint/2010/main" val="499666913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88900"/>
            <a:ext cx="67818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9521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2700"/>
            <a:ext cx="9613900" cy="6819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501467" y="1117600"/>
            <a:ext cx="1032933" cy="7112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9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400"/>
            <a:ext cx="100584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25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5201"/>
            <a:ext cx="9144000" cy="490833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999656" y="2348880"/>
            <a:ext cx="504056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863752" y="3691580"/>
            <a:ext cx="1296144" cy="385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13918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990021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108200" y="2743196"/>
            <a:ext cx="1032933" cy="7112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0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31800"/>
            <a:ext cx="101219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2064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7899400" cy="3263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569200" y="457200"/>
            <a:ext cx="1490133" cy="880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3120073"/>
            <a:ext cx="108542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50% of the populating is female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30% of the population is graduated from high school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10% 0f the population has got master degree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15% of the population is female graduated from </a:t>
            </a:r>
            <a:r>
              <a:rPr lang="tr-TR" sz="3200" dirty="0" err="1"/>
              <a:t>high</a:t>
            </a:r>
            <a:r>
              <a:rPr lang="en-US" sz="3200" dirty="0"/>
              <a:t> school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10% of the population is male graduated from faculty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73867" y="2487083"/>
            <a:ext cx="2239434" cy="69958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688668" y="2431124"/>
            <a:ext cx="690033" cy="137789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93584" y="217963"/>
            <a:ext cx="1068917" cy="108275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01369" y="457200"/>
            <a:ext cx="237066" cy="129846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6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67" y="2379134"/>
            <a:ext cx="5647267" cy="28007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Comparing the Gender With the Opinion</a:t>
            </a:r>
          </a:p>
          <a:p>
            <a:pPr algn="ctr"/>
            <a:r>
              <a:rPr lang="en-US" sz="4400" dirty="0"/>
              <a:t>Total Percentage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571649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0"/>
            <a:ext cx="5946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750"/>
      </p:ext>
    </p:extLst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28611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1600"/>
            <a:ext cx="10210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78702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95300"/>
            <a:ext cx="8178800" cy="5867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398000" y="3708400"/>
            <a:ext cx="1625600" cy="16764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61440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4"/>
          <a:stretch/>
        </p:blipFill>
        <p:spPr>
          <a:xfrm>
            <a:off x="0" y="-186269"/>
            <a:ext cx="7603067" cy="40640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693048" y="-122767"/>
            <a:ext cx="1100665" cy="13038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95219" y="1142494"/>
            <a:ext cx="1375832" cy="15494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86593" y="1303866"/>
            <a:ext cx="778935" cy="7450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07900" y="1845732"/>
            <a:ext cx="702732" cy="7027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77077" y="1919385"/>
            <a:ext cx="623358" cy="6730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49740" y="1388460"/>
            <a:ext cx="723899" cy="7027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78500" y="1905572"/>
            <a:ext cx="634999" cy="7027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4000" y="3606800"/>
            <a:ext cx="1165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10% of the population strongly disagree that the economical situation in Turkey is getting better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20% of the population disagree that the economical situation in Turkey is getting better </a:t>
            </a:r>
          </a:p>
          <a:p>
            <a:pPr marL="285750" indent="-285750">
              <a:buFontTx/>
              <a:buChar char="-"/>
            </a:pPr>
            <a:r>
              <a:rPr lang="is-IS" sz="2400" dirty="0"/>
              <a:t>30% of the population neither agree nor disagree </a:t>
            </a:r>
            <a:r>
              <a:rPr lang="en-US" sz="2400" dirty="0"/>
              <a:t>that the economical situation in Turkey is getting better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25% of the population agree that the economical situation in Turkey is getting better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15% of the population strongly agree that the economical situation in Turkey is getting better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4183" y="262467"/>
            <a:ext cx="502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15% of the population is female who disagree..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10% of the population is female neither agree nor disagree</a:t>
            </a:r>
            <a:r>
              <a:rPr lang="is-IS" sz="2400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0% of the population is male who strongly disagree..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20% of the population is male who agree</a:t>
            </a:r>
            <a:r>
              <a:rPr lang="is-IS" sz="2400" dirty="0"/>
              <a:t>…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326469" y="-205431"/>
            <a:ext cx="1375832" cy="15494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141FCCB6-F113-59A4-08CB-65886E37C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19" y="1873135"/>
            <a:ext cx="91447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67" y="2379134"/>
            <a:ext cx="5647267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Comparing the Gender With Education levels</a:t>
            </a:r>
          </a:p>
          <a:p>
            <a:pPr algn="ctr"/>
            <a:r>
              <a:rPr lang="en-US" sz="4400" dirty="0"/>
              <a:t>R</a:t>
            </a:r>
            <a:r>
              <a:rPr lang="tr-TR" sz="4400" dirty="0"/>
              <a:t>o</a:t>
            </a:r>
            <a:r>
              <a:rPr lang="en-US" sz="4400" dirty="0"/>
              <a:t>w Percentage</a:t>
            </a:r>
          </a:p>
        </p:txBody>
      </p:sp>
    </p:spTree>
    <p:extLst>
      <p:ext uri="{BB962C8B-B14F-4D97-AF65-F5344CB8AC3E}">
        <p14:creationId xmlns:p14="http://schemas.microsoft.com/office/powerpoint/2010/main" val="18681430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6301"/>
            <a:ext cx="9144000" cy="509526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791744" y="3645024"/>
            <a:ext cx="2304256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9603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633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9533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41300"/>
            <a:ext cx="9182100" cy="63627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348716" y="1132764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5842"/>
      </p:ext>
    </p:extLst>
  </p:cSld>
  <p:clrMapOvr>
    <a:masterClrMapping/>
  </p:clrMapOvr>
  <p:transition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79400"/>
            <a:ext cx="103759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3733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0"/>
          <a:stretch/>
        </p:blipFill>
        <p:spPr>
          <a:xfrm>
            <a:off x="392953" y="215152"/>
            <a:ext cx="9701306" cy="387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5222" y="4303059"/>
            <a:ext cx="941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10% of the females are graduated from elementary school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 40% of the males are graduated from middle school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38388" y="760259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18814" y="1351403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67" y="2379134"/>
            <a:ext cx="5647267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Comparing the Gender With The Opinions</a:t>
            </a:r>
          </a:p>
          <a:p>
            <a:pPr algn="ctr"/>
            <a:r>
              <a:rPr lang="en-US" sz="4400" dirty="0"/>
              <a:t>R</a:t>
            </a:r>
            <a:r>
              <a:rPr lang="tr-TR" sz="4400" dirty="0"/>
              <a:t>o</a:t>
            </a:r>
            <a:r>
              <a:rPr lang="en-US" sz="4400" dirty="0"/>
              <a:t>w Percentage</a:t>
            </a:r>
          </a:p>
        </p:txBody>
      </p:sp>
    </p:spTree>
    <p:extLst>
      <p:ext uri="{BB962C8B-B14F-4D97-AF65-F5344CB8AC3E}">
        <p14:creationId xmlns:p14="http://schemas.microsoft.com/office/powerpoint/2010/main" val="480363673"/>
      </p:ext>
    </p:extLst>
  </p:cSld>
  <p:clrMapOvr>
    <a:masterClrMapping/>
  </p:clrMapOvr>
  <p:transition spd="slow"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633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2691"/>
      </p:ext>
    </p:extLst>
  </p:cSld>
  <p:clrMapOvr>
    <a:masterClrMapping/>
  </p:clrMapOvr>
  <p:transition spd="slow">
    <p:push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19100"/>
            <a:ext cx="8915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1108"/>
      </p:ext>
    </p:extLst>
  </p:cSld>
  <p:clrMapOvr>
    <a:masterClrMapping/>
  </p:clrMapOvr>
  <p:transition spd="slow">
    <p:push dir="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9700"/>
            <a:ext cx="89154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3377"/>
      </p:ext>
    </p:extLst>
  </p:cSld>
  <p:clrMapOvr>
    <a:masterClrMapping/>
  </p:clrMapOvr>
  <p:transition spd="slow">
    <p:push dir="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0"/>
            <a:ext cx="9559962" cy="37831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51318" y="570407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369000" y="1151245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764" y="4059579"/>
            <a:ext cx="9233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30% of the females are disagree that</a:t>
            </a:r>
            <a:r>
              <a:rPr lang="is-IS" sz="3200" dirty="0"/>
              <a:t>…</a:t>
            </a:r>
          </a:p>
          <a:p>
            <a:pPr marL="285750" indent="-285750">
              <a:buFontTx/>
              <a:buChar char="-"/>
            </a:pPr>
            <a:r>
              <a:rPr lang="is-IS" sz="3200" dirty="0"/>
              <a:t>10% of the males are strongly agree that</a:t>
            </a:r>
            <a:r>
              <a:rPr lang="is-IS" dirty="0"/>
              <a:t>...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583228"/>
      </p:ext>
    </p:extLst>
  </p:cSld>
  <p:clrMapOvr>
    <a:masterClrMapping/>
  </p:clrMapOvr>
  <p:transition spd="slow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67" y="2379134"/>
            <a:ext cx="5647267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Comparing the Gender With Education levels</a:t>
            </a:r>
          </a:p>
          <a:p>
            <a:pPr algn="ctr"/>
            <a:r>
              <a:rPr lang="en-US" sz="4400" dirty="0"/>
              <a:t>Column Percentage</a:t>
            </a:r>
          </a:p>
        </p:txBody>
      </p:sp>
    </p:spTree>
    <p:extLst>
      <p:ext uri="{BB962C8B-B14F-4D97-AF65-F5344CB8AC3E}">
        <p14:creationId xmlns:p14="http://schemas.microsoft.com/office/powerpoint/2010/main" val="16853247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486646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8544272" y="1700808"/>
            <a:ext cx="504056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0691"/>
      </p:ext>
    </p:extLst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633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78605"/>
      </p:ext>
    </p:extLst>
  </p:cSld>
  <p:clrMapOvr>
    <a:masterClrMapping/>
  </p:clrMapOvr>
  <p:transition spd="slow">
    <p:push dir="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383329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8938626" y="693380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3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03200"/>
            <a:ext cx="9664700" cy="64389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665586" y="2562841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5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" y="421640"/>
            <a:ext cx="8661400" cy="3136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949662" y="827448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517621" y="1257353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5106" y="4114351"/>
            <a:ext cx="97356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50% of the people who are graduated from elementary school are female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40% of the people who are graduated from faculty are male</a:t>
            </a:r>
          </a:p>
        </p:txBody>
      </p:sp>
    </p:spTree>
    <p:extLst>
      <p:ext uri="{BB962C8B-B14F-4D97-AF65-F5344CB8AC3E}">
        <p14:creationId xmlns:p14="http://schemas.microsoft.com/office/powerpoint/2010/main" val="37977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67" y="2379134"/>
            <a:ext cx="5647267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Comparing the Gender With Opinion</a:t>
            </a:r>
          </a:p>
          <a:p>
            <a:pPr algn="ctr"/>
            <a:r>
              <a:rPr lang="en-US" sz="4400" dirty="0"/>
              <a:t>Column Percentage</a:t>
            </a:r>
          </a:p>
        </p:txBody>
      </p:sp>
    </p:spTree>
    <p:extLst>
      <p:ext uri="{BB962C8B-B14F-4D97-AF65-F5344CB8AC3E}">
        <p14:creationId xmlns:p14="http://schemas.microsoft.com/office/powerpoint/2010/main" val="748684607"/>
      </p:ext>
    </p:extLst>
  </p:cSld>
  <p:clrMapOvr>
    <a:masterClrMapping/>
  </p:clrMapOvr>
  <p:transition spd="slow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0"/>
            <a:ext cx="6336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29434"/>
      </p:ext>
    </p:extLst>
  </p:cSld>
  <p:clrMapOvr>
    <a:masterClrMapping/>
  </p:clrMapOvr>
  <p:transition spd="slow">
    <p:push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1012912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9588462" y="888408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61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66700"/>
            <a:ext cx="10693400" cy="63119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913342" y="2562841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47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5" y="437776"/>
            <a:ext cx="8610600" cy="31496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020235" y="668673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7419003" y="1152767"/>
            <a:ext cx="805218" cy="8598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8541" y="4078214"/>
            <a:ext cx="10273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75% of the people who are disagree are females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33.3% of the people who are strongly agree are males</a:t>
            </a:r>
          </a:p>
        </p:txBody>
      </p:sp>
    </p:spTree>
    <p:extLst>
      <p:ext uri="{BB962C8B-B14F-4D97-AF65-F5344CB8AC3E}">
        <p14:creationId xmlns:p14="http://schemas.microsoft.com/office/powerpoint/2010/main" val="2514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423217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EVIEWS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540034"/>
            <a:ext cx="10515600" cy="159367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err="1"/>
              <a:t>Example</a:t>
            </a:r>
            <a:r>
              <a:rPr lang="tr-T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8104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1701"/>
            <a:ext cx="9144000" cy="50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9488"/>
      </p:ext>
    </p:extLst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lek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14300"/>
            <a:ext cx="56102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080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lek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09538"/>
            <a:ext cx="595312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972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lek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61913"/>
            <a:ext cx="5534025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965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lek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19075"/>
            <a:ext cx="550545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716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lek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80975"/>
            <a:ext cx="649605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799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lek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47650"/>
            <a:ext cx="64579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304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lek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9088"/>
            <a:ext cx="65913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445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lek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90488"/>
            <a:ext cx="70866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107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lek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388"/>
            <a:ext cx="73152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184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lek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66688"/>
            <a:ext cx="5591175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9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800</Words>
  <Application>Microsoft Office PowerPoint</Application>
  <PresentationFormat>Geniş ekran</PresentationFormat>
  <Paragraphs>195</Paragraphs>
  <Slides>99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Ofis Teması</vt:lpstr>
      <vt:lpstr>INTT 103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EVIEWS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Dilek Temiz</cp:lastModifiedBy>
  <cp:revision>97</cp:revision>
  <dcterms:created xsi:type="dcterms:W3CDTF">2017-07-12T17:05:08Z</dcterms:created>
  <dcterms:modified xsi:type="dcterms:W3CDTF">2023-09-18T22:13:23Z</dcterms:modified>
</cp:coreProperties>
</file>