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485" r:id="rId3"/>
    <p:sldId id="510" r:id="rId4"/>
    <p:sldId id="581" r:id="rId5"/>
    <p:sldId id="613" r:id="rId6"/>
    <p:sldId id="614" r:id="rId7"/>
    <p:sldId id="615" r:id="rId8"/>
    <p:sldId id="616" r:id="rId9"/>
    <p:sldId id="516" r:id="rId10"/>
    <p:sldId id="512" r:id="rId11"/>
    <p:sldId id="617" r:id="rId12"/>
    <p:sldId id="618" r:id="rId13"/>
    <p:sldId id="619" r:id="rId14"/>
    <p:sldId id="620" r:id="rId15"/>
    <p:sldId id="621" r:id="rId16"/>
    <p:sldId id="622" r:id="rId17"/>
    <p:sldId id="623" r:id="rId18"/>
    <p:sldId id="624" r:id="rId19"/>
    <p:sldId id="625" r:id="rId20"/>
    <p:sldId id="626" r:id="rId21"/>
    <p:sldId id="628" r:id="rId22"/>
    <p:sldId id="629" r:id="rId23"/>
    <p:sldId id="597" r:id="rId24"/>
    <p:sldId id="598" r:id="rId25"/>
    <p:sldId id="599" r:id="rId26"/>
    <p:sldId id="630" r:id="rId27"/>
    <p:sldId id="524" r:id="rId28"/>
    <p:sldId id="631" r:id="rId29"/>
    <p:sldId id="633" r:id="rId30"/>
    <p:sldId id="632" r:id="rId31"/>
    <p:sldId id="634" r:id="rId32"/>
    <p:sldId id="527" r:id="rId33"/>
    <p:sldId id="528" r:id="rId34"/>
    <p:sldId id="529" r:id="rId35"/>
    <p:sldId id="530" r:id="rId36"/>
    <p:sldId id="533" r:id="rId37"/>
    <p:sldId id="635" r:id="rId38"/>
    <p:sldId id="537" r:id="rId39"/>
    <p:sldId id="538" r:id="rId40"/>
    <p:sldId id="539" r:id="rId41"/>
    <p:sldId id="542" r:id="rId42"/>
    <p:sldId id="543" r:id="rId43"/>
    <p:sldId id="547" r:id="rId44"/>
    <p:sldId id="590" r:id="rId45"/>
    <p:sldId id="591" r:id="rId46"/>
    <p:sldId id="592" r:id="rId47"/>
    <p:sldId id="593" r:id="rId48"/>
    <p:sldId id="636"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36"/>
    <p:restoredTop sz="94479" autoAdjust="0"/>
  </p:normalViewPr>
  <p:slideViewPr>
    <p:cSldViewPr>
      <p:cViewPr varScale="1">
        <p:scale>
          <a:sx n="64" d="100"/>
          <a:sy n="64" d="100"/>
        </p:scale>
        <p:origin x="8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8T07:25:48.758"/>
    </inkml:context>
    <inkml:brush xml:id="br0">
      <inkml:brushProperty name="width" value="0.035" units="cm"/>
      <inkml:brushProperty name="height" value="0.035" units="cm"/>
    </inkml:brush>
  </inkml:definitions>
  <inkml:trace contextRef="#ctx0" brushRef="#br0">2447 1 24575,'1'1'0,"0"1"0,0-1 0,0 1 0,-1 0 0,1-1 0,0 1 0,-1 0 0,1 0 0,-1-1 0,1 1 0,-1 0 0,0 0 0,0 0 0,0-1 0,0 1 0,0 0 0,-1 0 0,1 0 0,0-1 0,-1 1 0,1 0 0,-1 0 0,0-1 0,1 1 0,-1 0 0,0-1 0,-2 4 0,-34 44 0,5-17 0,-2-2 0,-63 45 0,0-1 0,26-16 0,16-14 0,2 1 0,-76 86 0,4 7 0,-160 137 0,91-69 0,19-18 0,-1 1 0,90-93 0,-10-3 0,68-69 0,0 2 0,2 1 0,-39 53 0,29-30 0,-2 0 0,-3-3 0,-1-1 0,-3-2 0,-71 54 0,55-56 0,43-30 0,0 0 0,0 1 0,1 1 0,-29 31 0,16-12-1365,0-5-5461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8T07:25:51.827"/>
    </inkml:context>
    <inkml:brush xml:id="br0">
      <inkml:brushProperty name="width" value="0.035" units="cm"/>
      <inkml:brushProperty name="height" value="0.035" units="cm"/>
    </inkml:brush>
  </inkml:definitions>
  <inkml:trace contextRef="#ctx0" brushRef="#br0">1 0 24575,'6'1'0,"1"0"0,-1 1 0,0 0 0,0 0 0,0 0 0,0 1 0,0 0 0,-1 0 0,7 5 0,15 7 0,343 136 0,-31-14 0,-156-49 0,-101-50 0,-1 4 0,105 75 0,-85-41 0,-74-53 0,1-1 0,0-2 0,46 24 0,14-6 0,123 35 0,-30-12 0,-132-40 0,-2 3 0,0 2 0,46 35 0,-10-8 0,49 31 0,75 46 0,190 111 0,-338-207 0,82 34 0,-82-42 0,85 51 0,-108-55 0,-20-12 0,1 0 0,-2 1 0,20 18 0,-25-21 0,0-1 0,0 1 0,0-2 0,1 1 0,0-1 0,0-1 0,1 0 0,11 3 0,105 23 0,-56-15 0,-54-12 0,54 14 0,73 29 0,-122-37 0,0 0 0,-1 1 0,0 1 0,-1 1 0,-1 1 0,0 1 0,22 22 0,-21-18-1365,-1-3-5461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A8402-7B00-3F4F-B20F-FAD0F96991E1}" type="datetimeFigureOut">
              <a:rPr lang="en-US" smtClean="0"/>
              <a:t>9/19/2023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A04AC-BD0E-2948-BE19-869CD1C48F64}" type="slidenum">
              <a:rPr lang="en-US" smtClean="0"/>
              <a:t>‹#›</a:t>
            </a:fld>
            <a:endParaRPr lang="en-US"/>
          </a:p>
        </p:txBody>
      </p:sp>
    </p:spTree>
    <p:extLst>
      <p:ext uri="{BB962C8B-B14F-4D97-AF65-F5344CB8AC3E}">
        <p14:creationId xmlns:p14="http://schemas.microsoft.com/office/powerpoint/2010/main" val="1783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4A04AC-BD0E-2948-BE19-869CD1C48F64}" type="slidenum">
              <a:rPr lang="en-US" smtClean="0"/>
              <a:t>6</a:t>
            </a:fld>
            <a:endParaRPr lang="en-US"/>
          </a:p>
        </p:txBody>
      </p:sp>
    </p:spTree>
    <p:extLst>
      <p:ext uri="{BB962C8B-B14F-4D97-AF65-F5344CB8AC3E}">
        <p14:creationId xmlns:p14="http://schemas.microsoft.com/office/powerpoint/2010/main" val="295719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3126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704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7193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205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5908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19.09.2023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6240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19.09.2023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387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19.09.2023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9108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19.09.2023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885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19.09.2023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1254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19.09.2023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4806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19.09.2023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483585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ustomXml" Target="../ink/ink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412776"/>
            <a:ext cx="7772400" cy="1470025"/>
          </a:xfrm>
        </p:spPr>
        <p:style>
          <a:lnRef idx="1">
            <a:schemeClr val="accent2"/>
          </a:lnRef>
          <a:fillRef idx="2">
            <a:schemeClr val="accent2"/>
          </a:fillRef>
          <a:effectRef idx="1">
            <a:schemeClr val="accent2"/>
          </a:effectRef>
          <a:fontRef idx="minor">
            <a:schemeClr val="dk1"/>
          </a:fontRef>
        </p:style>
        <p:txBody>
          <a:bodyPr/>
          <a:lstStyle/>
          <a:p>
            <a:r>
              <a:rPr lang="tr-TR" dirty="0"/>
              <a:t>INTT 103</a:t>
            </a:r>
          </a:p>
        </p:txBody>
      </p:sp>
      <p:sp>
        <p:nvSpPr>
          <p:cNvPr id="3" name="Alt Başlık 2"/>
          <p:cNvSpPr>
            <a:spLocks noGrp="1"/>
          </p:cNvSpPr>
          <p:nvPr>
            <p:ph type="subTitle" idx="1"/>
          </p:nvPr>
        </p:nvSpPr>
        <p:spPr>
          <a:xfrm>
            <a:off x="1371600" y="3441071"/>
            <a:ext cx="6400800" cy="1296144"/>
          </a:xfrm>
        </p:spPr>
        <p:txBody>
          <a:bodyPr>
            <a:normAutofit/>
          </a:bodyPr>
          <a:lstStyle/>
          <a:p>
            <a:r>
              <a:rPr lang="tr-TR" b="1" dirty="0" err="1">
                <a:solidFill>
                  <a:srgbClr val="FF0000"/>
                </a:solidFill>
              </a:rPr>
              <a:t>Chapter</a:t>
            </a:r>
            <a:r>
              <a:rPr lang="tr-TR" b="1" dirty="0">
                <a:solidFill>
                  <a:srgbClr val="FF0000"/>
                </a:solidFill>
              </a:rPr>
              <a:t> 3</a:t>
            </a:r>
          </a:p>
          <a:p>
            <a:r>
              <a:rPr lang="tr-TR" b="1" dirty="0">
                <a:solidFill>
                  <a:srgbClr val="FF0000"/>
                </a:solidFill>
              </a:rPr>
              <a:t>TYPES OF VARIABLES</a:t>
            </a:r>
          </a:p>
          <a:p>
            <a:endParaRPr lang="tr-TR" b="1" dirty="0">
              <a:solidFill>
                <a:srgbClr val="FF0000"/>
              </a:solidFill>
            </a:endParaRPr>
          </a:p>
        </p:txBody>
      </p:sp>
    </p:spTree>
    <p:extLst>
      <p:ext uri="{BB962C8B-B14F-4D97-AF65-F5344CB8AC3E}">
        <p14:creationId xmlns:p14="http://schemas.microsoft.com/office/powerpoint/2010/main" val="29746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712" y="1232283"/>
            <a:ext cx="8410073" cy="4524315"/>
          </a:xfrm>
          <a:prstGeom prst="rect">
            <a:avLst/>
          </a:prstGeom>
        </p:spPr>
        <p:txBody>
          <a:bodyPr wrap="square">
            <a:spAutoFit/>
          </a:bodyPr>
          <a:lstStyle/>
          <a:p>
            <a:pPr algn="just"/>
            <a:r>
              <a:rPr lang="en-US" sz="2400" b="1" dirty="0">
                <a:solidFill>
                  <a:srgbClr val="222222"/>
                </a:solidFill>
                <a:latin typeface="+mj-lt"/>
              </a:rPr>
              <a:t>Descriptive Statistics</a:t>
            </a:r>
            <a:endParaRPr lang="tr-TR" sz="2400" b="1" dirty="0">
              <a:solidFill>
                <a:srgbClr val="222222"/>
              </a:solidFill>
              <a:latin typeface="+mj-lt"/>
            </a:endParaRPr>
          </a:p>
          <a:p>
            <a:pPr algn="just"/>
            <a:endParaRPr lang="en-US" sz="2400" dirty="0">
              <a:solidFill>
                <a:srgbClr val="222222"/>
              </a:solidFill>
              <a:latin typeface="+mj-lt"/>
            </a:endParaRPr>
          </a:p>
          <a:p>
            <a:pPr algn="just"/>
            <a:r>
              <a:rPr lang="en-US" sz="2400" dirty="0">
                <a:solidFill>
                  <a:srgbClr val="222222"/>
                </a:solidFill>
                <a:latin typeface="+mj-lt"/>
              </a:rPr>
              <a:t>Descriptive statistics mostly focus on the </a:t>
            </a:r>
            <a:r>
              <a:rPr lang="en-US" sz="2400" b="1" dirty="0">
                <a:solidFill>
                  <a:srgbClr val="222222"/>
                </a:solidFill>
                <a:latin typeface="+mj-lt"/>
              </a:rPr>
              <a:t>central tendency</a:t>
            </a:r>
            <a:r>
              <a:rPr lang="en-US" sz="2400" dirty="0">
                <a:solidFill>
                  <a:srgbClr val="222222"/>
                </a:solidFill>
                <a:latin typeface="+mj-lt"/>
              </a:rPr>
              <a:t>, variability, and distribution of sample data. </a:t>
            </a:r>
            <a:r>
              <a:rPr lang="en-US" sz="2400" b="1" dirty="0">
                <a:solidFill>
                  <a:srgbClr val="222222"/>
                </a:solidFill>
                <a:latin typeface="+mj-lt"/>
              </a:rPr>
              <a:t>Central tendency </a:t>
            </a:r>
            <a:r>
              <a:rPr lang="en-US" sz="2400" dirty="0">
                <a:solidFill>
                  <a:srgbClr val="222222"/>
                </a:solidFill>
                <a:latin typeface="+mj-lt"/>
              </a:rPr>
              <a:t>means the estimate of the characteristics, a typical element of a sample or population. It includes descriptive statistics such as </a:t>
            </a:r>
            <a:r>
              <a:rPr lang="en-US" sz="2400" b="1" dirty="0">
                <a:solidFill>
                  <a:srgbClr val="222222"/>
                </a:solidFill>
                <a:latin typeface="+mj-lt"/>
              </a:rPr>
              <a:t>mean, median, and mode.</a:t>
            </a:r>
          </a:p>
          <a:p>
            <a:pPr algn="just"/>
            <a:endParaRPr lang="en-US" sz="2400" b="1" dirty="0">
              <a:solidFill>
                <a:srgbClr val="222222"/>
              </a:solidFill>
              <a:latin typeface="+mj-lt"/>
            </a:endParaRPr>
          </a:p>
          <a:p>
            <a:pPr algn="just"/>
            <a:r>
              <a:rPr lang="en-US" sz="2400" b="1" dirty="0">
                <a:solidFill>
                  <a:srgbClr val="222222"/>
                </a:solidFill>
                <a:latin typeface="+mj-lt"/>
              </a:rPr>
              <a:t>Variability</a:t>
            </a:r>
            <a:r>
              <a:rPr lang="en-US" sz="2400" dirty="0">
                <a:solidFill>
                  <a:srgbClr val="222222"/>
                </a:solidFill>
                <a:latin typeface="+mj-lt"/>
              </a:rPr>
              <a:t> refers to a set of statistics that show how much difference there is among the elements of a sample or population along the characteristics measured. It includes metrics such as </a:t>
            </a:r>
            <a:r>
              <a:rPr lang="en-US" sz="2400" b="1" dirty="0">
                <a:solidFill>
                  <a:srgbClr val="222222"/>
                </a:solidFill>
                <a:latin typeface="+mj-lt"/>
              </a:rPr>
              <a:t>range, variance, and standard deviation</a:t>
            </a:r>
            <a:r>
              <a:rPr lang="en-US" sz="2400" dirty="0">
                <a:solidFill>
                  <a:srgbClr val="222222"/>
                </a:solidFill>
                <a:latin typeface="+mj-lt"/>
              </a:rPr>
              <a:t>.</a:t>
            </a:r>
            <a:endParaRPr lang="en-US" sz="2400" dirty="0">
              <a:latin typeface="+mj-lt"/>
            </a:endParaRPr>
          </a:p>
        </p:txBody>
      </p:sp>
    </p:spTree>
    <p:extLst>
      <p:ext uri="{BB962C8B-B14F-4D97-AF65-F5344CB8AC3E}">
        <p14:creationId xmlns:p14="http://schemas.microsoft.com/office/powerpoint/2010/main" val="60453314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1C36701-C2AB-69A2-8A80-20A44E0C866A}"/>
              </a:ext>
            </a:extLst>
          </p:cNvPr>
          <p:cNvSpPr txBox="1"/>
          <p:nvPr/>
        </p:nvSpPr>
        <p:spPr>
          <a:xfrm>
            <a:off x="827584" y="1484784"/>
            <a:ext cx="7488832" cy="4154984"/>
          </a:xfrm>
          <a:prstGeom prst="rect">
            <a:avLst/>
          </a:prstGeom>
          <a:noFill/>
        </p:spPr>
        <p:txBody>
          <a:bodyPr wrap="square">
            <a:spAutoFit/>
          </a:bodyPr>
          <a:lstStyle/>
          <a:p>
            <a:pPr algn="just"/>
            <a:r>
              <a:rPr lang="en-US" sz="2400" dirty="0"/>
              <a:t>The </a:t>
            </a:r>
            <a:r>
              <a:rPr lang="en-US" sz="2400" b="1" dirty="0"/>
              <a:t>distribution</a:t>
            </a:r>
            <a:r>
              <a:rPr lang="en-US" sz="2400" dirty="0"/>
              <a:t> refers to the overall "shape" of the data, which can be depicted on a chart such as a histogram or a dot plot, and includes properties such as the probability distribution function, skewness, and kurtosis. </a:t>
            </a:r>
            <a:endParaRPr lang="tr-TR" sz="2400" dirty="0"/>
          </a:p>
          <a:p>
            <a:pPr algn="just"/>
            <a:endParaRPr lang="tr-TR" sz="2400" dirty="0"/>
          </a:p>
          <a:p>
            <a:pPr algn="just"/>
            <a:r>
              <a:rPr lang="en-US" sz="2400" dirty="0"/>
              <a:t>Descriptive statistics can also describe differences between observed characteristics of the elements of a data set. They can help us understand the collective properties of the elements of a data sample and form the basis for testing hypotheses and making predictions using inferential statistics.</a:t>
            </a:r>
            <a:endParaRPr lang="tr-TR" sz="2400" dirty="0"/>
          </a:p>
        </p:txBody>
      </p:sp>
    </p:spTree>
    <p:extLst>
      <p:ext uri="{BB962C8B-B14F-4D97-AF65-F5344CB8AC3E}">
        <p14:creationId xmlns:p14="http://schemas.microsoft.com/office/powerpoint/2010/main" val="242319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B16B26C-2D14-6FD4-5A05-9DE2F16494DF}"/>
              </a:ext>
            </a:extLst>
          </p:cNvPr>
          <p:cNvSpPr txBox="1"/>
          <p:nvPr/>
        </p:nvSpPr>
        <p:spPr>
          <a:xfrm>
            <a:off x="395536" y="1196752"/>
            <a:ext cx="7848872" cy="4154984"/>
          </a:xfrm>
          <a:prstGeom prst="rect">
            <a:avLst/>
          </a:prstGeom>
          <a:noFill/>
        </p:spPr>
        <p:txBody>
          <a:bodyPr wrap="square">
            <a:spAutoFit/>
          </a:bodyPr>
          <a:lstStyle/>
          <a:p>
            <a:pPr algn="just"/>
            <a:r>
              <a:rPr lang="en-US" sz="2400" dirty="0"/>
              <a:t>Two words that come up often in statistics </a:t>
            </a:r>
            <a:r>
              <a:rPr lang="en-US" sz="2400" b="1" dirty="0"/>
              <a:t>are mean and proportion.</a:t>
            </a:r>
            <a:r>
              <a:rPr lang="en-US" sz="2400" dirty="0"/>
              <a:t> </a:t>
            </a:r>
            <a:endParaRPr lang="tr-TR" sz="2400" dirty="0"/>
          </a:p>
          <a:p>
            <a:pPr algn="just"/>
            <a:endParaRPr lang="tr-TR" sz="2400" dirty="0"/>
          </a:p>
          <a:p>
            <a:pPr algn="just"/>
            <a:r>
              <a:rPr lang="en-US" sz="2400" dirty="0"/>
              <a:t>If you were to take three exams in your math classes and obtain scores of 86, 75, and 92, you would calculate your mean score by adding the three exam scores and dividing by three (your mean score would be 84.3 to one decimal place). </a:t>
            </a:r>
            <a:endParaRPr lang="tr-TR" sz="2400" dirty="0"/>
          </a:p>
          <a:p>
            <a:pPr algn="just"/>
            <a:endParaRPr lang="tr-TR" sz="2400" dirty="0"/>
          </a:p>
          <a:p>
            <a:pPr algn="just"/>
            <a:r>
              <a:rPr lang="en-US" sz="2400" dirty="0"/>
              <a:t>If, in your math class, there are 40 students and 22 are men and 18 are women, then the proportion of men students is  22</a:t>
            </a:r>
            <a:r>
              <a:rPr lang="tr-TR" sz="2400" dirty="0"/>
              <a:t>/</a:t>
            </a:r>
            <a:r>
              <a:rPr lang="en-US" sz="2400" dirty="0"/>
              <a:t>40 and the proportion of women students is  18</a:t>
            </a:r>
            <a:r>
              <a:rPr lang="tr-TR" sz="2400" dirty="0"/>
              <a:t>/</a:t>
            </a:r>
            <a:r>
              <a:rPr lang="en-US" sz="2400" dirty="0"/>
              <a:t>40. </a:t>
            </a:r>
            <a:endParaRPr lang="tr-TR" sz="2400" dirty="0"/>
          </a:p>
        </p:txBody>
      </p:sp>
    </p:spTree>
    <p:extLst>
      <p:ext uri="{BB962C8B-B14F-4D97-AF65-F5344CB8AC3E}">
        <p14:creationId xmlns:p14="http://schemas.microsoft.com/office/powerpoint/2010/main" val="337563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F56D5D8-FF28-7346-A934-DCB1C1AB0185}"/>
              </a:ext>
            </a:extLst>
          </p:cNvPr>
          <p:cNvSpPr txBox="1"/>
          <p:nvPr/>
        </p:nvSpPr>
        <p:spPr>
          <a:xfrm>
            <a:off x="467544" y="2271090"/>
            <a:ext cx="8208912" cy="2308324"/>
          </a:xfrm>
          <a:prstGeom prst="rect">
            <a:avLst/>
          </a:prstGeom>
          <a:noFill/>
        </p:spPr>
        <p:txBody>
          <a:bodyPr wrap="square">
            <a:spAutoFit/>
          </a:bodyPr>
          <a:lstStyle/>
          <a:p>
            <a:pPr algn="just"/>
            <a:r>
              <a:rPr lang="en-US" sz="2400" dirty="0"/>
              <a:t>The words </a:t>
            </a:r>
            <a:r>
              <a:rPr lang="en-US" sz="2400" b="1" dirty="0"/>
              <a:t>"mean" and "average</a:t>
            </a:r>
            <a:r>
              <a:rPr lang="en-US" sz="2400" dirty="0"/>
              <a:t>" are often used interchangeably. The substitution of one word for the other is common practice. The technical term is "arithmetic mean," and "average" is technically a center location. However, in practice among non-statisticians, "average" is commonly accepted for "arithmetic mean."</a:t>
            </a:r>
            <a:endParaRPr lang="tr-TR" sz="2400" dirty="0"/>
          </a:p>
        </p:txBody>
      </p:sp>
    </p:spTree>
    <p:extLst>
      <p:ext uri="{BB962C8B-B14F-4D97-AF65-F5344CB8AC3E}">
        <p14:creationId xmlns:p14="http://schemas.microsoft.com/office/powerpoint/2010/main" val="160020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B381CF3-8EC3-EE93-9A04-1030221142DE}"/>
              </a:ext>
            </a:extLst>
          </p:cNvPr>
          <p:cNvSpPr txBox="1"/>
          <p:nvPr/>
        </p:nvSpPr>
        <p:spPr>
          <a:xfrm>
            <a:off x="467544" y="908720"/>
            <a:ext cx="8208912" cy="4893647"/>
          </a:xfrm>
          <a:prstGeom prst="rect">
            <a:avLst/>
          </a:prstGeom>
          <a:noFill/>
        </p:spPr>
        <p:txBody>
          <a:bodyPr wrap="square">
            <a:spAutoFit/>
          </a:bodyPr>
          <a:lstStyle/>
          <a:p>
            <a:pPr algn="just"/>
            <a:r>
              <a:rPr lang="en-US" sz="2400" b="1" dirty="0"/>
              <a:t>Inferential Statistics</a:t>
            </a:r>
            <a:endParaRPr lang="tr-TR" sz="2400" b="1" dirty="0"/>
          </a:p>
          <a:p>
            <a:pPr algn="just"/>
            <a:endParaRPr lang="en-US" sz="2400" dirty="0"/>
          </a:p>
          <a:p>
            <a:pPr algn="just"/>
            <a:r>
              <a:rPr lang="en-US" sz="2400" dirty="0"/>
              <a:t>Inferential statistics are tools that statisticians use to draw conclusions about the characteristics of a population, drawn from the characteristics of a sample, and to determine how certain they can be of the reliability of those conclusions. </a:t>
            </a:r>
            <a:endParaRPr lang="tr-TR" sz="2400" dirty="0"/>
          </a:p>
          <a:p>
            <a:pPr algn="just"/>
            <a:endParaRPr lang="tr-TR" sz="2400" dirty="0"/>
          </a:p>
          <a:p>
            <a:pPr algn="just"/>
            <a:r>
              <a:rPr lang="en-US" sz="2400" dirty="0"/>
              <a:t>Based on the sample size and distribution, statisticians can calculate the probability that statistics, which measure the central tendency, variability, distribution, and relationships between characteristics within a data sample, provide an accurate picture of the corresponding parameters of the whole population from which the sample is drawn.</a:t>
            </a:r>
            <a:endParaRPr lang="tr-TR" sz="2400" dirty="0"/>
          </a:p>
        </p:txBody>
      </p:sp>
    </p:spTree>
    <p:extLst>
      <p:ext uri="{BB962C8B-B14F-4D97-AF65-F5344CB8AC3E}">
        <p14:creationId xmlns:p14="http://schemas.microsoft.com/office/powerpoint/2010/main" val="17217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0B82974-16E0-1C26-F9E0-E1883EF26ED3}"/>
              </a:ext>
            </a:extLst>
          </p:cNvPr>
          <p:cNvSpPr txBox="1"/>
          <p:nvPr/>
        </p:nvSpPr>
        <p:spPr>
          <a:xfrm>
            <a:off x="791580" y="1700808"/>
            <a:ext cx="7560840" cy="2308324"/>
          </a:xfrm>
          <a:prstGeom prst="rect">
            <a:avLst/>
          </a:prstGeom>
          <a:noFill/>
        </p:spPr>
        <p:txBody>
          <a:bodyPr wrap="square">
            <a:spAutoFit/>
          </a:bodyPr>
          <a:lstStyle/>
          <a:p>
            <a:pPr algn="just"/>
            <a:r>
              <a:rPr lang="en-US" sz="2400" dirty="0"/>
              <a:t>Inferential statistics are used to make generalizations about large groups, such as estimating average demand for a product by surveying a sample of consumers' buying habits or attempting to predict future events. This might mean projecting the future return of a security or asset class based on returns in a sample period.</a:t>
            </a:r>
            <a:endParaRPr lang="tr-TR" sz="2400" dirty="0"/>
          </a:p>
        </p:txBody>
      </p:sp>
    </p:spTree>
    <p:extLst>
      <p:ext uri="{BB962C8B-B14F-4D97-AF65-F5344CB8AC3E}">
        <p14:creationId xmlns:p14="http://schemas.microsoft.com/office/powerpoint/2010/main" val="48776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CAFD812-313E-026C-E8AB-B692C757D0D3}"/>
              </a:ext>
            </a:extLst>
          </p:cNvPr>
          <p:cNvSpPr txBox="1"/>
          <p:nvPr/>
        </p:nvSpPr>
        <p:spPr>
          <a:xfrm>
            <a:off x="467544" y="1440093"/>
            <a:ext cx="8208912" cy="3046988"/>
          </a:xfrm>
          <a:prstGeom prst="rect">
            <a:avLst/>
          </a:prstGeom>
          <a:noFill/>
        </p:spPr>
        <p:txBody>
          <a:bodyPr wrap="square">
            <a:spAutoFit/>
          </a:bodyPr>
          <a:lstStyle/>
          <a:p>
            <a:pPr algn="just"/>
            <a:r>
              <a:rPr lang="en-US" sz="2400" b="1" dirty="0"/>
              <a:t>Regression analysis </a:t>
            </a:r>
            <a:r>
              <a:rPr lang="en-US" sz="2400" dirty="0"/>
              <a:t>is a widely used technique of statistical inference used to determine the strength and nature of the relationship (the correlation) between a dependent variable and one or more explanatory (independent) variables. The output of a regression model is often analyzed for statistical significance, which refers to the claim that a result from findings generated by testing or experimentation is not likely to have occurred randomly or by chance. </a:t>
            </a:r>
            <a:endParaRPr lang="en-US" dirty="0"/>
          </a:p>
        </p:txBody>
      </p:sp>
    </p:spTree>
    <p:extLst>
      <p:ext uri="{BB962C8B-B14F-4D97-AF65-F5344CB8AC3E}">
        <p14:creationId xmlns:p14="http://schemas.microsoft.com/office/powerpoint/2010/main" val="20684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FF1DF48-76D6-C6BD-84F5-DA2CD30E7F0A}"/>
              </a:ext>
            </a:extLst>
          </p:cNvPr>
          <p:cNvSpPr txBox="1"/>
          <p:nvPr/>
        </p:nvSpPr>
        <p:spPr>
          <a:xfrm>
            <a:off x="359532" y="566678"/>
            <a:ext cx="8424936" cy="6124754"/>
          </a:xfrm>
          <a:prstGeom prst="rect">
            <a:avLst/>
          </a:prstGeom>
          <a:noFill/>
        </p:spPr>
        <p:txBody>
          <a:bodyPr wrap="square">
            <a:spAutoFit/>
          </a:bodyPr>
          <a:lstStyle/>
          <a:p>
            <a:pPr algn="just"/>
            <a:r>
              <a:rPr lang="tr-TR" sz="2200" b="1" dirty="0"/>
              <a:t>Q. </a:t>
            </a:r>
            <a:r>
              <a:rPr lang="en-US" sz="2200" b="1" dirty="0"/>
              <a:t>Determine what the key terms refer to in the following study. </a:t>
            </a:r>
            <a:endParaRPr lang="tr-TR" sz="2200" b="1" dirty="0"/>
          </a:p>
          <a:p>
            <a:pPr algn="just"/>
            <a:r>
              <a:rPr lang="en-US" sz="2200" dirty="0"/>
              <a:t>We want to know the average (mean) amount of money first year college students spend at ABC College on school supplies that do not include books. We randomly survey 100 first year students at the college. Three of those students spent $150, $200, and $225, respectively.</a:t>
            </a:r>
            <a:endParaRPr lang="tr-TR" sz="2200" dirty="0"/>
          </a:p>
          <a:p>
            <a:pPr algn="just"/>
            <a:endParaRPr lang="en-US" sz="2200" dirty="0"/>
          </a:p>
          <a:p>
            <a:pPr algn="just"/>
            <a:r>
              <a:rPr lang="en-US" sz="2200" b="1" dirty="0"/>
              <a:t>Answer</a:t>
            </a:r>
          </a:p>
          <a:p>
            <a:pPr algn="just"/>
            <a:r>
              <a:rPr lang="en-US" dirty="0"/>
              <a:t>The </a:t>
            </a:r>
            <a:r>
              <a:rPr lang="en-US" b="1" dirty="0"/>
              <a:t>population</a:t>
            </a:r>
            <a:r>
              <a:rPr lang="en-US" dirty="0"/>
              <a:t> is all first year students attending ABC College this term.</a:t>
            </a:r>
          </a:p>
          <a:p>
            <a:pPr algn="just"/>
            <a:r>
              <a:rPr lang="en-US" dirty="0"/>
              <a:t>The </a:t>
            </a:r>
            <a:r>
              <a:rPr lang="en-US" b="1" dirty="0"/>
              <a:t>sample </a:t>
            </a:r>
            <a:r>
              <a:rPr lang="en-US" dirty="0"/>
              <a:t>could be all students enrolled in one section of a beginning statistics course at ABC College (although this sample may not represent the entire population).</a:t>
            </a:r>
          </a:p>
          <a:p>
            <a:pPr algn="just"/>
            <a:r>
              <a:rPr lang="en-US" dirty="0"/>
              <a:t>The </a:t>
            </a:r>
            <a:r>
              <a:rPr lang="en-US" b="1" dirty="0"/>
              <a:t>parameter</a:t>
            </a:r>
            <a:r>
              <a:rPr lang="en-US" dirty="0"/>
              <a:t> is the average (mean) amount of money spent (excluding books) by first year college students at ABC College this term.</a:t>
            </a:r>
          </a:p>
          <a:p>
            <a:pPr algn="just"/>
            <a:r>
              <a:rPr lang="en-US" dirty="0"/>
              <a:t>The </a:t>
            </a:r>
            <a:r>
              <a:rPr lang="en-US" b="1" dirty="0"/>
              <a:t>statistic </a:t>
            </a:r>
            <a:r>
              <a:rPr lang="en-US" dirty="0"/>
              <a:t>is the average (mean) amount of money spent (excluding books) by first year college students in the sample.</a:t>
            </a:r>
          </a:p>
          <a:p>
            <a:pPr algn="just"/>
            <a:r>
              <a:rPr lang="en-US" dirty="0"/>
              <a:t>The </a:t>
            </a:r>
            <a:r>
              <a:rPr lang="en-US" b="1" dirty="0"/>
              <a:t>variable </a:t>
            </a:r>
            <a:r>
              <a:rPr lang="en-US" dirty="0"/>
              <a:t>could be the amount of money spent (excluding books) by one first year student. Let  X  = the amount of money spent (excluding books) by one first year student attending ABC College.</a:t>
            </a:r>
          </a:p>
          <a:p>
            <a:pPr algn="just"/>
            <a:r>
              <a:rPr lang="en-US" dirty="0"/>
              <a:t>The </a:t>
            </a:r>
            <a:r>
              <a:rPr lang="en-US" b="1" dirty="0"/>
              <a:t>data</a:t>
            </a:r>
            <a:r>
              <a:rPr lang="en-US" dirty="0"/>
              <a:t> are the dollar amounts spent by the first year students. Examples of the data are $150, $200, and $225.</a:t>
            </a:r>
            <a:endParaRPr lang="tr-TR" dirty="0"/>
          </a:p>
        </p:txBody>
      </p:sp>
    </p:spTree>
    <p:extLst>
      <p:ext uri="{BB962C8B-B14F-4D97-AF65-F5344CB8AC3E}">
        <p14:creationId xmlns:p14="http://schemas.microsoft.com/office/powerpoint/2010/main" val="400318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12AA13D-FB95-A48E-A8BD-6AB14449F525}"/>
              </a:ext>
            </a:extLst>
          </p:cNvPr>
          <p:cNvSpPr txBox="1"/>
          <p:nvPr/>
        </p:nvSpPr>
        <p:spPr>
          <a:xfrm>
            <a:off x="251520" y="548680"/>
            <a:ext cx="8640960" cy="5447645"/>
          </a:xfrm>
          <a:prstGeom prst="rect">
            <a:avLst/>
          </a:prstGeom>
          <a:noFill/>
        </p:spPr>
        <p:txBody>
          <a:bodyPr wrap="square">
            <a:spAutoFit/>
          </a:bodyPr>
          <a:lstStyle/>
          <a:p>
            <a:pPr algn="just"/>
            <a:r>
              <a:rPr lang="tr-TR" sz="2400" b="1" dirty="0"/>
              <a:t>Q. </a:t>
            </a:r>
            <a:r>
              <a:rPr lang="en-US" sz="2400" b="1" dirty="0"/>
              <a:t>Determine what the key terms refer to in the following study. </a:t>
            </a:r>
            <a:endParaRPr lang="tr-TR" sz="2400" b="1" dirty="0"/>
          </a:p>
          <a:p>
            <a:pPr algn="just"/>
            <a:r>
              <a:rPr lang="en-US" sz="2400" dirty="0"/>
              <a:t>We want to know the average (mean) amount of money spent on school uniforms each year by families with children at Knoll Academy. We randomly survey 100 families with children in the school. Three of the families spent $65, $75, and $95, respectively.</a:t>
            </a:r>
          </a:p>
          <a:p>
            <a:pPr algn="just"/>
            <a:endParaRPr lang="en-US" sz="2400" dirty="0"/>
          </a:p>
          <a:p>
            <a:pPr algn="just"/>
            <a:r>
              <a:rPr lang="en-US" sz="2400" b="1" dirty="0"/>
              <a:t>Answer</a:t>
            </a:r>
          </a:p>
          <a:p>
            <a:pPr algn="just"/>
            <a:r>
              <a:rPr lang="en-US" dirty="0"/>
              <a:t>The </a:t>
            </a:r>
            <a:r>
              <a:rPr lang="en-US" b="1" dirty="0"/>
              <a:t>population</a:t>
            </a:r>
            <a:r>
              <a:rPr lang="en-US" dirty="0"/>
              <a:t> is all families with children attending Knoll Academy.</a:t>
            </a:r>
          </a:p>
          <a:p>
            <a:pPr algn="just"/>
            <a:r>
              <a:rPr lang="en-US" dirty="0"/>
              <a:t>The </a:t>
            </a:r>
            <a:r>
              <a:rPr lang="en-US" b="1" dirty="0"/>
              <a:t>sample</a:t>
            </a:r>
            <a:r>
              <a:rPr lang="en-US" dirty="0"/>
              <a:t> is a random selection of 100 families with children attending Knoll Academy.</a:t>
            </a:r>
          </a:p>
          <a:p>
            <a:pPr algn="just"/>
            <a:r>
              <a:rPr lang="en-US" dirty="0"/>
              <a:t>The </a:t>
            </a:r>
            <a:r>
              <a:rPr lang="en-US" b="1" dirty="0"/>
              <a:t>parameter</a:t>
            </a:r>
            <a:r>
              <a:rPr lang="en-US" dirty="0"/>
              <a:t> is the average (mean) amount of money spent on school uniforms by families with children at Knoll Academy.</a:t>
            </a:r>
          </a:p>
          <a:p>
            <a:pPr algn="just"/>
            <a:r>
              <a:rPr lang="en-US" dirty="0"/>
              <a:t>The </a:t>
            </a:r>
            <a:r>
              <a:rPr lang="en-US" b="1" dirty="0"/>
              <a:t>statistic</a:t>
            </a:r>
            <a:r>
              <a:rPr lang="en-US" dirty="0"/>
              <a:t> is the average (mean) amount of money spent on school uniforms by families in the sample.</a:t>
            </a:r>
          </a:p>
          <a:p>
            <a:pPr algn="just"/>
            <a:r>
              <a:rPr lang="en-US" dirty="0"/>
              <a:t>The </a:t>
            </a:r>
            <a:r>
              <a:rPr lang="en-US" b="1" dirty="0"/>
              <a:t>variable</a:t>
            </a:r>
            <a:r>
              <a:rPr lang="en-US" dirty="0"/>
              <a:t> is the amount of money spent by one family. Let  X  = the amount of money spent on school uniforms by one family with children attending Knoll Academy.</a:t>
            </a:r>
          </a:p>
          <a:p>
            <a:pPr algn="just"/>
            <a:r>
              <a:rPr lang="en-US" dirty="0"/>
              <a:t>The </a:t>
            </a:r>
            <a:r>
              <a:rPr lang="en-US" b="1" dirty="0"/>
              <a:t>data </a:t>
            </a:r>
            <a:r>
              <a:rPr lang="en-US" dirty="0"/>
              <a:t>are the dollar amounts spent by the families. Examples of the data are $65, $75, and $95.</a:t>
            </a:r>
            <a:endParaRPr lang="tr-TR" dirty="0"/>
          </a:p>
        </p:txBody>
      </p:sp>
    </p:spTree>
    <p:extLst>
      <p:ext uri="{BB962C8B-B14F-4D97-AF65-F5344CB8AC3E}">
        <p14:creationId xmlns:p14="http://schemas.microsoft.com/office/powerpoint/2010/main" val="237698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6A686C3-C46C-6119-E3E9-D7FA90B8EAA3}"/>
              </a:ext>
            </a:extLst>
          </p:cNvPr>
          <p:cNvSpPr txBox="1"/>
          <p:nvPr/>
        </p:nvSpPr>
        <p:spPr>
          <a:xfrm>
            <a:off x="395536" y="548680"/>
            <a:ext cx="8352928" cy="6093976"/>
          </a:xfrm>
          <a:prstGeom prst="rect">
            <a:avLst/>
          </a:prstGeom>
          <a:noFill/>
        </p:spPr>
        <p:txBody>
          <a:bodyPr wrap="square">
            <a:spAutoFit/>
          </a:bodyPr>
          <a:lstStyle/>
          <a:p>
            <a:pPr algn="just"/>
            <a:r>
              <a:rPr lang="tr-TR" sz="2400" b="1" dirty="0"/>
              <a:t>Q. </a:t>
            </a:r>
            <a:r>
              <a:rPr lang="en-US" sz="2400" b="1" dirty="0"/>
              <a:t>Determine what the key terms refer to in the following study.</a:t>
            </a:r>
          </a:p>
          <a:p>
            <a:pPr algn="just"/>
            <a:r>
              <a:rPr lang="en-US" sz="2400" dirty="0"/>
              <a:t>A study was conducted at a local college to analyze the average cumulative GPA’s of students who graduated last year. Fill in the letter of the phrase that best describes each of the items below.</a:t>
            </a:r>
          </a:p>
          <a:p>
            <a:pPr algn="just"/>
            <a:r>
              <a:rPr lang="en-US" sz="2400" dirty="0"/>
              <a:t>1._____ Population 2._____ Statistic 3._____ Parameter 4._____ Sample 5._____ Variable 6._____ Data</a:t>
            </a:r>
          </a:p>
          <a:p>
            <a:pPr algn="just"/>
            <a:endParaRPr lang="en-US" dirty="0"/>
          </a:p>
          <a:p>
            <a:pPr algn="just"/>
            <a:r>
              <a:rPr lang="tr-TR" sz="1900" dirty="0"/>
              <a:t>a. </a:t>
            </a:r>
            <a:r>
              <a:rPr lang="en-US" sz="1900" dirty="0"/>
              <a:t>all students who attended the college last year</a:t>
            </a:r>
          </a:p>
          <a:p>
            <a:pPr algn="just"/>
            <a:r>
              <a:rPr lang="tr-TR" sz="1900" dirty="0"/>
              <a:t>b. </a:t>
            </a:r>
            <a:r>
              <a:rPr lang="en-US" sz="1900" dirty="0"/>
              <a:t>the cumulative GPA of one student who graduated from the college last year</a:t>
            </a:r>
          </a:p>
          <a:p>
            <a:pPr algn="just"/>
            <a:r>
              <a:rPr lang="tr-TR" sz="1900" dirty="0"/>
              <a:t>c. </a:t>
            </a:r>
            <a:r>
              <a:rPr lang="en-US" sz="1900" dirty="0"/>
              <a:t>3.65, 2.80, 1.50, 3.90</a:t>
            </a:r>
          </a:p>
          <a:p>
            <a:pPr algn="just"/>
            <a:r>
              <a:rPr lang="tr-TR" sz="1900" dirty="0"/>
              <a:t>d. </a:t>
            </a:r>
            <a:r>
              <a:rPr lang="en-US" sz="1900" dirty="0"/>
              <a:t>a group of students who graduated from the college last year, randomly selected</a:t>
            </a:r>
          </a:p>
          <a:p>
            <a:pPr algn="just"/>
            <a:r>
              <a:rPr lang="tr-TR" sz="1900" dirty="0"/>
              <a:t>e. </a:t>
            </a:r>
            <a:r>
              <a:rPr lang="en-US" sz="1900" dirty="0"/>
              <a:t>the average cumulative GPA of students who graduated from the college last year</a:t>
            </a:r>
          </a:p>
          <a:p>
            <a:pPr algn="just"/>
            <a:r>
              <a:rPr lang="tr-TR" sz="1900" dirty="0"/>
              <a:t>f. </a:t>
            </a:r>
            <a:r>
              <a:rPr lang="en-US" sz="1900" dirty="0"/>
              <a:t>all students who graduated from the college last year</a:t>
            </a:r>
          </a:p>
          <a:p>
            <a:pPr algn="just"/>
            <a:r>
              <a:rPr lang="tr-TR" sz="1900" dirty="0"/>
              <a:t>g. </a:t>
            </a:r>
            <a:r>
              <a:rPr lang="en-US" sz="1900" dirty="0"/>
              <a:t>the average cumulative GPA of students in the study who graduated from the college last year</a:t>
            </a:r>
            <a:endParaRPr lang="tr-TR" sz="1900" dirty="0"/>
          </a:p>
          <a:p>
            <a:pPr algn="just"/>
            <a:endParaRPr lang="tr-TR" sz="1900" dirty="0"/>
          </a:p>
          <a:p>
            <a:pPr algn="just"/>
            <a:r>
              <a:rPr lang="tr-TR" sz="1900" dirty="0" err="1"/>
              <a:t>Answer</a:t>
            </a:r>
            <a:endParaRPr lang="tr-TR" sz="1900" dirty="0"/>
          </a:p>
          <a:p>
            <a:pPr algn="just"/>
            <a:r>
              <a:rPr lang="tr-TR" sz="1900" dirty="0"/>
              <a:t>1. f; 2. g; 3. e; 4. d; 5. b; 6. c</a:t>
            </a:r>
          </a:p>
        </p:txBody>
      </p:sp>
    </p:spTree>
    <p:extLst>
      <p:ext uri="{BB962C8B-B14F-4D97-AF65-F5344CB8AC3E}">
        <p14:creationId xmlns:p14="http://schemas.microsoft.com/office/powerpoint/2010/main" val="357285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2" y="764704"/>
            <a:ext cx="8424936" cy="4524315"/>
          </a:xfrm>
          <a:prstGeom prst="rect">
            <a:avLst/>
          </a:prstGeom>
        </p:spPr>
        <p:txBody>
          <a:bodyPr wrap="square">
            <a:spAutoFit/>
          </a:bodyPr>
          <a:lstStyle/>
          <a:p>
            <a:r>
              <a:rPr lang="en-US" sz="2400" dirty="0">
                <a:solidFill>
                  <a:srgbClr val="FF0000"/>
                </a:solidFill>
                <a:latin typeface="+mj-lt"/>
              </a:rPr>
              <a:t>What is Statistics? </a:t>
            </a:r>
          </a:p>
          <a:p>
            <a:endParaRPr lang="en-US" sz="2400" dirty="0">
              <a:solidFill>
                <a:srgbClr val="FF0000"/>
              </a:solidFill>
              <a:latin typeface="+mj-lt"/>
            </a:endParaRPr>
          </a:p>
          <a:p>
            <a:pPr algn="just"/>
            <a:r>
              <a:rPr lang="en-US" sz="2400" dirty="0">
                <a:latin typeface="+mj-lt"/>
                <a:cs typeface="Times New Roman" panose="02020603050405020304" pitchFamily="18" charset="0"/>
              </a:rPr>
              <a:t>In common usage people think of statistics as numerical data—the unemployment rate last month, total government expenditure last year, the number of impaired drivers charged during the recent holiday season, the crime rates of cities, and so forth. Although there is nothing wrong with viewing statistics in this way, we are going to take a deeper approach. </a:t>
            </a:r>
          </a:p>
          <a:p>
            <a:pPr algn="just"/>
            <a:endParaRPr lang="en-US" sz="2400" dirty="0">
              <a:latin typeface="+mj-lt"/>
              <a:cs typeface="Times New Roman" panose="02020603050405020304" pitchFamily="18" charset="0"/>
            </a:endParaRPr>
          </a:p>
          <a:p>
            <a:pPr algn="just"/>
            <a:r>
              <a:rPr lang="en-US" sz="2400" dirty="0">
                <a:latin typeface="+mj-lt"/>
                <a:cs typeface="Times New Roman" panose="02020603050405020304" pitchFamily="18" charset="0"/>
              </a:rPr>
              <a:t>We will view statistics the way professional statisticians view it—as a methodology for collecting, classifying, summarizing, organizing, presenting, analyzing and interpreting numerical information.</a:t>
            </a:r>
          </a:p>
        </p:txBody>
      </p:sp>
    </p:spTree>
    <p:extLst>
      <p:ext uri="{BB962C8B-B14F-4D97-AF65-F5344CB8AC3E}">
        <p14:creationId xmlns:p14="http://schemas.microsoft.com/office/powerpoint/2010/main" val="208962929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47E6404-C3F2-486F-A5D6-B824D4858821}"/>
              </a:ext>
            </a:extLst>
          </p:cNvPr>
          <p:cNvSpPr txBox="1"/>
          <p:nvPr/>
        </p:nvSpPr>
        <p:spPr>
          <a:xfrm>
            <a:off x="323528" y="612844"/>
            <a:ext cx="8496944" cy="5816977"/>
          </a:xfrm>
          <a:prstGeom prst="rect">
            <a:avLst/>
          </a:prstGeom>
          <a:noFill/>
        </p:spPr>
        <p:txBody>
          <a:bodyPr wrap="square">
            <a:spAutoFit/>
          </a:bodyPr>
          <a:lstStyle/>
          <a:p>
            <a:pPr algn="just"/>
            <a:r>
              <a:rPr lang="tr-TR" sz="2400" b="1" dirty="0"/>
              <a:t>Q. </a:t>
            </a:r>
            <a:r>
              <a:rPr lang="en-US" sz="2400" b="1" dirty="0"/>
              <a:t>Determine what the key terms refer to in the following study.</a:t>
            </a:r>
          </a:p>
          <a:p>
            <a:pPr algn="just"/>
            <a:r>
              <a:rPr lang="en-US" sz="2400" dirty="0"/>
              <a:t>An insurance company would like to determine the proportion of all medical doctors who have been involved in one or more malpractice lawsuits. The company selects 500 doctors at random from a professional directory and determines the number in the sample who have been involved in a malpractice lawsuit.</a:t>
            </a:r>
          </a:p>
          <a:p>
            <a:pPr algn="just"/>
            <a:endParaRPr lang="en-US" sz="2400" dirty="0"/>
          </a:p>
          <a:p>
            <a:pPr algn="just"/>
            <a:r>
              <a:rPr lang="en-US" sz="2400" b="1" dirty="0"/>
              <a:t>Answer</a:t>
            </a:r>
            <a:endParaRPr lang="en-US" dirty="0"/>
          </a:p>
          <a:p>
            <a:pPr algn="just"/>
            <a:r>
              <a:rPr lang="en-US" dirty="0"/>
              <a:t>The </a:t>
            </a:r>
            <a:r>
              <a:rPr lang="en-US" b="1" dirty="0"/>
              <a:t>population </a:t>
            </a:r>
            <a:r>
              <a:rPr lang="en-US" dirty="0"/>
              <a:t>is all medical doctors listed in the professional directory.</a:t>
            </a:r>
          </a:p>
          <a:p>
            <a:pPr algn="just"/>
            <a:r>
              <a:rPr lang="en-US" dirty="0"/>
              <a:t>The </a:t>
            </a:r>
            <a:r>
              <a:rPr lang="en-US" b="1" dirty="0"/>
              <a:t>parameter</a:t>
            </a:r>
            <a:r>
              <a:rPr lang="en-US" dirty="0"/>
              <a:t> is the proportion of medical doctors who have been involved in one or more malpractice suits in the population.</a:t>
            </a:r>
          </a:p>
          <a:p>
            <a:pPr algn="just"/>
            <a:r>
              <a:rPr lang="en-US" dirty="0"/>
              <a:t>The </a:t>
            </a:r>
            <a:r>
              <a:rPr lang="en-US" b="1" dirty="0"/>
              <a:t>sample </a:t>
            </a:r>
            <a:r>
              <a:rPr lang="en-US" dirty="0"/>
              <a:t>is the 500 doctors selected at random from the professional directory.</a:t>
            </a:r>
          </a:p>
          <a:p>
            <a:pPr algn="just"/>
            <a:r>
              <a:rPr lang="en-US" dirty="0"/>
              <a:t>The </a:t>
            </a:r>
            <a:r>
              <a:rPr lang="en-US" b="1" dirty="0"/>
              <a:t>statistic</a:t>
            </a:r>
            <a:r>
              <a:rPr lang="en-US" dirty="0"/>
              <a:t> is the proportion of medical doctors who have been involved in one or more malpractice suits in the sample.</a:t>
            </a:r>
          </a:p>
          <a:p>
            <a:pPr algn="just"/>
            <a:r>
              <a:rPr lang="en-US" dirty="0"/>
              <a:t>The </a:t>
            </a:r>
            <a:r>
              <a:rPr lang="en-US" b="1" dirty="0"/>
              <a:t>variable</a:t>
            </a:r>
            <a:r>
              <a:rPr lang="en-US" dirty="0"/>
              <a:t>  X  = the number of medical doctors who have been involved in one or more malpractice suits.</a:t>
            </a:r>
          </a:p>
          <a:p>
            <a:pPr algn="just"/>
            <a:r>
              <a:rPr lang="en-US" dirty="0"/>
              <a:t>The </a:t>
            </a:r>
            <a:r>
              <a:rPr lang="en-US" b="1" dirty="0"/>
              <a:t>data</a:t>
            </a:r>
            <a:r>
              <a:rPr lang="en-US" dirty="0"/>
              <a:t> are either: yes, was involved in one or more malpractice lawsuits, or no, was not.</a:t>
            </a:r>
            <a:endParaRPr lang="tr-TR" dirty="0"/>
          </a:p>
        </p:txBody>
      </p:sp>
    </p:spTree>
    <p:extLst>
      <p:ext uri="{BB962C8B-B14F-4D97-AF65-F5344CB8AC3E}">
        <p14:creationId xmlns:p14="http://schemas.microsoft.com/office/powerpoint/2010/main" val="333638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05A5B7E-3274-C391-7A0F-A85DE4BC1668}"/>
              </a:ext>
            </a:extLst>
          </p:cNvPr>
          <p:cNvSpPr txBox="1"/>
          <p:nvPr/>
        </p:nvSpPr>
        <p:spPr>
          <a:xfrm>
            <a:off x="539552" y="1343665"/>
            <a:ext cx="8064896" cy="4893647"/>
          </a:xfrm>
          <a:prstGeom prst="rect">
            <a:avLst/>
          </a:prstGeom>
          <a:noFill/>
        </p:spPr>
        <p:txBody>
          <a:bodyPr wrap="square">
            <a:spAutoFit/>
          </a:bodyPr>
          <a:lstStyle/>
          <a:p>
            <a:pPr algn="just"/>
            <a:r>
              <a:rPr lang="en-US" sz="2400" dirty="0"/>
              <a:t>There are two main types of variables. First, </a:t>
            </a:r>
            <a:r>
              <a:rPr lang="tr-TR" sz="2400" b="1" dirty="0"/>
              <a:t>c</a:t>
            </a:r>
            <a:r>
              <a:rPr lang="en-US" sz="2400" b="1" dirty="0" err="1"/>
              <a:t>ategorical</a:t>
            </a:r>
            <a:r>
              <a:rPr lang="tr-TR" sz="2400" b="1" dirty="0"/>
              <a:t>-</a:t>
            </a:r>
            <a:r>
              <a:rPr lang="tr-TR" sz="2400" b="1" dirty="0" err="1"/>
              <a:t>also</a:t>
            </a:r>
            <a:r>
              <a:rPr lang="tr-TR" sz="2400" b="1" dirty="0"/>
              <a:t> </a:t>
            </a:r>
            <a:r>
              <a:rPr lang="tr-TR" sz="2400" b="1" dirty="0" err="1"/>
              <a:t>called</a:t>
            </a:r>
            <a:r>
              <a:rPr lang="tr-TR" sz="2400" b="1" dirty="0"/>
              <a:t> </a:t>
            </a:r>
            <a:r>
              <a:rPr lang="en-US" sz="2400" b="1" dirty="0"/>
              <a:t>qualitative</a:t>
            </a:r>
            <a:r>
              <a:rPr lang="tr-TR" sz="2400" b="1" dirty="0"/>
              <a:t>-</a:t>
            </a:r>
            <a:r>
              <a:rPr lang="en-US" sz="2400" b="1" dirty="0"/>
              <a:t> variables </a:t>
            </a:r>
            <a:r>
              <a:rPr lang="en-US" sz="2400" dirty="0"/>
              <a:t>are specific attributes that are often non-numeric. </a:t>
            </a:r>
            <a:r>
              <a:rPr lang="tr-TR" sz="2400" dirty="0"/>
              <a:t>E</a:t>
            </a:r>
            <a:r>
              <a:rPr lang="en-US" sz="2400" dirty="0" err="1"/>
              <a:t>xamples</a:t>
            </a:r>
            <a:r>
              <a:rPr lang="en-US" sz="2400" dirty="0"/>
              <a:t> of qualitative variables in statistics are gender, eye color, or city of birth. Qualitative data is most often used to determine what percentage of an outcome occurs for any given qualitative variable. Qualitative analysis often does not rely on numbers. For example, trying to determine what percentage of women own a business analyzes qualitative data. </a:t>
            </a:r>
            <a:endParaRPr lang="tr-TR" sz="2400" dirty="0"/>
          </a:p>
          <a:p>
            <a:pPr algn="just"/>
            <a:endParaRPr lang="tr-TR" sz="2400" dirty="0"/>
          </a:p>
          <a:p>
            <a:pPr algn="just"/>
            <a:r>
              <a:rPr lang="en-US" sz="2400" dirty="0"/>
              <a:t>Categorical</a:t>
            </a:r>
            <a:r>
              <a:rPr lang="tr-TR" sz="2400" dirty="0"/>
              <a:t> </a:t>
            </a:r>
            <a:r>
              <a:rPr lang="en-US" sz="2400" dirty="0"/>
              <a:t>variables consist of names and labels that divide data into specific categories. When you select your nationality or your race on a survey, those responses are categorical.</a:t>
            </a:r>
            <a:endParaRPr lang="tr-TR" sz="2400" dirty="0"/>
          </a:p>
        </p:txBody>
      </p:sp>
      <p:sp>
        <p:nvSpPr>
          <p:cNvPr id="5" name="Metin kutusu 4">
            <a:extLst>
              <a:ext uri="{FF2B5EF4-FFF2-40B4-BE49-F238E27FC236}">
                <a16:creationId xmlns:a16="http://schemas.microsoft.com/office/drawing/2014/main" id="{40BEAD5B-34D2-5D00-1F73-FC2B825F823D}"/>
              </a:ext>
            </a:extLst>
          </p:cNvPr>
          <p:cNvSpPr txBox="1"/>
          <p:nvPr/>
        </p:nvSpPr>
        <p:spPr>
          <a:xfrm>
            <a:off x="2123728" y="620688"/>
            <a:ext cx="4572000" cy="523220"/>
          </a:xfrm>
          <a:prstGeom prst="rect">
            <a:avLst/>
          </a:prstGeom>
          <a:noFill/>
        </p:spPr>
        <p:txBody>
          <a:bodyPr wrap="square">
            <a:spAutoFit/>
          </a:bodyPr>
          <a:lstStyle/>
          <a:p>
            <a:pPr algn="ctr"/>
            <a:r>
              <a:rPr lang="tr-TR" sz="2800" b="1" dirty="0"/>
              <a:t>TYPES OF VARIABLES</a:t>
            </a:r>
          </a:p>
        </p:txBody>
      </p:sp>
    </p:spTree>
    <p:extLst>
      <p:ext uri="{BB962C8B-B14F-4D97-AF65-F5344CB8AC3E}">
        <p14:creationId xmlns:p14="http://schemas.microsoft.com/office/powerpoint/2010/main" val="3543342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D9D0628-CF4F-F8F3-E4FB-FB3A48D7EE07}"/>
              </a:ext>
            </a:extLst>
          </p:cNvPr>
          <p:cNvSpPr txBox="1"/>
          <p:nvPr/>
        </p:nvSpPr>
        <p:spPr>
          <a:xfrm>
            <a:off x="323528" y="1556792"/>
            <a:ext cx="8496944" cy="3046988"/>
          </a:xfrm>
          <a:prstGeom prst="rect">
            <a:avLst/>
          </a:prstGeom>
          <a:noFill/>
        </p:spPr>
        <p:txBody>
          <a:bodyPr wrap="square">
            <a:spAutoFit/>
          </a:bodyPr>
          <a:lstStyle/>
          <a:p>
            <a:pPr algn="just"/>
            <a:r>
              <a:rPr lang="tr-TR" sz="2400" dirty="0"/>
              <a:t>T</a:t>
            </a:r>
            <a:r>
              <a:rPr lang="en-US" sz="2400" dirty="0"/>
              <a:t>he second type of variable in statistics is </a:t>
            </a:r>
            <a:r>
              <a:rPr lang="en-US" sz="2400" b="1" dirty="0"/>
              <a:t>Numerical—also called quantitative</a:t>
            </a:r>
            <a:r>
              <a:rPr lang="tr-TR" sz="2400" b="1" dirty="0"/>
              <a:t>-</a:t>
            </a:r>
            <a:r>
              <a:rPr lang="en-US" sz="2400" b="1" dirty="0"/>
              <a:t> variables</a:t>
            </a:r>
            <a:r>
              <a:rPr lang="en-US" sz="2400" dirty="0"/>
              <a:t>. Quantitative variables are studied numerically and only have weight when they're about a non-numerical descriptor. </a:t>
            </a:r>
            <a:endParaRPr lang="tr-TR" sz="2400" dirty="0"/>
          </a:p>
          <a:p>
            <a:pPr algn="just"/>
            <a:endParaRPr lang="tr-TR" sz="2400" dirty="0"/>
          </a:p>
          <a:p>
            <a:pPr algn="just"/>
            <a:r>
              <a:rPr lang="en-US" sz="2400" dirty="0"/>
              <a:t>Numerical</a:t>
            </a:r>
            <a:r>
              <a:rPr lang="tr-TR" sz="2400" dirty="0"/>
              <a:t> </a:t>
            </a:r>
            <a:r>
              <a:rPr lang="en-US" sz="2400" dirty="0"/>
              <a:t>variables have values that can either be counted or measured. </a:t>
            </a:r>
            <a:r>
              <a:rPr lang="en-US" sz="2400" b="1" dirty="0"/>
              <a:t>Discrete and continuous variables are specific types of numerical data.</a:t>
            </a:r>
            <a:endParaRPr lang="tr-TR" sz="2400" b="1" dirty="0"/>
          </a:p>
        </p:txBody>
      </p:sp>
    </p:spTree>
    <p:extLst>
      <p:ext uri="{BB962C8B-B14F-4D97-AF65-F5344CB8AC3E}">
        <p14:creationId xmlns:p14="http://schemas.microsoft.com/office/powerpoint/2010/main" val="153283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028343"/>
            <a:ext cx="8352928"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Quantitative data </a:t>
            </a:r>
            <a:r>
              <a:rPr kumimoji="0" lang="en-US" sz="2400" b="0" i="0" u="none" strike="noStrike" kern="1200" cap="none" spc="0" normalizeH="0" baseline="0" noProof="0" dirty="0">
                <a:ln>
                  <a:noFill/>
                </a:ln>
                <a:solidFill>
                  <a:prstClr val="black"/>
                </a:solidFill>
                <a:effectLst/>
                <a:uLnTx/>
                <a:uFillTx/>
                <a:latin typeface="Calibri"/>
                <a:ea typeface="+mn-ea"/>
                <a:cs typeface="+mn-cs"/>
              </a:rPr>
              <a:t>can be recorded on a natural numerical scale. Examples are gross national product (measured in dollars) and the consumer price index (measured as a percentage of a base level).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Qualitative data </a:t>
            </a:r>
            <a:r>
              <a:rPr kumimoji="0" lang="en-US" sz="2400" b="0" i="0" u="none" strike="noStrike" kern="1200" cap="none" spc="0" normalizeH="0" baseline="0" noProof="0" dirty="0">
                <a:ln>
                  <a:noFill/>
                </a:ln>
                <a:solidFill>
                  <a:prstClr val="black"/>
                </a:solidFill>
                <a:effectLst/>
                <a:uLnTx/>
                <a:uFillTx/>
                <a:latin typeface="Calibri"/>
                <a:ea typeface="+mn-ea"/>
                <a:cs typeface="+mn-cs"/>
              </a:rPr>
              <a:t>cannot be measured on a naturally occurring numerical scale but can only be classified into one of a group of categories. An example is a series of records of whether or not the automobile accidents occurring over a given period resulted in criminal charges—the entries are simply yes or no. </a:t>
            </a:r>
          </a:p>
        </p:txBody>
      </p:sp>
    </p:spTree>
    <p:extLst>
      <p:ext uri="{BB962C8B-B14F-4D97-AF65-F5344CB8AC3E}">
        <p14:creationId xmlns:p14="http://schemas.microsoft.com/office/powerpoint/2010/main" val="3551728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064895" cy="59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93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612068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19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C6E8D34-C32F-B1AA-DAC1-EDD0A2671D10}"/>
              </a:ext>
            </a:extLst>
          </p:cNvPr>
          <p:cNvPicPr>
            <a:picLocks noChangeAspect="1"/>
          </p:cNvPicPr>
          <p:nvPr/>
        </p:nvPicPr>
        <p:blipFill>
          <a:blip r:embed="rId2"/>
          <a:stretch>
            <a:fillRect/>
          </a:stretch>
        </p:blipFill>
        <p:spPr>
          <a:xfrm>
            <a:off x="733154" y="1196752"/>
            <a:ext cx="7942438" cy="4320479"/>
          </a:xfrm>
          <a:prstGeom prst="rect">
            <a:avLst/>
          </a:prstGeom>
        </p:spPr>
      </p:pic>
    </p:spTree>
    <p:extLst>
      <p:ext uri="{BB962C8B-B14F-4D97-AF65-F5344CB8AC3E}">
        <p14:creationId xmlns:p14="http://schemas.microsoft.com/office/powerpoint/2010/main" val="3281717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148064" y="2060848"/>
            <a:ext cx="2965877"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tr-TR" sz="2800" b="1" dirty="0" err="1"/>
              <a:t>Discrete</a:t>
            </a:r>
            <a:r>
              <a:rPr lang="tr-TR" sz="2800" b="1" dirty="0"/>
              <a:t> </a:t>
            </a:r>
            <a:r>
              <a:rPr lang="tr-TR" sz="2800" b="1" dirty="0" err="1"/>
              <a:t>variable</a:t>
            </a:r>
            <a:endParaRPr lang="tr-TR" sz="2800" dirty="0"/>
          </a:p>
        </p:txBody>
      </p:sp>
      <p:sp>
        <p:nvSpPr>
          <p:cNvPr id="4" name="Dikdörtgen 3"/>
          <p:cNvSpPr/>
          <p:nvPr/>
        </p:nvSpPr>
        <p:spPr>
          <a:xfrm>
            <a:off x="611560" y="2060848"/>
            <a:ext cx="3162469"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tr-TR" sz="2800" b="1" dirty="0" err="1"/>
              <a:t>Continuous</a:t>
            </a:r>
            <a:r>
              <a:rPr lang="tr-TR" sz="2800" b="1" dirty="0"/>
              <a:t> </a:t>
            </a:r>
            <a:r>
              <a:rPr lang="tr-TR" sz="2800" b="1" dirty="0" err="1"/>
              <a:t>variable</a:t>
            </a:r>
            <a:endParaRPr lang="tr-TR" sz="2800" dirty="0"/>
          </a:p>
        </p:txBody>
      </p:sp>
      <p:sp>
        <p:nvSpPr>
          <p:cNvPr id="5" name="Dikdörtgen 4"/>
          <p:cNvSpPr/>
          <p:nvPr/>
        </p:nvSpPr>
        <p:spPr>
          <a:xfrm>
            <a:off x="261686" y="3068960"/>
            <a:ext cx="380842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400" dirty="0"/>
              <a:t>Continuous variables exist on a continuum, thus the term “continuous.” There are NOT discrete</a:t>
            </a:r>
            <a:r>
              <a:rPr lang="tr-TR" sz="2400" dirty="0"/>
              <a:t> </a:t>
            </a:r>
            <a:r>
              <a:rPr lang="en-US" sz="2400" dirty="0"/>
              <a:t>categories in a continuous variable but are an infinite number of responses along a number line</a:t>
            </a:r>
            <a:r>
              <a:rPr lang="tr-TR" sz="2400" dirty="0"/>
              <a:t>.</a:t>
            </a:r>
          </a:p>
        </p:txBody>
      </p:sp>
      <p:sp>
        <p:nvSpPr>
          <p:cNvPr id="6" name="Dikdörtgen 5"/>
          <p:cNvSpPr/>
          <p:nvPr/>
        </p:nvSpPr>
        <p:spPr>
          <a:xfrm>
            <a:off x="4745506" y="3068959"/>
            <a:ext cx="3808420"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dirty="0"/>
              <a:t>A discrete variable is a variable that takes on distinct, countable values. In theory, you should always be able to count the values of a discrete variable.</a:t>
            </a:r>
            <a:endParaRPr lang="tr-TR" sz="2400" dirty="0"/>
          </a:p>
        </p:txBody>
      </p:sp>
      <p:sp>
        <p:nvSpPr>
          <p:cNvPr id="11" name="Dikdörtgen 10"/>
          <p:cNvSpPr/>
          <p:nvPr/>
        </p:nvSpPr>
        <p:spPr>
          <a:xfrm>
            <a:off x="2218567" y="480442"/>
            <a:ext cx="3900811"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tr-TR" sz="2800" b="1" dirty="0" err="1">
                <a:solidFill>
                  <a:schemeClr val="tx1"/>
                </a:solidFill>
              </a:rPr>
              <a:t>Numerical</a:t>
            </a:r>
            <a:r>
              <a:rPr lang="tr-TR" sz="2800" b="1" dirty="0">
                <a:solidFill>
                  <a:schemeClr val="tx1"/>
                </a:solidFill>
              </a:rPr>
              <a:t> (</a:t>
            </a:r>
            <a:r>
              <a:rPr lang="en-US" sz="2800" b="1" dirty="0">
                <a:solidFill>
                  <a:schemeClr val="tx1"/>
                </a:solidFill>
              </a:rPr>
              <a:t>Quantitative)</a:t>
            </a:r>
            <a:endParaRPr lang="tr-TR" sz="2800" dirty="0">
              <a:solidFill>
                <a:schemeClr val="tx1"/>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t>27</a:t>
            </a:fld>
            <a:endParaRPr lang="tr-TR" dirty="0"/>
          </a:p>
        </p:txBody>
      </p:sp>
      <mc:AlternateContent xmlns:mc="http://schemas.openxmlformats.org/markup-compatibility/2006" xmlns:p14="http://schemas.microsoft.com/office/powerpoint/2010/main">
        <mc:Choice Requires="p14">
          <p:contentPart p14:bwMode="auto" r:id="rId2">
            <p14:nvContentPartPr>
              <p14:cNvPr id="12" name="Mürekkep 11">
                <a:extLst>
                  <a:ext uri="{FF2B5EF4-FFF2-40B4-BE49-F238E27FC236}">
                    <a16:creationId xmlns:a16="http://schemas.microsoft.com/office/drawing/2014/main" id="{553D909F-E6CB-9789-C28C-8DB70EB4EA6D}"/>
                  </a:ext>
                </a:extLst>
              </p14:cNvPr>
              <p14:cNvContentPartPr/>
              <p14:nvPr/>
            </p14:nvContentPartPr>
            <p14:xfrm>
              <a:off x="3091096" y="1078678"/>
              <a:ext cx="883800" cy="887760"/>
            </p14:xfrm>
          </p:contentPart>
        </mc:Choice>
        <mc:Fallback xmlns="">
          <p:pic>
            <p:nvPicPr>
              <p:cNvPr id="12" name="Mürekkep 11">
                <a:extLst>
                  <a:ext uri="{FF2B5EF4-FFF2-40B4-BE49-F238E27FC236}">
                    <a16:creationId xmlns:a16="http://schemas.microsoft.com/office/drawing/2014/main" id="{553D909F-E6CB-9789-C28C-8DB70EB4EA6D}"/>
                  </a:ext>
                </a:extLst>
              </p:cNvPr>
              <p:cNvPicPr/>
              <p:nvPr/>
            </p:nvPicPr>
            <p:blipFill>
              <a:blip r:embed="rId3"/>
              <a:stretch>
                <a:fillRect/>
              </a:stretch>
            </p:blipFill>
            <p:spPr>
              <a:xfrm>
                <a:off x="3084976" y="1072558"/>
                <a:ext cx="896040" cy="900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Mürekkep 12">
                <a:extLst>
                  <a:ext uri="{FF2B5EF4-FFF2-40B4-BE49-F238E27FC236}">
                    <a16:creationId xmlns:a16="http://schemas.microsoft.com/office/drawing/2014/main" id="{0A6C0211-F376-0140-57F4-A82DA89ABB0F}"/>
                  </a:ext>
                </a:extLst>
              </p14:cNvPr>
              <p14:cNvContentPartPr/>
              <p14:nvPr/>
            </p14:nvContentPartPr>
            <p14:xfrm>
              <a:off x="3956896" y="1108918"/>
              <a:ext cx="1593720" cy="803880"/>
            </p14:xfrm>
          </p:contentPart>
        </mc:Choice>
        <mc:Fallback xmlns="">
          <p:pic>
            <p:nvPicPr>
              <p:cNvPr id="13" name="Mürekkep 12">
                <a:extLst>
                  <a:ext uri="{FF2B5EF4-FFF2-40B4-BE49-F238E27FC236}">
                    <a16:creationId xmlns:a16="http://schemas.microsoft.com/office/drawing/2014/main" id="{0A6C0211-F376-0140-57F4-A82DA89ABB0F}"/>
                  </a:ext>
                </a:extLst>
              </p:cNvPr>
              <p:cNvPicPr/>
              <p:nvPr/>
            </p:nvPicPr>
            <p:blipFill>
              <a:blip r:embed="rId5"/>
              <a:stretch>
                <a:fillRect/>
              </a:stretch>
            </p:blipFill>
            <p:spPr>
              <a:xfrm>
                <a:off x="3950776" y="1102798"/>
                <a:ext cx="1605960" cy="816120"/>
              </a:xfrm>
              <a:prstGeom prst="rect">
                <a:avLst/>
              </a:prstGeom>
            </p:spPr>
          </p:pic>
        </mc:Fallback>
      </mc:AlternateContent>
    </p:spTree>
    <p:extLst>
      <p:ext uri="{BB962C8B-B14F-4D97-AF65-F5344CB8AC3E}">
        <p14:creationId xmlns:p14="http://schemas.microsoft.com/office/powerpoint/2010/main" val="4585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AA44BA1-EAA8-91E0-7107-2DF7B055E5CF}"/>
              </a:ext>
            </a:extLst>
          </p:cNvPr>
          <p:cNvSpPr txBox="1"/>
          <p:nvPr/>
        </p:nvSpPr>
        <p:spPr>
          <a:xfrm>
            <a:off x="539552" y="612844"/>
            <a:ext cx="8064896" cy="4893647"/>
          </a:xfrm>
          <a:prstGeom prst="rect">
            <a:avLst/>
          </a:prstGeom>
          <a:noFill/>
        </p:spPr>
        <p:txBody>
          <a:bodyPr wrap="square">
            <a:spAutoFit/>
          </a:bodyPr>
          <a:lstStyle/>
          <a:p>
            <a:pPr algn="just"/>
            <a:r>
              <a:rPr lang="en-US" sz="2400" b="1" dirty="0"/>
              <a:t>What Is a Discrete Variable?</a:t>
            </a:r>
            <a:endParaRPr lang="tr-TR" sz="2400" b="1" dirty="0"/>
          </a:p>
          <a:p>
            <a:pPr algn="just"/>
            <a:endParaRPr lang="en-US" sz="2400" b="1" dirty="0"/>
          </a:p>
          <a:p>
            <a:pPr algn="just"/>
            <a:r>
              <a:rPr lang="en-US" sz="2400" dirty="0"/>
              <a:t>A discrete variable is a variable that takes on distinct, countable values. In theory, you should always be able to count the values of a discrete variable.</a:t>
            </a:r>
          </a:p>
          <a:p>
            <a:pPr algn="just"/>
            <a:endParaRPr lang="en-US" sz="2400" dirty="0"/>
          </a:p>
          <a:p>
            <a:pPr algn="just"/>
            <a:r>
              <a:rPr lang="en-US" sz="2400" dirty="0"/>
              <a:t>Examples of discrete variables include:</a:t>
            </a:r>
          </a:p>
          <a:p>
            <a:pPr marL="342900" indent="-342900" algn="just">
              <a:buFont typeface="Arial" panose="020B0604020202020204" pitchFamily="34" charset="0"/>
              <a:buChar char="•"/>
            </a:pPr>
            <a:r>
              <a:rPr lang="en-US" sz="2400" dirty="0"/>
              <a:t>Years of schooling</a:t>
            </a:r>
            <a:endParaRPr lang="tr-TR" sz="2400" dirty="0"/>
          </a:p>
          <a:p>
            <a:pPr marL="342900" indent="-342900" algn="just">
              <a:buFont typeface="Arial" panose="020B0604020202020204" pitchFamily="34" charset="0"/>
              <a:buChar char="•"/>
            </a:pPr>
            <a:r>
              <a:rPr lang="en-US" sz="2400" dirty="0"/>
              <a:t>Number of goals made in a soccer match</a:t>
            </a:r>
            <a:endParaRPr lang="tr-TR" sz="2400" dirty="0"/>
          </a:p>
          <a:p>
            <a:pPr marL="342900" indent="-342900" algn="just">
              <a:buFont typeface="Arial" panose="020B0604020202020204" pitchFamily="34" charset="0"/>
              <a:buChar char="•"/>
            </a:pPr>
            <a:r>
              <a:rPr lang="en-US" sz="2400" dirty="0"/>
              <a:t>Number of red M&amp;M’s in a candy jar</a:t>
            </a:r>
            <a:endParaRPr lang="tr-TR" sz="2400" dirty="0"/>
          </a:p>
          <a:p>
            <a:pPr marL="342900" indent="-342900" algn="just">
              <a:buFont typeface="Arial" panose="020B0604020202020204" pitchFamily="34" charset="0"/>
              <a:buChar char="•"/>
            </a:pPr>
            <a:r>
              <a:rPr lang="en-US" sz="2400" dirty="0"/>
              <a:t>Votes for a particular politician</a:t>
            </a:r>
            <a:endParaRPr lang="tr-TR" sz="2400" dirty="0"/>
          </a:p>
          <a:p>
            <a:pPr marL="342900" indent="-342900" algn="just">
              <a:buFont typeface="Arial" panose="020B0604020202020204" pitchFamily="34" charset="0"/>
              <a:buChar char="•"/>
            </a:pPr>
            <a:r>
              <a:rPr lang="en-US" sz="2400" dirty="0"/>
              <a:t>Number of times a coin lands on heads after ten coin tosses</a:t>
            </a:r>
          </a:p>
          <a:p>
            <a:pPr algn="just"/>
            <a:endParaRPr lang="en-US" sz="2400" dirty="0"/>
          </a:p>
        </p:txBody>
      </p:sp>
    </p:spTree>
    <p:extLst>
      <p:ext uri="{BB962C8B-B14F-4D97-AF65-F5344CB8AC3E}">
        <p14:creationId xmlns:p14="http://schemas.microsoft.com/office/powerpoint/2010/main" val="90637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AD06F22-C98C-DC0B-7BA7-125C58035A23}"/>
              </a:ext>
            </a:extLst>
          </p:cNvPr>
          <p:cNvSpPr txBox="1"/>
          <p:nvPr/>
        </p:nvSpPr>
        <p:spPr>
          <a:xfrm>
            <a:off x="683568" y="1166842"/>
            <a:ext cx="7776864" cy="4524315"/>
          </a:xfrm>
          <a:prstGeom prst="rect">
            <a:avLst/>
          </a:prstGeom>
          <a:noFill/>
        </p:spPr>
        <p:txBody>
          <a:bodyPr wrap="square">
            <a:spAutoFit/>
          </a:bodyPr>
          <a:lstStyle/>
          <a:p>
            <a:pPr marL="342900" indent="-342900" algn="just">
              <a:buFont typeface="Arial" panose="020B0604020202020204" pitchFamily="34" charset="0"/>
              <a:buChar char="•"/>
            </a:pPr>
            <a:r>
              <a:rPr lang="en-US" sz="2400" dirty="0"/>
              <a:t>The number of books you check out from the library.</a:t>
            </a:r>
            <a:endParaRPr lang="tr-TR" sz="2400" dirty="0"/>
          </a:p>
          <a:p>
            <a:pPr marL="342900" indent="-342900" algn="just">
              <a:buFont typeface="Arial" panose="020B0604020202020204" pitchFamily="34" charset="0"/>
              <a:buChar char="•"/>
            </a:pPr>
            <a:r>
              <a:rPr lang="en-US" sz="2400" dirty="0"/>
              <a:t>The number of heads in a sequence of coin tosses.</a:t>
            </a:r>
            <a:endParaRPr lang="tr-TR" sz="2400" dirty="0"/>
          </a:p>
          <a:p>
            <a:pPr marL="342900" indent="-342900" algn="just">
              <a:buFont typeface="Arial" panose="020B0604020202020204" pitchFamily="34" charset="0"/>
              <a:buChar char="•"/>
            </a:pPr>
            <a:r>
              <a:rPr lang="en-US" sz="2400" dirty="0"/>
              <a:t>The number of patients in a hospital.</a:t>
            </a:r>
            <a:endParaRPr lang="tr-TR" sz="2400" dirty="0"/>
          </a:p>
          <a:p>
            <a:pPr marL="342900" indent="-342900" algn="just">
              <a:buFont typeface="Arial" panose="020B0604020202020204" pitchFamily="34" charset="0"/>
              <a:buChar char="•"/>
            </a:pPr>
            <a:r>
              <a:rPr lang="en-US" sz="2400" dirty="0"/>
              <a:t>The population of a country.</a:t>
            </a:r>
          </a:p>
          <a:p>
            <a:pPr marL="342900" indent="-342900" algn="just">
              <a:buFont typeface="Arial" panose="020B0604020202020204" pitchFamily="34" charset="0"/>
              <a:buChar char="•"/>
            </a:pPr>
            <a:r>
              <a:rPr lang="en-US" sz="2400" dirty="0"/>
              <a:t>The number of product reviews</a:t>
            </a:r>
          </a:p>
          <a:p>
            <a:pPr marL="342900" indent="-342900" algn="just">
              <a:buFont typeface="Arial" panose="020B0604020202020204" pitchFamily="34" charset="0"/>
              <a:buChar char="•"/>
            </a:pPr>
            <a:r>
              <a:rPr lang="en-US" sz="2400" dirty="0"/>
              <a:t>The number of tickets sold in a day</a:t>
            </a:r>
          </a:p>
          <a:p>
            <a:pPr marL="342900" indent="-342900" algn="just">
              <a:buFont typeface="Arial" panose="020B0604020202020204" pitchFamily="34" charset="0"/>
              <a:buChar char="•"/>
            </a:pPr>
            <a:r>
              <a:rPr lang="en-US" sz="2400" dirty="0"/>
              <a:t>The number of students in your class</a:t>
            </a:r>
          </a:p>
          <a:p>
            <a:pPr marL="342900" indent="-342900" algn="just">
              <a:buFont typeface="Arial" panose="020B0604020202020204" pitchFamily="34" charset="0"/>
              <a:buChar char="•"/>
            </a:pPr>
            <a:r>
              <a:rPr lang="en-US" sz="2400" dirty="0"/>
              <a:t>The number of employees in a company</a:t>
            </a:r>
          </a:p>
          <a:p>
            <a:pPr marL="342900" indent="-342900" algn="just">
              <a:buFont typeface="Arial" panose="020B0604020202020204" pitchFamily="34" charset="0"/>
              <a:buChar char="•"/>
            </a:pPr>
            <a:r>
              <a:rPr lang="en-US" sz="2400" dirty="0"/>
              <a:t>The number of computers in each department</a:t>
            </a:r>
          </a:p>
          <a:p>
            <a:pPr marL="342900" indent="-342900" algn="just">
              <a:buFont typeface="Arial" panose="020B0604020202020204" pitchFamily="34" charset="0"/>
              <a:buChar char="•"/>
            </a:pPr>
            <a:r>
              <a:rPr lang="en-US" sz="2400" dirty="0"/>
              <a:t>The number of customers who bought different items</a:t>
            </a:r>
          </a:p>
          <a:p>
            <a:pPr marL="342900" indent="-342900" algn="just">
              <a:buFont typeface="Arial" panose="020B0604020202020204" pitchFamily="34" charset="0"/>
              <a:buChar char="•"/>
            </a:pPr>
            <a:r>
              <a:rPr lang="en-US" sz="2400" dirty="0"/>
              <a:t>The number of items you buy at the grocery store each week</a:t>
            </a:r>
            <a:endParaRPr lang="tr-TR" sz="2400" dirty="0"/>
          </a:p>
        </p:txBody>
      </p:sp>
    </p:spTree>
    <p:extLst>
      <p:ext uri="{BB962C8B-B14F-4D97-AF65-F5344CB8AC3E}">
        <p14:creationId xmlns:p14="http://schemas.microsoft.com/office/powerpoint/2010/main" val="74322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195" y="1126930"/>
            <a:ext cx="8608595" cy="3785652"/>
          </a:xfrm>
          <a:prstGeom prst="rect">
            <a:avLst/>
          </a:prstGeom>
        </p:spPr>
        <p:txBody>
          <a:bodyPr wrap="square">
            <a:spAutoFit/>
          </a:bodyPr>
          <a:lstStyle/>
          <a:p>
            <a:pPr algn="just"/>
            <a:r>
              <a:rPr lang="en-US" sz="2400" b="1" dirty="0">
                <a:latin typeface="+mj-lt"/>
              </a:rPr>
              <a:t>Statistics</a:t>
            </a:r>
            <a:r>
              <a:rPr lang="en-US" sz="2400" dirty="0">
                <a:latin typeface="+mj-lt"/>
              </a:rPr>
              <a:t> is a branch of mathematics dealing with the collection, analysis, interpretation, presentation, and organization of data.</a:t>
            </a:r>
            <a:r>
              <a:rPr lang="en-US" sz="2400" baseline="30000" dirty="0">
                <a:latin typeface="+mj-lt"/>
              </a:rPr>
              <a:t> </a:t>
            </a:r>
            <a:r>
              <a:rPr lang="en-US" sz="2400" dirty="0">
                <a:latin typeface="+mj-lt"/>
              </a:rPr>
              <a:t>In applying statistics to, e.g., a scientific, industrial, or social problem, it is conventional to begin with a statistical population or a statistical model process to be studied. </a:t>
            </a:r>
          </a:p>
          <a:p>
            <a:pPr algn="just"/>
            <a:endParaRPr lang="en-US" sz="2400" dirty="0">
              <a:latin typeface="+mj-lt"/>
            </a:endParaRPr>
          </a:p>
          <a:p>
            <a:pPr algn="just"/>
            <a:r>
              <a:rPr lang="en-US" sz="2400" dirty="0">
                <a:latin typeface="+mj-lt"/>
              </a:rPr>
              <a:t>Populations can be diverse topics such as "all people living in a country" or "every atom composing a crystal." Statistics deals with all aspects of data including the planning of data collection in terms of the design of surveys and experiments</a:t>
            </a:r>
            <a:r>
              <a:rPr lang="tr-TR" sz="2400" dirty="0">
                <a:latin typeface="+mj-lt"/>
              </a:rPr>
              <a:t>.</a:t>
            </a:r>
            <a:endParaRPr lang="en-US" sz="2400" dirty="0">
              <a:latin typeface="+mj-lt"/>
            </a:endParaRPr>
          </a:p>
        </p:txBody>
      </p:sp>
    </p:spTree>
    <p:extLst>
      <p:ext uri="{BB962C8B-B14F-4D97-AF65-F5344CB8AC3E}">
        <p14:creationId xmlns:p14="http://schemas.microsoft.com/office/powerpoint/2010/main" val="1156547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E8861A5-753B-C688-3E8C-138B39DF23F3}"/>
              </a:ext>
            </a:extLst>
          </p:cNvPr>
          <p:cNvSpPr txBox="1"/>
          <p:nvPr/>
        </p:nvSpPr>
        <p:spPr>
          <a:xfrm>
            <a:off x="503548" y="404664"/>
            <a:ext cx="8136904" cy="6370975"/>
          </a:xfrm>
          <a:prstGeom prst="rect">
            <a:avLst/>
          </a:prstGeom>
          <a:noFill/>
        </p:spPr>
        <p:txBody>
          <a:bodyPr wrap="square">
            <a:spAutoFit/>
          </a:bodyPr>
          <a:lstStyle/>
          <a:p>
            <a:pPr algn="just"/>
            <a:r>
              <a:rPr lang="en-US" sz="2400" b="1" dirty="0"/>
              <a:t>What Is a Continuous Variable?</a:t>
            </a:r>
            <a:endParaRPr lang="tr-TR" sz="2400" b="1" dirty="0"/>
          </a:p>
          <a:p>
            <a:pPr algn="just"/>
            <a:endParaRPr lang="en-US" sz="2400" dirty="0"/>
          </a:p>
          <a:p>
            <a:pPr algn="just"/>
            <a:r>
              <a:rPr lang="en-US" sz="2400" dirty="0"/>
              <a:t>A continuous variable is a variable that can take on any value within a range. A continuous variable takes on an infinite number of possible values within a given range. </a:t>
            </a:r>
            <a:endParaRPr lang="tr-TR" sz="2400" dirty="0"/>
          </a:p>
          <a:p>
            <a:pPr algn="just"/>
            <a:endParaRPr lang="tr-TR" sz="2400" dirty="0"/>
          </a:p>
          <a:p>
            <a:pPr algn="just"/>
            <a:r>
              <a:rPr lang="en-US" sz="2400" dirty="0"/>
              <a:t>Examples of continuous variables include:</a:t>
            </a:r>
          </a:p>
          <a:p>
            <a:pPr marL="342900" indent="-342900" algn="just">
              <a:buFont typeface="Arial" panose="020B0604020202020204" pitchFamily="34" charset="0"/>
              <a:buChar char="•"/>
            </a:pPr>
            <a:r>
              <a:rPr lang="en-US" sz="2400" dirty="0"/>
              <a:t>The time it takes sprinters to run 100 meters</a:t>
            </a:r>
            <a:endParaRPr lang="tr-TR" sz="2400" dirty="0"/>
          </a:p>
          <a:p>
            <a:pPr marL="342900" indent="-342900" algn="just">
              <a:buFont typeface="Arial" panose="020B0604020202020204" pitchFamily="34" charset="0"/>
              <a:buChar char="•"/>
            </a:pPr>
            <a:r>
              <a:rPr lang="en-US" sz="2400" dirty="0"/>
              <a:t>The size of real estate lots in a city</a:t>
            </a:r>
            <a:endParaRPr lang="tr-TR" sz="2400" dirty="0"/>
          </a:p>
          <a:p>
            <a:pPr marL="342900" indent="-342900" algn="just">
              <a:buFont typeface="Arial" panose="020B0604020202020204" pitchFamily="34" charset="0"/>
              <a:buChar char="•"/>
            </a:pPr>
            <a:r>
              <a:rPr lang="en-US" sz="2400" dirty="0"/>
              <a:t>The weight of baby elephants</a:t>
            </a:r>
            <a:endParaRPr lang="tr-TR" sz="2400" dirty="0"/>
          </a:p>
          <a:p>
            <a:pPr marL="342900" indent="-342900" algn="just">
              <a:buFont typeface="Arial" panose="020B0604020202020204" pitchFamily="34" charset="0"/>
              <a:buChar char="•"/>
            </a:pPr>
            <a:r>
              <a:rPr lang="en-US" sz="2400" dirty="0"/>
              <a:t>The body temperature of patients with the flu</a:t>
            </a:r>
            <a:endParaRPr lang="tr-TR" sz="2400" dirty="0"/>
          </a:p>
          <a:p>
            <a:pPr marL="342900" indent="-342900" algn="just">
              <a:buFont typeface="Arial" panose="020B0604020202020204" pitchFamily="34" charset="0"/>
              <a:buChar char="•"/>
            </a:pPr>
            <a:r>
              <a:rPr lang="en-US" sz="2400" dirty="0"/>
              <a:t>The deployment altitude of skydivers</a:t>
            </a:r>
            <a:endParaRPr lang="tr-TR" sz="2400" dirty="0"/>
          </a:p>
          <a:p>
            <a:pPr marL="342900" indent="-342900" algn="just">
              <a:buFont typeface="Arial" panose="020B0604020202020204" pitchFamily="34" charset="0"/>
              <a:buChar char="•"/>
            </a:pPr>
            <a:r>
              <a:rPr lang="en-US" sz="2400" dirty="0"/>
              <a:t>Daily wind speed</a:t>
            </a:r>
          </a:p>
          <a:p>
            <a:pPr marL="342900" indent="-342900" algn="just">
              <a:buFont typeface="Arial" panose="020B0604020202020204" pitchFamily="34" charset="0"/>
              <a:buChar char="•"/>
            </a:pPr>
            <a:r>
              <a:rPr lang="en-US" sz="2400" dirty="0"/>
              <a:t>Freezer temperature</a:t>
            </a:r>
          </a:p>
          <a:p>
            <a:pPr marL="342900" indent="-342900" algn="just">
              <a:buFont typeface="Arial" panose="020B0604020202020204" pitchFamily="34" charset="0"/>
              <a:buChar char="•"/>
            </a:pPr>
            <a:r>
              <a:rPr lang="en-US" sz="2400" dirty="0"/>
              <a:t>Weight of newborn babies</a:t>
            </a:r>
          </a:p>
          <a:p>
            <a:pPr marL="342900" indent="-342900" algn="just">
              <a:buFont typeface="Arial" panose="020B0604020202020204" pitchFamily="34" charset="0"/>
              <a:buChar char="•"/>
            </a:pPr>
            <a:r>
              <a:rPr lang="en-US" sz="2400" dirty="0"/>
              <a:t>Length of customer service calls</a:t>
            </a:r>
          </a:p>
          <a:p>
            <a:pPr marL="342900" indent="-342900" algn="just">
              <a:buFont typeface="Arial" panose="020B0604020202020204" pitchFamily="34" charset="0"/>
              <a:buChar char="•"/>
            </a:pPr>
            <a:r>
              <a:rPr lang="en-US" sz="2400" dirty="0"/>
              <a:t>Product box measurements and weight</a:t>
            </a:r>
            <a:endParaRPr lang="tr-TR" sz="2400" dirty="0"/>
          </a:p>
        </p:txBody>
      </p:sp>
    </p:spTree>
    <p:extLst>
      <p:ext uri="{BB962C8B-B14F-4D97-AF65-F5344CB8AC3E}">
        <p14:creationId xmlns:p14="http://schemas.microsoft.com/office/powerpoint/2010/main" val="143563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92F055D-15A1-19A2-382D-0FD980622D88}"/>
              </a:ext>
            </a:extLst>
          </p:cNvPr>
          <p:cNvSpPr txBox="1"/>
          <p:nvPr/>
        </p:nvSpPr>
        <p:spPr>
          <a:xfrm>
            <a:off x="611560" y="1052736"/>
            <a:ext cx="7632848" cy="3908762"/>
          </a:xfrm>
          <a:prstGeom prst="rect">
            <a:avLst/>
          </a:prstGeom>
          <a:noFill/>
        </p:spPr>
        <p:txBody>
          <a:bodyPr wrap="square">
            <a:spAutoFit/>
          </a:bodyPr>
          <a:lstStyle/>
          <a:p>
            <a:pPr algn="ctr"/>
            <a:r>
              <a:rPr lang="en-US" sz="2800" b="1" dirty="0"/>
              <a:t>Statistical Levels of Measurement</a:t>
            </a:r>
            <a:endParaRPr lang="tr-TR" sz="2800" b="1" dirty="0"/>
          </a:p>
          <a:p>
            <a:pPr algn="ctr"/>
            <a:endParaRPr lang="en-US" sz="2800" b="1" dirty="0"/>
          </a:p>
          <a:p>
            <a:pPr algn="just"/>
            <a:r>
              <a:rPr lang="en-US" sz="2400" dirty="0"/>
              <a:t>There are several resulting levels of measurement after analyzing variables and outcomes. Statistics can quantify outcomes in four ways.</a:t>
            </a:r>
            <a:endParaRPr lang="tr-TR" sz="2400" dirty="0"/>
          </a:p>
          <a:p>
            <a:pPr algn="just"/>
            <a:endParaRPr lang="tr-TR" sz="2400" dirty="0"/>
          </a:p>
          <a:p>
            <a:pPr marL="342900" indent="-342900" algn="just">
              <a:buFont typeface="Arial" panose="020B0604020202020204" pitchFamily="34" charset="0"/>
              <a:buChar char="•"/>
            </a:pPr>
            <a:r>
              <a:rPr lang="tr-TR" sz="2400" dirty="0"/>
              <a:t>Nominal-</a:t>
            </a:r>
            <a:r>
              <a:rPr lang="tr-TR" sz="2400" dirty="0" err="1"/>
              <a:t>level</a:t>
            </a:r>
            <a:r>
              <a:rPr lang="tr-TR" sz="2400" dirty="0"/>
              <a:t> </a:t>
            </a:r>
            <a:r>
              <a:rPr lang="tr-TR" sz="2400" dirty="0" err="1"/>
              <a:t>Measurement</a:t>
            </a:r>
            <a:endParaRPr lang="tr-TR" sz="2400" dirty="0"/>
          </a:p>
          <a:p>
            <a:pPr marL="342900" indent="-342900" algn="just">
              <a:buFont typeface="Arial" panose="020B0604020202020204" pitchFamily="34" charset="0"/>
              <a:buChar char="•"/>
            </a:pPr>
            <a:r>
              <a:rPr lang="tr-TR" sz="2400" dirty="0"/>
              <a:t>Ordinal-</a:t>
            </a:r>
            <a:r>
              <a:rPr lang="tr-TR" sz="2400" dirty="0" err="1"/>
              <a:t>level</a:t>
            </a:r>
            <a:r>
              <a:rPr lang="tr-TR" sz="2400" dirty="0"/>
              <a:t> </a:t>
            </a:r>
            <a:r>
              <a:rPr lang="tr-TR" sz="2400" dirty="0" err="1"/>
              <a:t>Measurement</a:t>
            </a:r>
            <a:endParaRPr lang="tr-TR" sz="2400" dirty="0"/>
          </a:p>
          <a:p>
            <a:pPr marL="342900" indent="-342900" algn="just">
              <a:buFont typeface="Arial" panose="020B0604020202020204" pitchFamily="34" charset="0"/>
              <a:buChar char="•"/>
            </a:pPr>
            <a:r>
              <a:rPr lang="tr-TR" sz="2400" dirty="0" err="1"/>
              <a:t>Interval-level</a:t>
            </a:r>
            <a:r>
              <a:rPr lang="tr-TR" sz="2400" dirty="0"/>
              <a:t> </a:t>
            </a:r>
            <a:r>
              <a:rPr lang="tr-TR" sz="2400" dirty="0" err="1"/>
              <a:t>Measurement</a:t>
            </a:r>
            <a:endParaRPr lang="tr-TR" sz="2400" dirty="0"/>
          </a:p>
          <a:p>
            <a:pPr marL="342900" indent="-342900" algn="just">
              <a:buFont typeface="Arial" panose="020B0604020202020204" pitchFamily="34" charset="0"/>
              <a:buChar char="•"/>
            </a:pPr>
            <a:r>
              <a:rPr lang="tr-TR" sz="2400" dirty="0" err="1"/>
              <a:t>Ratio-level</a:t>
            </a:r>
            <a:r>
              <a:rPr lang="tr-TR" sz="2400" dirty="0"/>
              <a:t> </a:t>
            </a:r>
            <a:r>
              <a:rPr lang="tr-TR" sz="2400" dirty="0" err="1"/>
              <a:t>Measurement</a:t>
            </a:r>
            <a:endParaRPr lang="tr-TR" sz="2400" dirty="0"/>
          </a:p>
        </p:txBody>
      </p:sp>
    </p:spTree>
    <p:extLst>
      <p:ext uri="{BB962C8B-B14F-4D97-AF65-F5344CB8AC3E}">
        <p14:creationId xmlns:p14="http://schemas.microsoft.com/office/powerpoint/2010/main" val="1364067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735955"/>
            <a:ext cx="8064896" cy="5386090"/>
          </a:xfrm>
          <a:prstGeom prst="rect">
            <a:avLst/>
          </a:prstGeom>
        </p:spPr>
        <p:txBody>
          <a:bodyPr wrap="square">
            <a:spAutoFit/>
          </a:bodyPr>
          <a:lstStyle/>
          <a:p>
            <a:pPr algn="just"/>
            <a:r>
              <a:rPr lang="it-IT" sz="2800" dirty="0">
                <a:solidFill>
                  <a:srgbClr val="FF0000"/>
                </a:solidFill>
              </a:rPr>
              <a:t>Nominal</a:t>
            </a:r>
            <a:r>
              <a:rPr lang="tr-TR" sz="2800" dirty="0">
                <a:solidFill>
                  <a:srgbClr val="FF0000"/>
                </a:solidFill>
              </a:rPr>
              <a:t>-Level </a:t>
            </a:r>
            <a:r>
              <a:rPr lang="tr-TR" sz="2800" dirty="0" err="1">
                <a:solidFill>
                  <a:srgbClr val="FF0000"/>
                </a:solidFill>
              </a:rPr>
              <a:t>Measurement</a:t>
            </a:r>
            <a:r>
              <a:rPr lang="tr-TR" sz="2800" dirty="0">
                <a:solidFill>
                  <a:srgbClr val="FF0000"/>
                </a:solidFill>
              </a:rPr>
              <a:t> (</a:t>
            </a:r>
            <a:r>
              <a:rPr lang="it-IT" sz="2800" dirty="0">
                <a:solidFill>
                  <a:srgbClr val="FF0000"/>
                </a:solidFill>
              </a:rPr>
              <a:t>scale</a:t>
            </a:r>
            <a:r>
              <a:rPr lang="tr-TR" sz="2800" dirty="0">
                <a:solidFill>
                  <a:srgbClr val="FF0000"/>
                </a:solidFill>
              </a:rPr>
              <a:t>)</a:t>
            </a:r>
          </a:p>
          <a:p>
            <a:pPr algn="just"/>
            <a:endParaRPr lang="tr-TR" sz="2400" dirty="0">
              <a:solidFill>
                <a:srgbClr val="FF0000"/>
              </a:solidFill>
            </a:endParaRPr>
          </a:p>
          <a:p>
            <a:pPr algn="just"/>
            <a:r>
              <a:rPr lang="en-US" sz="2400" dirty="0"/>
              <a:t>There's no numerical or quantitative value, and qualities are not ranked. Nominal-level measurements are instead simply labels or categories assigned to other variables. It's easiest to think of nominal-level measurements as non-numerical facts about a variable.</a:t>
            </a:r>
            <a:endParaRPr lang="tr-TR" sz="2400" dirty="0"/>
          </a:p>
          <a:p>
            <a:pPr algn="just"/>
            <a:endParaRPr lang="tr-TR" sz="2400" dirty="0"/>
          </a:p>
          <a:p>
            <a:pPr algn="just"/>
            <a:r>
              <a:rPr lang="en-US" sz="2400" dirty="0"/>
              <a:t>You can categorize your data by labelling them in mutually exclusive groups, but there is no order between the categories.</a:t>
            </a:r>
          </a:p>
          <a:p>
            <a:pPr algn="just"/>
            <a:endParaRPr lang="en-US" sz="2400" dirty="0"/>
          </a:p>
          <a:p>
            <a:pPr algn="just"/>
            <a:r>
              <a:rPr lang="en-US" sz="2400" dirty="0"/>
              <a:t>Example: The name of the President elected in 2020 was Joseph Robinette Biden, Jr.</a:t>
            </a:r>
            <a:endParaRPr lang="tr-TR" sz="2400" dirty="0"/>
          </a:p>
          <a:p>
            <a:pPr algn="just"/>
            <a:endParaRPr lang="it-IT" sz="2800" dirty="0">
              <a:solidFill>
                <a:srgbClr val="FF0000"/>
              </a:solidFill>
            </a:endParaRPr>
          </a:p>
        </p:txBody>
      </p:sp>
    </p:spTree>
    <p:extLst>
      <p:ext uri="{BB962C8B-B14F-4D97-AF65-F5344CB8AC3E}">
        <p14:creationId xmlns:p14="http://schemas.microsoft.com/office/powerpoint/2010/main" val="18854045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
                                        <p:tgtEl>
                                          <p:spTgt spid="3">
                                            <p:txEl>
                                              <p:pRg st="6" end="6"/>
                                            </p:txEl>
                                          </p:spTgt>
                                        </p:tgtEl>
                                      </p:cBhvr>
                                    </p:animEffect>
                                    <p:anim calcmode="lin" valueType="num">
                                      <p:cBhvr>
                                        <p:cTn id="17"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
                                        <p:tgtEl>
                                          <p:spTgt spid="3">
                                            <p:txEl>
                                              <p:pRg st="4" end="4"/>
                                            </p:txEl>
                                          </p:spTgt>
                                        </p:tgtEl>
                                      </p:cBhvr>
                                    </p:animEffect>
                                    <p:anim calcmode="lin" valueType="num">
                                      <p:cBhvr>
                                        <p:cTn id="35"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
                                        <p:tgtEl>
                                          <p:spTgt spid="3">
                                            <p:txEl>
                                              <p:pRg st="0" end="0"/>
                                            </p:txEl>
                                          </p:spTgt>
                                        </p:tgtEl>
                                      </p:cBhvr>
                                    </p:animEffect>
                                    <p:anim calcmode="lin" valueType="num">
                                      <p:cBhvr>
                                        <p:cTn id="44"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
                                        <p:tgtEl>
                                          <p:spTgt spid="3">
                                            <p:txEl>
                                              <p:pRg st="6" end="6"/>
                                            </p:txEl>
                                          </p:spTgt>
                                        </p:tgtEl>
                                      </p:cBhvr>
                                    </p:animEffect>
                                    <p:anim calcmode="lin" valueType="num">
                                      <p:cBhvr>
                                        <p:cTn id="53"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
                                        <p:tgtEl>
                                          <p:spTgt spid="3">
                                            <p:txEl>
                                              <p:pRg st="2" end="2"/>
                                            </p:txEl>
                                          </p:spTgt>
                                        </p:tgtEl>
                                      </p:cBhvr>
                                    </p:animEffect>
                                    <p:anim calcmode="lin" valueType="num">
                                      <p:cBhvr>
                                        <p:cTn id="62"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100"/>
                                        <p:tgtEl>
                                          <p:spTgt spid="3">
                                            <p:txEl>
                                              <p:pRg st="4" end="4"/>
                                            </p:txEl>
                                          </p:spTgt>
                                        </p:tgtEl>
                                      </p:cBhvr>
                                    </p:animEffect>
                                    <p:anim calcmode="lin" valueType="num">
                                      <p:cBhvr>
                                        <p:cTn id="7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628800"/>
            <a:ext cx="8280920" cy="2308324"/>
          </a:xfrm>
          <a:prstGeom prst="rect">
            <a:avLst/>
          </a:prstGeom>
        </p:spPr>
        <p:txBody>
          <a:bodyPr wrap="square">
            <a:spAutoFit/>
          </a:bodyPr>
          <a:lstStyle/>
          <a:p>
            <a:pPr algn="just"/>
            <a:r>
              <a:rPr lang="en-US" sz="2400" dirty="0"/>
              <a:t>When a nominal scale is used for the purpose of identification, there is a strict one-to-one correspondence between the numbers and the objects. </a:t>
            </a:r>
          </a:p>
          <a:p>
            <a:pPr algn="just"/>
            <a:endParaRPr lang="en-US" sz="2400" dirty="0"/>
          </a:p>
          <a:p>
            <a:pPr algn="just"/>
            <a:r>
              <a:rPr lang="en-US" sz="2400" dirty="0"/>
              <a:t>Each number is assigned to only one object, and each object has only one number assigned to it.</a:t>
            </a:r>
          </a:p>
        </p:txBody>
      </p:sp>
    </p:spTree>
    <p:extLst>
      <p:ext uri="{BB962C8B-B14F-4D97-AF65-F5344CB8AC3E}">
        <p14:creationId xmlns:p14="http://schemas.microsoft.com/office/powerpoint/2010/main" val="18727410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
                                        <p:tgtEl>
                                          <p:spTgt spid="2">
                                            <p:txEl>
                                              <p:pRg st="2" end="2"/>
                                            </p:txEl>
                                          </p:spTgt>
                                        </p:tgtEl>
                                      </p:cBhvr>
                                    </p:animEffect>
                                    <p:anim calcmode="lin" valueType="num">
                                      <p:cBhvr>
                                        <p:cTn id="17"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12 at 20.00.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 y="0"/>
            <a:ext cx="8931240" cy="3973585"/>
          </a:xfrm>
          <a:prstGeom prst="rect">
            <a:avLst/>
          </a:prstGeom>
        </p:spPr>
      </p:pic>
      <p:sp>
        <p:nvSpPr>
          <p:cNvPr id="5" name="TextBox 4"/>
          <p:cNvSpPr txBox="1"/>
          <p:nvPr/>
        </p:nvSpPr>
        <p:spPr>
          <a:xfrm>
            <a:off x="1331640" y="4725144"/>
            <a:ext cx="6480720" cy="1569660"/>
          </a:xfrm>
          <a:prstGeom prst="rect">
            <a:avLst/>
          </a:prstGeom>
          <a:noFill/>
        </p:spPr>
        <p:txBody>
          <a:bodyPr wrap="square" rtlCol="0">
            <a:spAutoFit/>
          </a:bodyPr>
          <a:lstStyle/>
          <a:p>
            <a:pPr algn="ctr"/>
            <a:r>
              <a:rPr lang="en-US" sz="4800" dirty="0"/>
              <a:t>No matter which one is first or second</a:t>
            </a:r>
          </a:p>
        </p:txBody>
      </p:sp>
    </p:spTree>
    <p:extLst>
      <p:ext uri="{BB962C8B-B14F-4D97-AF65-F5344CB8AC3E}">
        <p14:creationId xmlns:p14="http://schemas.microsoft.com/office/powerpoint/2010/main" val="1638194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2" y="741618"/>
            <a:ext cx="8424936" cy="2123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US" sz="3600" baseline="30000" dirty="0"/>
              <a:t>Common examples include student registration numbers at their college or university and numbers assigned to football players or jockeys in a horse race. In marketing research, nominal scales are used for identifying respondents, brands, attributes, banks and other objects.</a:t>
            </a:r>
            <a:endParaRPr lang="en-US" sz="3600" dirty="0"/>
          </a:p>
        </p:txBody>
      </p:sp>
      <p:pic>
        <p:nvPicPr>
          <p:cNvPr id="3" name="Picture 2"/>
          <p:cNvPicPr>
            <a:picLocks noChangeAspect="1"/>
          </p:cNvPicPr>
          <p:nvPr/>
        </p:nvPicPr>
        <p:blipFill>
          <a:blip r:embed="rId2"/>
          <a:stretch>
            <a:fillRect/>
          </a:stretch>
        </p:blipFill>
        <p:spPr>
          <a:xfrm>
            <a:off x="5222769" y="4034408"/>
            <a:ext cx="3901015" cy="2823592"/>
          </a:xfrm>
          <a:prstGeom prst="rect">
            <a:avLst/>
          </a:prstGeom>
        </p:spPr>
      </p:pic>
      <p:sp>
        <p:nvSpPr>
          <p:cNvPr id="8" name="Freeform 7"/>
          <p:cNvSpPr/>
          <p:nvPr/>
        </p:nvSpPr>
        <p:spPr>
          <a:xfrm>
            <a:off x="5604933" y="5926667"/>
            <a:ext cx="643467" cy="746797"/>
          </a:xfrm>
          <a:custGeom>
            <a:avLst/>
            <a:gdLst>
              <a:gd name="connsiteX0" fmla="*/ 0 w 643467"/>
              <a:gd name="connsiteY0" fmla="*/ 524933 h 746797"/>
              <a:gd name="connsiteX1" fmla="*/ 101600 w 643467"/>
              <a:gd name="connsiteY1" fmla="*/ 338666 h 746797"/>
              <a:gd name="connsiteX2" fmla="*/ 152400 w 643467"/>
              <a:gd name="connsiteY2" fmla="*/ 135466 h 746797"/>
              <a:gd name="connsiteX3" fmla="*/ 186267 w 643467"/>
              <a:gd name="connsiteY3" fmla="*/ 84666 h 746797"/>
              <a:gd name="connsiteX4" fmla="*/ 287867 w 643467"/>
              <a:gd name="connsiteY4" fmla="*/ 33866 h 746797"/>
              <a:gd name="connsiteX5" fmla="*/ 338667 w 643467"/>
              <a:gd name="connsiteY5" fmla="*/ 0 h 746797"/>
              <a:gd name="connsiteX6" fmla="*/ 541867 w 643467"/>
              <a:gd name="connsiteY6" fmla="*/ 16933 h 746797"/>
              <a:gd name="connsiteX7" fmla="*/ 592667 w 643467"/>
              <a:gd name="connsiteY7" fmla="*/ 33866 h 746797"/>
              <a:gd name="connsiteX8" fmla="*/ 626534 w 643467"/>
              <a:gd name="connsiteY8" fmla="*/ 84666 h 746797"/>
              <a:gd name="connsiteX9" fmla="*/ 643467 w 643467"/>
              <a:gd name="connsiteY9" fmla="*/ 135466 h 746797"/>
              <a:gd name="connsiteX10" fmla="*/ 609600 w 643467"/>
              <a:gd name="connsiteY10" fmla="*/ 304800 h 746797"/>
              <a:gd name="connsiteX11" fmla="*/ 575734 w 643467"/>
              <a:gd name="connsiteY11" fmla="*/ 355600 h 746797"/>
              <a:gd name="connsiteX12" fmla="*/ 558800 w 643467"/>
              <a:gd name="connsiteY12" fmla="*/ 406400 h 746797"/>
              <a:gd name="connsiteX13" fmla="*/ 524934 w 643467"/>
              <a:gd name="connsiteY13" fmla="*/ 457200 h 746797"/>
              <a:gd name="connsiteX14" fmla="*/ 474134 w 643467"/>
              <a:gd name="connsiteY14" fmla="*/ 609600 h 746797"/>
              <a:gd name="connsiteX15" fmla="*/ 457200 w 643467"/>
              <a:gd name="connsiteY15" fmla="*/ 660400 h 746797"/>
              <a:gd name="connsiteX16" fmla="*/ 304800 w 643467"/>
              <a:gd name="connsiteY16" fmla="*/ 728133 h 746797"/>
              <a:gd name="connsiteX17" fmla="*/ 237067 w 643467"/>
              <a:gd name="connsiteY17" fmla="*/ 745066 h 746797"/>
              <a:gd name="connsiteX18" fmla="*/ 84667 w 643467"/>
              <a:gd name="connsiteY18" fmla="*/ 745066 h 74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7" h="746797">
                <a:moveTo>
                  <a:pt x="0" y="524933"/>
                </a:moveTo>
                <a:cubicBezTo>
                  <a:pt x="61073" y="448592"/>
                  <a:pt x="84911" y="438796"/>
                  <a:pt x="101600" y="338666"/>
                </a:cubicBezTo>
                <a:cubicBezTo>
                  <a:pt x="110064" y="287885"/>
                  <a:pt x="122586" y="180186"/>
                  <a:pt x="152400" y="135466"/>
                </a:cubicBezTo>
                <a:cubicBezTo>
                  <a:pt x="163689" y="118533"/>
                  <a:pt x="171876" y="99057"/>
                  <a:pt x="186267" y="84666"/>
                </a:cubicBezTo>
                <a:cubicBezTo>
                  <a:pt x="234793" y="36141"/>
                  <a:pt x="232781" y="61409"/>
                  <a:pt x="287867" y="33866"/>
                </a:cubicBezTo>
                <a:cubicBezTo>
                  <a:pt x="306070" y="24765"/>
                  <a:pt x="321734" y="11289"/>
                  <a:pt x="338667" y="0"/>
                </a:cubicBezTo>
                <a:cubicBezTo>
                  <a:pt x="406400" y="5644"/>
                  <a:pt x="474495" y="7950"/>
                  <a:pt x="541867" y="16933"/>
                </a:cubicBezTo>
                <a:cubicBezTo>
                  <a:pt x="559560" y="19292"/>
                  <a:pt x="578729" y="22716"/>
                  <a:pt x="592667" y="33866"/>
                </a:cubicBezTo>
                <a:cubicBezTo>
                  <a:pt x="608559" y="46579"/>
                  <a:pt x="615245" y="67733"/>
                  <a:pt x="626534" y="84666"/>
                </a:cubicBezTo>
                <a:cubicBezTo>
                  <a:pt x="632178" y="101599"/>
                  <a:pt x="643467" y="117617"/>
                  <a:pt x="643467" y="135466"/>
                </a:cubicBezTo>
                <a:cubicBezTo>
                  <a:pt x="643467" y="149477"/>
                  <a:pt x="620790" y="278690"/>
                  <a:pt x="609600" y="304800"/>
                </a:cubicBezTo>
                <a:cubicBezTo>
                  <a:pt x="601583" y="323506"/>
                  <a:pt x="584835" y="337397"/>
                  <a:pt x="575734" y="355600"/>
                </a:cubicBezTo>
                <a:cubicBezTo>
                  <a:pt x="567752" y="371565"/>
                  <a:pt x="566782" y="390435"/>
                  <a:pt x="558800" y="406400"/>
                </a:cubicBezTo>
                <a:cubicBezTo>
                  <a:pt x="549699" y="424603"/>
                  <a:pt x="533199" y="438603"/>
                  <a:pt x="524934" y="457200"/>
                </a:cubicBezTo>
                <a:cubicBezTo>
                  <a:pt x="524927" y="457215"/>
                  <a:pt x="482603" y="584192"/>
                  <a:pt x="474134" y="609600"/>
                </a:cubicBezTo>
                <a:cubicBezTo>
                  <a:pt x="468489" y="626533"/>
                  <a:pt x="472052" y="650499"/>
                  <a:pt x="457200" y="660400"/>
                </a:cubicBezTo>
                <a:cubicBezTo>
                  <a:pt x="390484" y="704877"/>
                  <a:pt x="401523" y="703953"/>
                  <a:pt x="304800" y="728133"/>
                </a:cubicBezTo>
                <a:cubicBezTo>
                  <a:pt x="282222" y="733777"/>
                  <a:pt x="260271" y="743281"/>
                  <a:pt x="237067" y="745066"/>
                </a:cubicBezTo>
                <a:cubicBezTo>
                  <a:pt x="186417" y="748962"/>
                  <a:pt x="135467" y="745066"/>
                  <a:pt x="84667" y="745066"/>
                </a:cubicBezTo>
              </a:path>
            </a:pathLst>
          </a:custGeom>
          <a:ln w="76200" cmpd="sng">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5" name="Picture 4" descr="Screen Shot 2013-10-13 at 14.21.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 y="3744416"/>
            <a:ext cx="4202330" cy="3068960"/>
          </a:xfrm>
          <a:prstGeom prst="rect">
            <a:avLst/>
          </a:prstGeom>
        </p:spPr>
      </p:pic>
      <p:sp>
        <p:nvSpPr>
          <p:cNvPr id="6" name="Freeform 5"/>
          <p:cNvSpPr/>
          <p:nvPr/>
        </p:nvSpPr>
        <p:spPr>
          <a:xfrm>
            <a:off x="208433" y="4573824"/>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504577" y="4365104"/>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088753" y="4365104"/>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6372200" y="4581128"/>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5436096" y="5805264"/>
            <a:ext cx="907183" cy="1052736"/>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53081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
                                        <p:tgtEl>
                                          <p:spTgt spid="5"/>
                                        </p:tgtEl>
                                      </p:cBhvr>
                                    </p:animEffect>
                                    <p:anim calcmode="lin" valueType="num">
                                      <p:cBhvr>
                                        <p:cTn id="34" dur="400" fill="hold"/>
                                        <p:tgtEl>
                                          <p:spTgt spid="5"/>
                                        </p:tgtEl>
                                        <p:attrNameLst>
                                          <p:attrName>ppt_x</p:attrName>
                                        </p:attrNameLst>
                                      </p:cBhvr>
                                      <p:tavLst>
                                        <p:tav tm="0">
                                          <p:val>
                                            <p:strVal val="#ppt_x"/>
                                          </p:val>
                                        </p:tav>
                                        <p:tav tm="100000">
                                          <p:val>
                                            <p:strVal val="#ppt_x"/>
                                          </p:val>
                                        </p:tav>
                                      </p:tavLst>
                                    </p:anim>
                                    <p:anim calcmode="lin" valueType="num">
                                      <p:cBhvr>
                                        <p:cTn id="35" dur="400" fill="hold"/>
                                        <p:tgtEl>
                                          <p:spTgt spid="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2880320" cy="769441"/>
          </a:xfrm>
          <a:prstGeom prst="rect">
            <a:avLst/>
          </a:prstGeom>
          <a:noFill/>
        </p:spPr>
        <p:txBody>
          <a:bodyPr wrap="square" rtlCol="0">
            <a:spAutoFit/>
          </a:bodyPr>
          <a:lstStyle/>
          <a:p>
            <a:r>
              <a:rPr lang="en-US" sz="4400" dirty="0"/>
              <a:t>Examples </a:t>
            </a:r>
          </a:p>
        </p:txBody>
      </p:sp>
      <p:sp>
        <p:nvSpPr>
          <p:cNvPr id="3" name="TextBox 2"/>
          <p:cNvSpPr txBox="1"/>
          <p:nvPr/>
        </p:nvSpPr>
        <p:spPr>
          <a:xfrm>
            <a:off x="179512" y="1340768"/>
            <a:ext cx="8352928" cy="584776"/>
          </a:xfrm>
          <a:prstGeom prst="rect">
            <a:avLst/>
          </a:prstGeom>
          <a:noFill/>
        </p:spPr>
        <p:txBody>
          <a:bodyPr wrap="square" rtlCol="0">
            <a:spAutoFit/>
          </a:bodyPr>
          <a:lstStyle/>
          <a:p>
            <a:r>
              <a:rPr lang="en-US" sz="3200" b="1" dirty="0">
                <a:solidFill>
                  <a:srgbClr val="FF0000"/>
                </a:solidFill>
              </a:rPr>
              <a:t>Gender</a:t>
            </a:r>
            <a:r>
              <a:rPr lang="en-US" sz="3200" dirty="0"/>
              <a:t>		(  ) Female		(  ) Male</a:t>
            </a:r>
          </a:p>
        </p:txBody>
      </p:sp>
      <p:sp>
        <p:nvSpPr>
          <p:cNvPr id="5" name="TextBox 4"/>
          <p:cNvSpPr txBox="1"/>
          <p:nvPr/>
        </p:nvSpPr>
        <p:spPr>
          <a:xfrm>
            <a:off x="107504" y="2492896"/>
            <a:ext cx="8712968" cy="523220"/>
          </a:xfrm>
          <a:prstGeom prst="rect">
            <a:avLst/>
          </a:prstGeom>
          <a:noFill/>
        </p:spPr>
        <p:txBody>
          <a:bodyPr wrap="square" rtlCol="0">
            <a:spAutoFit/>
          </a:bodyPr>
          <a:lstStyle/>
          <a:p>
            <a:r>
              <a:rPr lang="en-US" sz="2800" b="1" dirty="0">
                <a:solidFill>
                  <a:srgbClr val="FF0000"/>
                </a:solidFill>
              </a:rPr>
              <a:t>Marital Status</a:t>
            </a:r>
            <a:r>
              <a:rPr lang="en-US" sz="2800" b="1" dirty="0"/>
              <a:t>	</a:t>
            </a:r>
            <a:r>
              <a:rPr lang="en-US" sz="2800" dirty="0"/>
              <a:t>(  ) Married    (  ) Single	(  ) Divorced </a:t>
            </a:r>
          </a:p>
        </p:txBody>
      </p:sp>
      <p:sp>
        <p:nvSpPr>
          <p:cNvPr id="6" name="TextBox 5"/>
          <p:cNvSpPr txBox="1"/>
          <p:nvPr/>
        </p:nvSpPr>
        <p:spPr>
          <a:xfrm>
            <a:off x="107504" y="3429000"/>
            <a:ext cx="8856984" cy="461665"/>
          </a:xfrm>
          <a:prstGeom prst="rect">
            <a:avLst/>
          </a:prstGeom>
          <a:noFill/>
        </p:spPr>
        <p:txBody>
          <a:bodyPr wrap="square" rtlCol="0">
            <a:spAutoFit/>
          </a:bodyPr>
          <a:lstStyle/>
          <a:p>
            <a:r>
              <a:rPr lang="en-US" sz="2400" b="1" dirty="0">
                <a:solidFill>
                  <a:srgbClr val="FF0000"/>
                </a:solidFill>
              </a:rPr>
              <a:t>Nationality</a:t>
            </a:r>
            <a:r>
              <a:rPr lang="en-US" sz="2400" dirty="0"/>
              <a:t>    (  ) Turk   (  ) Arab   (  ) Germen    (  ) English </a:t>
            </a:r>
          </a:p>
        </p:txBody>
      </p:sp>
    </p:spTree>
    <p:extLst>
      <p:ext uri="{BB962C8B-B14F-4D97-AF65-F5344CB8AC3E}">
        <p14:creationId xmlns:p14="http://schemas.microsoft.com/office/powerpoint/2010/main" val="151500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
                                        <p:tgtEl>
                                          <p:spTgt spid="6"/>
                                        </p:tgtEl>
                                      </p:cBhvr>
                                    </p:animEffect>
                                    <p:anim calcmode="lin" valueType="num">
                                      <p:cBhvr>
                                        <p:cTn id="33" dur="400" fill="hold"/>
                                        <p:tgtEl>
                                          <p:spTgt spid="6"/>
                                        </p:tgtEl>
                                        <p:attrNameLst>
                                          <p:attrName>ppt_x</p:attrName>
                                        </p:attrNameLst>
                                      </p:cBhvr>
                                      <p:tavLst>
                                        <p:tav tm="0">
                                          <p:val>
                                            <p:strVal val="#ppt_x"/>
                                          </p:val>
                                        </p:tav>
                                        <p:tav tm="100000">
                                          <p:val>
                                            <p:strVal val="#ppt_x"/>
                                          </p:val>
                                        </p:tav>
                                      </p:tavLst>
                                    </p:anim>
                                    <p:anim calcmode="lin" valueType="num">
                                      <p:cBhvr>
                                        <p:cTn id="34" dur="400" fill="hold"/>
                                        <p:tgtEl>
                                          <p:spTgt spid="6"/>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6BFC0C7-A4C8-4287-B59E-E7CA8291AF42}"/>
              </a:ext>
            </a:extLst>
          </p:cNvPr>
          <p:cNvSpPr txBox="1"/>
          <p:nvPr/>
        </p:nvSpPr>
        <p:spPr>
          <a:xfrm>
            <a:off x="611560" y="299535"/>
            <a:ext cx="6912768" cy="2308324"/>
          </a:xfrm>
          <a:prstGeom prst="rect">
            <a:avLst/>
          </a:prstGeom>
          <a:noFill/>
        </p:spPr>
        <p:txBody>
          <a:bodyPr wrap="square">
            <a:spAutoFit/>
          </a:bodyPr>
          <a:lstStyle/>
          <a:p>
            <a:pPr algn="just"/>
            <a:r>
              <a:rPr lang="en-US" sz="2400" b="1" dirty="0"/>
              <a:t>Examples of nominal scales</a:t>
            </a:r>
          </a:p>
          <a:p>
            <a:pPr algn="just"/>
            <a:r>
              <a:rPr lang="en-US" sz="2400" dirty="0"/>
              <a:t>City of birth</a:t>
            </a:r>
          </a:p>
          <a:p>
            <a:pPr algn="just"/>
            <a:r>
              <a:rPr lang="en-US" sz="2400" dirty="0"/>
              <a:t>Gender</a:t>
            </a:r>
          </a:p>
          <a:p>
            <a:pPr algn="just"/>
            <a:r>
              <a:rPr lang="en-US" sz="2400" dirty="0"/>
              <a:t>Ethnicity</a:t>
            </a:r>
          </a:p>
          <a:p>
            <a:pPr algn="just"/>
            <a:r>
              <a:rPr lang="en-US" sz="2400" dirty="0"/>
              <a:t>Car brands</a:t>
            </a:r>
          </a:p>
          <a:p>
            <a:pPr algn="just"/>
            <a:r>
              <a:rPr lang="en-US" sz="2400" dirty="0"/>
              <a:t>Marital status</a:t>
            </a:r>
            <a:endParaRPr lang="tr-TR" sz="2400" dirty="0"/>
          </a:p>
        </p:txBody>
      </p:sp>
      <p:pic>
        <p:nvPicPr>
          <p:cNvPr id="5" name="Resim 4">
            <a:extLst>
              <a:ext uri="{FF2B5EF4-FFF2-40B4-BE49-F238E27FC236}">
                <a16:creationId xmlns:a16="http://schemas.microsoft.com/office/drawing/2014/main" id="{62BEB87A-A383-7467-9991-54ACD2F038F4}"/>
              </a:ext>
            </a:extLst>
          </p:cNvPr>
          <p:cNvPicPr>
            <a:picLocks noChangeAspect="1"/>
          </p:cNvPicPr>
          <p:nvPr/>
        </p:nvPicPr>
        <p:blipFill>
          <a:blip r:embed="rId2"/>
          <a:stretch>
            <a:fillRect/>
          </a:stretch>
        </p:blipFill>
        <p:spPr>
          <a:xfrm>
            <a:off x="395536" y="2607859"/>
            <a:ext cx="7328660" cy="3950606"/>
          </a:xfrm>
          <a:prstGeom prst="rect">
            <a:avLst/>
          </a:prstGeom>
        </p:spPr>
      </p:pic>
    </p:spTree>
    <p:extLst>
      <p:ext uri="{BB962C8B-B14F-4D97-AF65-F5344CB8AC3E}">
        <p14:creationId xmlns:p14="http://schemas.microsoft.com/office/powerpoint/2010/main" val="217996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496944" cy="3005951"/>
          </a:xfrm>
          <a:prstGeom prst="rect">
            <a:avLst/>
          </a:prstGeom>
        </p:spPr>
        <p:txBody>
          <a:bodyPr wrap="square">
            <a:spAutoFit/>
          </a:bodyPr>
          <a:lstStyle/>
          <a:p>
            <a:pPr algn="just"/>
            <a:endParaRPr lang="tr-TR" sz="3600" baseline="30000" dirty="0">
              <a:solidFill>
                <a:srgbClr val="FF0000"/>
              </a:solidFill>
              <a:latin typeface="+mj-lt"/>
            </a:endParaRPr>
          </a:p>
          <a:p>
            <a:pPr algn="just"/>
            <a:r>
              <a:rPr lang="tr-TR" sz="3600" baseline="30000" dirty="0">
                <a:solidFill>
                  <a:srgbClr val="FF0000"/>
                </a:solidFill>
                <a:latin typeface="+mj-lt"/>
              </a:rPr>
              <a:t>Ordinal</a:t>
            </a:r>
            <a:r>
              <a:rPr lang="it-IT" sz="3600" baseline="30000" dirty="0">
                <a:solidFill>
                  <a:srgbClr val="FF0000"/>
                </a:solidFill>
                <a:latin typeface="+mj-lt"/>
              </a:rPr>
              <a:t>-Level Measurement (scale)</a:t>
            </a:r>
            <a:endParaRPr lang="tr-TR" sz="3600" baseline="30000" dirty="0">
              <a:solidFill>
                <a:srgbClr val="FF0000"/>
              </a:solidFill>
              <a:latin typeface="+mj-lt"/>
            </a:endParaRPr>
          </a:p>
          <a:p>
            <a:pPr algn="just"/>
            <a:endParaRPr lang="it-IT" sz="3600" baseline="30000" dirty="0">
              <a:solidFill>
                <a:srgbClr val="FF0000"/>
              </a:solidFill>
              <a:latin typeface="+mj-lt"/>
            </a:endParaRPr>
          </a:p>
          <a:p>
            <a:pPr algn="just"/>
            <a:r>
              <a:rPr lang="en-US" sz="3200" baseline="30000" dirty="0">
                <a:latin typeface="+mj-lt"/>
              </a:rPr>
              <a:t>An ordinal scale is a ranking scale in which numbers are assigned to objects to indicate the relative extent to which the objects possess some characteristic. An ordinal scale allows you to determine whether an object has more or less of a characteristic than some other object, but not how much more or less. </a:t>
            </a:r>
            <a:endParaRPr lang="en-US" sz="3200" dirty="0">
              <a:latin typeface="+mj-lt"/>
            </a:endParaRPr>
          </a:p>
        </p:txBody>
      </p:sp>
      <p:pic>
        <p:nvPicPr>
          <p:cNvPr id="3" name="Picture 2"/>
          <p:cNvPicPr>
            <a:picLocks noChangeAspect="1"/>
          </p:cNvPicPr>
          <p:nvPr/>
        </p:nvPicPr>
        <p:blipFill>
          <a:blip r:embed="rId2"/>
          <a:stretch>
            <a:fillRect/>
          </a:stretch>
        </p:blipFill>
        <p:spPr>
          <a:xfrm>
            <a:off x="1187624" y="4005064"/>
            <a:ext cx="6768752" cy="2633658"/>
          </a:xfrm>
          <a:prstGeom prst="rect">
            <a:avLst/>
          </a:prstGeom>
        </p:spPr>
      </p:pic>
    </p:spTree>
    <p:extLst>
      <p:ext uri="{BB962C8B-B14F-4D97-AF65-F5344CB8AC3E}">
        <p14:creationId xmlns:p14="http://schemas.microsoft.com/office/powerpoint/2010/main" val="2154954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Scale>
                                      <p:cBhvr>
                                        <p:cTn id="7"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1" end="1"/>
                                            </p:txEl>
                                          </p:spTgt>
                                        </p:tgtEl>
                                        <p:attrNameLst>
                                          <p:attrName>ppt_x</p:attrName>
                                          <p:attrName>ppt_y</p:attrName>
                                        </p:attrNameLst>
                                      </p:cBhvr>
                                    </p:animMotion>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Scale>
                                      <p:cBhvr>
                                        <p:cTn id="14"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3" end="3"/>
                                            </p:txEl>
                                          </p:spTgt>
                                        </p:tgtEl>
                                        <p:attrNameLst>
                                          <p:attrName>ppt_x</p:attrName>
                                          <p:attrName>ppt_y</p:attrName>
                                        </p:attrNameLst>
                                      </p:cBhvr>
                                    </p:animMotion>
                                    <p:animEffect transition="in" filter="fade">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8064896" cy="3046988"/>
          </a:xfrm>
          <a:prstGeom prst="rect">
            <a:avLst/>
          </a:prstGeom>
        </p:spPr>
        <p:txBody>
          <a:bodyPr wrap="square">
            <a:spAutoFit/>
          </a:bodyPr>
          <a:lstStyle/>
          <a:p>
            <a:pPr algn="just"/>
            <a:r>
              <a:rPr lang="en-US" sz="3600" baseline="30000" dirty="0"/>
              <a:t>Thus, an ordinal scale indicates relative position, not the magnitude of the differences between the objects. The object ranked first has more of the characteristic as compared with the object ranked second, but whether the object ranked second is a close second or a poor second is not known.</a:t>
            </a:r>
            <a:endParaRPr lang="tr-TR" sz="3600" baseline="30000" dirty="0"/>
          </a:p>
          <a:p>
            <a:pPr algn="just"/>
            <a:endParaRPr lang="tr-TR" sz="3600" baseline="30000" dirty="0"/>
          </a:p>
          <a:p>
            <a:pPr algn="just"/>
            <a:r>
              <a:rPr lang="en-US" sz="2400" dirty="0"/>
              <a:t>You can categorize and rank your data in an order, but you cannot say anything about the intervals between the rankings.</a:t>
            </a:r>
          </a:p>
        </p:txBody>
      </p:sp>
    </p:spTree>
    <p:extLst>
      <p:ext uri="{BB962C8B-B14F-4D97-AF65-F5344CB8AC3E}">
        <p14:creationId xmlns:p14="http://schemas.microsoft.com/office/powerpoint/2010/main" val="11753052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Scale>
                                      <p:cBhvr>
                                        <p:cTn id="14"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2" end="2"/>
                                            </p:txEl>
                                          </p:spTgt>
                                        </p:tgtEl>
                                        <p:attrNameLst>
                                          <p:attrName>ppt_x</p:attrName>
                                          <p:attrName>ppt_y</p:attrName>
                                        </p:attrNameLst>
                                      </p:cBhvr>
                                    </p:animMotion>
                                    <p:animEffect transition="in" filter="fade">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340768"/>
            <a:ext cx="8208912" cy="2677656"/>
          </a:xfrm>
          <a:prstGeom prst="rect">
            <a:avLst/>
          </a:prstGeom>
        </p:spPr>
        <p:txBody>
          <a:bodyPr wrap="square">
            <a:spAutoFit/>
          </a:bodyPr>
          <a:lstStyle/>
          <a:p>
            <a:pPr algn="just"/>
            <a:r>
              <a:rPr lang="en-US" sz="2400" dirty="0"/>
              <a:t>In statistics, we generally want to study a </a:t>
            </a:r>
            <a:r>
              <a:rPr lang="en-US" sz="2400" b="1" dirty="0"/>
              <a:t>population</a:t>
            </a:r>
            <a:r>
              <a:rPr lang="en-US" sz="2400" dirty="0"/>
              <a:t>. You can think of a population as a collection of persons, things, or objects under study. To study the population, we select a </a:t>
            </a:r>
            <a:r>
              <a:rPr lang="en-US" sz="2400" b="1" dirty="0"/>
              <a:t>sample</a:t>
            </a:r>
            <a:r>
              <a:rPr lang="en-US" sz="2400" dirty="0"/>
              <a:t>. The idea of sampling is to select a portion (or subset) of the larger population and study that portion (the sample) to gain information about the population. </a:t>
            </a:r>
            <a:r>
              <a:rPr lang="en-US" sz="2400" b="1" dirty="0"/>
              <a:t>Data</a:t>
            </a:r>
            <a:r>
              <a:rPr lang="en-US" sz="2400" dirty="0"/>
              <a:t> are the result of sampling from a population.</a:t>
            </a:r>
          </a:p>
        </p:txBody>
      </p:sp>
    </p:spTree>
    <p:extLst>
      <p:ext uri="{BB962C8B-B14F-4D97-AF65-F5344CB8AC3E}">
        <p14:creationId xmlns:p14="http://schemas.microsoft.com/office/powerpoint/2010/main" val="2132931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496944" cy="3693319"/>
          </a:xfrm>
          <a:prstGeom prst="rect">
            <a:avLst/>
          </a:prstGeom>
        </p:spPr>
        <p:txBody>
          <a:bodyPr wrap="square">
            <a:spAutoFit/>
          </a:bodyPr>
          <a:lstStyle/>
          <a:p>
            <a:pPr algn="just"/>
            <a:r>
              <a:rPr lang="en-US" sz="2400" dirty="0"/>
              <a:t>Common examples of ordinal scales include quality rankings, rankings of teams in a tournament and occupational status. In marketing research, ordinal scales are used to measure relative attitudes, opinions, perceptions and preferences. </a:t>
            </a:r>
            <a:endParaRPr lang="tr-TR" sz="2400" dirty="0"/>
          </a:p>
          <a:p>
            <a:pPr algn="just"/>
            <a:endParaRPr lang="tr-TR" sz="2400" dirty="0"/>
          </a:p>
          <a:p>
            <a:pPr marL="342900" indent="-342900" algn="just">
              <a:buFont typeface="Arial" panose="020B0604020202020204" pitchFamily="34" charset="0"/>
              <a:buChar char="•"/>
            </a:pPr>
            <a:r>
              <a:rPr lang="en-US" sz="2200" dirty="0"/>
              <a:t>Language ability (e.g., beginner, intermediate, fluent)</a:t>
            </a:r>
            <a:endParaRPr lang="tr-TR" sz="2200" dirty="0"/>
          </a:p>
          <a:p>
            <a:pPr marL="342900" indent="-342900" algn="just">
              <a:buFont typeface="Arial" panose="020B0604020202020204" pitchFamily="34" charset="0"/>
              <a:buChar char="•"/>
            </a:pPr>
            <a:r>
              <a:rPr lang="en-US" sz="2200" dirty="0"/>
              <a:t>t-shirt size: 1=small 2=medium 3=large 4=extra large.</a:t>
            </a:r>
            <a:endParaRPr lang="tr-TR" sz="2200" dirty="0"/>
          </a:p>
          <a:p>
            <a:pPr marL="342900" indent="-342900" algn="just">
              <a:buFont typeface="Arial" panose="020B0604020202020204" pitchFamily="34" charset="0"/>
              <a:buChar char="•"/>
            </a:pPr>
            <a:r>
              <a:rPr lang="en-US" sz="2200" dirty="0"/>
              <a:t>The professor explains things in an easy-to-understand manner.</a:t>
            </a:r>
            <a:r>
              <a:rPr lang="tr-TR" sz="2200" dirty="0"/>
              <a:t> </a:t>
            </a:r>
            <a:r>
              <a:rPr lang="en-US" sz="2100" dirty="0"/>
              <a:t>1=strongly disagree</a:t>
            </a:r>
            <a:r>
              <a:rPr lang="tr-TR" sz="2100" dirty="0"/>
              <a:t> </a:t>
            </a:r>
            <a:r>
              <a:rPr lang="en-US" sz="2100" dirty="0"/>
              <a:t>2=disagree</a:t>
            </a:r>
            <a:r>
              <a:rPr lang="tr-TR" sz="2100" dirty="0"/>
              <a:t> </a:t>
            </a:r>
            <a:r>
              <a:rPr lang="en-US" sz="2100" dirty="0"/>
              <a:t>3=neutral</a:t>
            </a:r>
            <a:r>
              <a:rPr lang="tr-TR" sz="2100" dirty="0"/>
              <a:t> </a:t>
            </a:r>
            <a:r>
              <a:rPr lang="en-US" sz="2100" dirty="0"/>
              <a:t>4=agree</a:t>
            </a:r>
            <a:r>
              <a:rPr lang="tr-TR" sz="2100" dirty="0"/>
              <a:t> </a:t>
            </a:r>
            <a:r>
              <a:rPr lang="en-US" sz="2100" dirty="0"/>
              <a:t>5=strongly agree</a:t>
            </a:r>
          </a:p>
          <a:p>
            <a:pPr algn="just"/>
            <a:endParaRPr lang="en-US" sz="2400" dirty="0"/>
          </a:p>
        </p:txBody>
      </p:sp>
      <p:pic>
        <p:nvPicPr>
          <p:cNvPr id="4" name="Resim 3">
            <a:extLst>
              <a:ext uri="{FF2B5EF4-FFF2-40B4-BE49-F238E27FC236}">
                <a16:creationId xmlns:a16="http://schemas.microsoft.com/office/drawing/2014/main" id="{7287D1F1-6A49-A0B9-F9E7-6792667CB258}"/>
              </a:ext>
            </a:extLst>
          </p:cNvPr>
          <p:cNvPicPr>
            <a:picLocks noChangeAspect="1"/>
          </p:cNvPicPr>
          <p:nvPr/>
        </p:nvPicPr>
        <p:blipFill>
          <a:blip r:embed="rId2"/>
          <a:stretch>
            <a:fillRect/>
          </a:stretch>
        </p:blipFill>
        <p:spPr>
          <a:xfrm>
            <a:off x="323528" y="4149080"/>
            <a:ext cx="5976664" cy="2396024"/>
          </a:xfrm>
          <a:prstGeom prst="rect">
            <a:avLst/>
          </a:prstGeom>
        </p:spPr>
      </p:pic>
    </p:spTree>
    <p:extLst>
      <p:ext uri="{BB962C8B-B14F-4D97-AF65-F5344CB8AC3E}">
        <p14:creationId xmlns:p14="http://schemas.microsoft.com/office/powerpoint/2010/main" val="7999449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Scale>
                                      <p:cBhvr>
                                        <p:cTn id="14"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2" end="2"/>
                                            </p:txEl>
                                          </p:spTgt>
                                        </p:tgtEl>
                                        <p:attrNameLst>
                                          <p:attrName>ppt_x</p:attrName>
                                          <p:attrName>ppt_y</p:attrName>
                                        </p:attrNameLst>
                                      </p:cBhvr>
                                    </p:animMotion>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Scale>
                                      <p:cBhvr>
                                        <p:cTn id="21"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xEl>
                                              <p:pRg st="3" end="3"/>
                                            </p:txEl>
                                          </p:spTgt>
                                        </p:tgtEl>
                                        <p:attrNameLst>
                                          <p:attrName>ppt_x</p:attrName>
                                          <p:attrName>ppt_y</p:attrName>
                                        </p:attrNameLst>
                                      </p:cBhvr>
                                    </p:animMotion>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Scale>
                                      <p:cBhvr>
                                        <p:cTn id="28"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xEl>
                                              <p:pRg st="4" end="4"/>
                                            </p:txEl>
                                          </p:spTgt>
                                        </p:tgtEl>
                                        <p:attrNameLst>
                                          <p:attrName>ppt_x</p:attrName>
                                          <p:attrName>ppt_y</p:attrName>
                                        </p:attrNameLst>
                                      </p:cBhvr>
                                    </p:animMotion>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208912" cy="5324535"/>
          </a:xfrm>
          <a:prstGeom prst="rect">
            <a:avLst/>
          </a:prstGeom>
        </p:spPr>
        <p:txBody>
          <a:bodyPr wrap="square">
            <a:spAutoFit/>
          </a:bodyPr>
          <a:lstStyle/>
          <a:p>
            <a:pPr algn="just"/>
            <a:r>
              <a:rPr lang="en-US" sz="2800" b="1" dirty="0"/>
              <a:t>Interval-level Measurement</a:t>
            </a:r>
            <a:endParaRPr lang="tr-TR" sz="2800" b="1" dirty="0"/>
          </a:p>
          <a:p>
            <a:pPr algn="just"/>
            <a:endParaRPr lang="en-US" sz="2400" dirty="0"/>
          </a:p>
          <a:p>
            <a:pPr algn="just"/>
            <a:r>
              <a:rPr lang="en-US" sz="2400" dirty="0"/>
              <a:t>Outcomes can be arranged in order but differences between data values may now have meaning. Two data points are often used to compare the passing of time or changing conditions within a data set. There is often no "starting point" for the range of data values, and calendar dates or temperatures may not have a meaningful essential zero value. </a:t>
            </a:r>
            <a:endParaRPr lang="tr-TR" sz="2400" dirty="0"/>
          </a:p>
          <a:p>
            <a:pPr algn="just"/>
            <a:endParaRPr lang="tr-TR" sz="2400" dirty="0"/>
          </a:p>
          <a:p>
            <a:pPr algn="just"/>
            <a:r>
              <a:rPr lang="en-US" sz="2400" dirty="0"/>
              <a:t>An interval variable has categories that are “real numbers” with common units of measurement, but</a:t>
            </a:r>
            <a:r>
              <a:rPr lang="tr-TR" sz="2400" dirty="0"/>
              <a:t> </a:t>
            </a:r>
            <a:r>
              <a:rPr lang="en-US" sz="2400" dirty="0"/>
              <a:t>there is NO TRUE ZERO.</a:t>
            </a:r>
            <a:endParaRPr lang="tr-TR" sz="2400" dirty="0"/>
          </a:p>
          <a:p>
            <a:pPr algn="just"/>
            <a:endParaRPr lang="tr-TR" sz="2400" dirty="0"/>
          </a:p>
          <a:p>
            <a:pPr algn="just"/>
            <a:r>
              <a:rPr lang="en-US" sz="2400" dirty="0"/>
              <a:t>You can categorize, rank, and infer equal intervals between neighboring data points, but there is no true zero point.</a:t>
            </a:r>
          </a:p>
        </p:txBody>
      </p:sp>
    </p:spTree>
    <p:extLst>
      <p:ext uri="{BB962C8B-B14F-4D97-AF65-F5344CB8AC3E}">
        <p14:creationId xmlns:p14="http://schemas.microsoft.com/office/powerpoint/2010/main" val="20349903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2">
                                            <p:txEl>
                                              <p:pRg st="2" end="2"/>
                                            </p:txEl>
                                          </p:spTgt>
                                        </p:tgtEl>
                                        <p:attrNameLst>
                                          <p:attrName>ppt_w</p:attrName>
                                        </p:attrNameLst>
                                      </p:cBhvr>
                                    </p:anim>
                                    <p:anim by="(#ppt_w*0.50)" calcmode="lin" valueType="num">
                                      <p:cBhvr>
                                        <p:cTn id="16" dur="500" decel="50000" autoRev="1" fill="hold">
                                          <p:stCondLst>
                                            <p:cond delay="0"/>
                                          </p:stCondLst>
                                        </p:cTn>
                                        <p:tgtEl>
                                          <p:spTgt spid="2">
                                            <p:txEl>
                                              <p:pRg st="2" end="2"/>
                                            </p:txEl>
                                          </p:spTgt>
                                        </p:tgtEl>
                                        <p:attrNameLst>
                                          <p:attrName>ppt_x</p:attrName>
                                        </p:attrNameLst>
                                      </p:cBhvr>
                                    </p:anim>
                                    <p:anim from="(-#ppt_h/2)" to="(#ppt_y)" calcmode="lin" valueType="num">
                                      <p:cBhvr>
                                        <p:cTn id="17" dur="1000" fill="hold">
                                          <p:stCondLst>
                                            <p:cond delay="0"/>
                                          </p:stCondLst>
                                        </p:cTn>
                                        <p:tgtEl>
                                          <p:spTgt spid="2">
                                            <p:txEl>
                                              <p:pRg st="2" end="2"/>
                                            </p:txEl>
                                          </p:spTgt>
                                        </p:tgtEl>
                                        <p:attrNameLst>
                                          <p:attrName>ppt_y</p:attrName>
                                        </p:attrNameLst>
                                      </p:cBhvr>
                                    </p:anim>
                                    <p:animRot by="21600000">
                                      <p:cBhvr>
                                        <p:cTn id="18" dur="1000" fill="hold">
                                          <p:stCondLst>
                                            <p:cond delay="0"/>
                                          </p:stCondLst>
                                        </p:cTn>
                                        <p:tgtEl>
                                          <p:spTgt spid="2">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2">
                                            <p:txEl>
                                              <p:pRg st="4" end="4"/>
                                            </p:txEl>
                                          </p:spTgt>
                                        </p:tgtEl>
                                        <p:attrNameLst>
                                          <p:attrName>style.visibility</p:attrName>
                                        </p:attrNameLst>
                                      </p:cBhvr>
                                      <p:to>
                                        <p:strVal val="visible"/>
                                      </p:to>
                                    </p:set>
                                    <p:anim by="(-#ppt_w*2)" calcmode="lin" valueType="num">
                                      <p:cBhvr rctx="PPT">
                                        <p:cTn id="23" dur="500" autoRev="1" fill="hold">
                                          <p:stCondLst>
                                            <p:cond delay="0"/>
                                          </p:stCondLst>
                                        </p:cTn>
                                        <p:tgtEl>
                                          <p:spTgt spid="2">
                                            <p:txEl>
                                              <p:pRg st="4" end="4"/>
                                            </p:txEl>
                                          </p:spTgt>
                                        </p:tgtEl>
                                        <p:attrNameLst>
                                          <p:attrName>ppt_w</p:attrName>
                                        </p:attrNameLst>
                                      </p:cBhvr>
                                    </p:anim>
                                    <p:anim by="(#ppt_w*0.50)" calcmode="lin" valueType="num">
                                      <p:cBhvr>
                                        <p:cTn id="24" dur="500" decel="50000" autoRev="1" fill="hold">
                                          <p:stCondLst>
                                            <p:cond delay="0"/>
                                          </p:stCondLst>
                                        </p:cTn>
                                        <p:tgtEl>
                                          <p:spTgt spid="2">
                                            <p:txEl>
                                              <p:pRg st="4" end="4"/>
                                            </p:txEl>
                                          </p:spTgt>
                                        </p:tgtEl>
                                        <p:attrNameLst>
                                          <p:attrName>ppt_x</p:attrName>
                                        </p:attrNameLst>
                                      </p:cBhvr>
                                    </p:anim>
                                    <p:anim from="(-#ppt_h/2)" to="(#ppt_y)" calcmode="lin" valueType="num">
                                      <p:cBhvr>
                                        <p:cTn id="25" dur="1000" fill="hold">
                                          <p:stCondLst>
                                            <p:cond delay="0"/>
                                          </p:stCondLst>
                                        </p:cTn>
                                        <p:tgtEl>
                                          <p:spTgt spid="2">
                                            <p:txEl>
                                              <p:pRg st="4" end="4"/>
                                            </p:txEl>
                                          </p:spTgt>
                                        </p:tgtEl>
                                        <p:attrNameLst>
                                          <p:attrName>ppt_y</p:attrName>
                                        </p:attrNameLst>
                                      </p:cBhvr>
                                    </p:anim>
                                    <p:animRot by="21600000">
                                      <p:cBhvr>
                                        <p:cTn id="26" dur="1000" fill="hold">
                                          <p:stCondLst>
                                            <p:cond delay="0"/>
                                          </p:stCondLst>
                                        </p:cTn>
                                        <p:tgtEl>
                                          <p:spTgt spid="2">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2">
                                            <p:txEl>
                                              <p:pRg st="6" end="6"/>
                                            </p:txEl>
                                          </p:spTgt>
                                        </p:tgtEl>
                                        <p:attrNameLst>
                                          <p:attrName>style.visibility</p:attrName>
                                        </p:attrNameLst>
                                      </p:cBhvr>
                                      <p:to>
                                        <p:strVal val="visible"/>
                                      </p:to>
                                    </p:set>
                                    <p:anim by="(-#ppt_w*2)" calcmode="lin" valueType="num">
                                      <p:cBhvr rctx="PPT">
                                        <p:cTn id="31" dur="500" autoRev="1" fill="hold">
                                          <p:stCondLst>
                                            <p:cond delay="0"/>
                                          </p:stCondLst>
                                        </p:cTn>
                                        <p:tgtEl>
                                          <p:spTgt spid="2">
                                            <p:txEl>
                                              <p:pRg st="6" end="6"/>
                                            </p:txEl>
                                          </p:spTgt>
                                        </p:tgtEl>
                                        <p:attrNameLst>
                                          <p:attrName>ppt_w</p:attrName>
                                        </p:attrNameLst>
                                      </p:cBhvr>
                                    </p:anim>
                                    <p:anim by="(#ppt_w*0.50)" calcmode="lin" valueType="num">
                                      <p:cBhvr>
                                        <p:cTn id="32" dur="500" decel="50000" autoRev="1" fill="hold">
                                          <p:stCondLst>
                                            <p:cond delay="0"/>
                                          </p:stCondLst>
                                        </p:cTn>
                                        <p:tgtEl>
                                          <p:spTgt spid="2">
                                            <p:txEl>
                                              <p:pRg st="6" end="6"/>
                                            </p:txEl>
                                          </p:spTgt>
                                        </p:tgtEl>
                                        <p:attrNameLst>
                                          <p:attrName>ppt_x</p:attrName>
                                        </p:attrNameLst>
                                      </p:cBhvr>
                                    </p:anim>
                                    <p:anim from="(-#ppt_h/2)" to="(#ppt_y)" calcmode="lin" valueType="num">
                                      <p:cBhvr>
                                        <p:cTn id="33" dur="1000" fill="hold">
                                          <p:stCondLst>
                                            <p:cond delay="0"/>
                                          </p:stCondLst>
                                        </p:cTn>
                                        <p:tgtEl>
                                          <p:spTgt spid="2">
                                            <p:txEl>
                                              <p:pRg st="6" end="6"/>
                                            </p:txEl>
                                          </p:spTgt>
                                        </p:tgtEl>
                                        <p:attrNameLst>
                                          <p:attrName>ppt_y</p:attrName>
                                        </p:attrNameLst>
                                      </p:cBhvr>
                                    </p:anim>
                                    <p:animRot by="21600000">
                                      <p:cBhvr>
                                        <p:cTn id="34" dur="1000" fill="hold">
                                          <p:stCondLst>
                                            <p:cond delay="0"/>
                                          </p:stCondLst>
                                        </p:cTn>
                                        <p:tgtEl>
                                          <p:spTgt spid="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2176"/>
            <a:ext cx="8496944" cy="4893647"/>
          </a:xfrm>
          <a:prstGeom prst="rect">
            <a:avLst/>
          </a:prstGeom>
        </p:spPr>
        <p:txBody>
          <a:bodyPr wrap="square">
            <a:spAutoFit/>
          </a:bodyPr>
          <a:lstStyle/>
          <a:p>
            <a:pPr algn="just"/>
            <a:r>
              <a:rPr lang="en-US" sz="2400" dirty="0"/>
              <a:t>There is a constant or equal interval between scale values. The difference between 1 and 2 is the same as the difference between 2 and 3, which is the same as the difference between 5 and 6. </a:t>
            </a:r>
          </a:p>
          <a:p>
            <a:pPr algn="just"/>
            <a:endParaRPr lang="en-US" sz="2400" dirty="0"/>
          </a:p>
          <a:p>
            <a:pPr algn="just"/>
            <a:r>
              <a:rPr lang="en-US" sz="2400" dirty="0"/>
              <a:t>A common example in everyday life is a temperature scale. In marketing research, attitudinal data obtained from rating scales are often treated as interval data. </a:t>
            </a:r>
            <a:endParaRPr lang="tr-TR" sz="2400" dirty="0"/>
          </a:p>
          <a:p>
            <a:pPr algn="just"/>
            <a:endParaRPr lang="tr-TR" sz="2400" dirty="0"/>
          </a:p>
          <a:p>
            <a:pPr algn="just"/>
            <a:r>
              <a:rPr lang="en-US" sz="2400" dirty="0"/>
              <a:t>Example: Inflation hit 8.6% in May 2022. The last time inflation was this high was in December 1981</a:t>
            </a:r>
            <a:r>
              <a:rPr lang="tr-TR" sz="2400" dirty="0"/>
              <a:t>.</a:t>
            </a:r>
            <a:r>
              <a:rPr lang="en-US" sz="2400" dirty="0"/>
              <a:t> </a:t>
            </a:r>
            <a:endParaRPr lang="tr-TR" sz="2400" dirty="0"/>
          </a:p>
          <a:p>
            <a:pPr algn="just"/>
            <a:r>
              <a:rPr lang="en-US" sz="2400" dirty="0"/>
              <a:t>Test scores (e.g., IQ or exams)</a:t>
            </a:r>
          </a:p>
          <a:p>
            <a:pPr algn="just"/>
            <a:r>
              <a:rPr lang="en-US" sz="2400" dirty="0"/>
              <a:t>Personality inventories</a:t>
            </a:r>
          </a:p>
          <a:p>
            <a:pPr algn="just"/>
            <a:r>
              <a:rPr lang="en-US" sz="2400" dirty="0"/>
              <a:t>Temperature in Fahrenheit or Celsius</a:t>
            </a:r>
            <a:r>
              <a:rPr lang="tr-TR" sz="2400" dirty="0"/>
              <a:t>.</a:t>
            </a:r>
            <a:endParaRPr lang="en-US" sz="2400" dirty="0"/>
          </a:p>
        </p:txBody>
      </p:sp>
    </p:spTree>
    <p:extLst>
      <p:ext uri="{BB962C8B-B14F-4D97-AF65-F5344CB8AC3E}">
        <p14:creationId xmlns:p14="http://schemas.microsoft.com/office/powerpoint/2010/main" val="1257762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800" decel="100000"/>
                                        <p:tgtEl>
                                          <p:spTgt spid="2">
                                            <p:txEl>
                                              <p:pRg st="0" end="0"/>
                                            </p:txEl>
                                          </p:spTgt>
                                        </p:tgtEl>
                                      </p:cBhvr>
                                    </p:animEffect>
                                    <p:anim calcmode="lin" valueType="num">
                                      <p:cBhvr>
                                        <p:cTn id="1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800" decel="100000"/>
                                        <p:tgtEl>
                                          <p:spTgt spid="2">
                                            <p:txEl>
                                              <p:pRg st="2" end="2"/>
                                            </p:txEl>
                                          </p:spTgt>
                                        </p:tgtEl>
                                      </p:cBhvr>
                                    </p:animEffect>
                                    <p:anim calcmode="lin" valueType="num">
                                      <p:cBhvr>
                                        <p:cTn id="2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800" decel="100000"/>
                                        <p:tgtEl>
                                          <p:spTgt spid="2">
                                            <p:txEl>
                                              <p:pRg st="4" end="4"/>
                                            </p:txEl>
                                          </p:spTgt>
                                        </p:tgtEl>
                                      </p:cBhvr>
                                    </p:animEffect>
                                    <p:anim calcmode="lin" valueType="num">
                                      <p:cBhvr>
                                        <p:cTn id="34"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800" decel="100000"/>
                                        <p:tgtEl>
                                          <p:spTgt spid="2">
                                            <p:txEl>
                                              <p:pRg st="5" end="5"/>
                                            </p:txEl>
                                          </p:spTgt>
                                        </p:tgtEl>
                                      </p:cBhvr>
                                    </p:animEffect>
                                    <p:anim calcmode="lin" valueType="num">
                                      <p:cBhvr>
                                        <p:cTn id="42"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800" decel="100000"/>
                                        <p:tgtEl>
                                          <p:spTgt spid="2">
                                            <p:txEl>
                                              <p:pRg st="6" end="6"/>
                                            </p:txEl>
                                          </p:spTgt>
                                        </p:tgtEl>
                                      </p:cBhvr>
                                    </p:animEffect>
                                    <p:anim calcmode="lin" valueType="num">
                                      <p:cBhvr>
                                        <p:cTn id="50"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fade">
                                      <p:cBhvr>
                                        <p:cTn id="57" dur="800" decel="100000"/>
                                        <p:tgtEl>
                                          <p:spTgt spid="2">
                                            <p:txEl>
                                              <p:pRg st="7" end="7"/>
                                            </p:txEl>
                                          </p:spTgt>
                                        </p:tgtEl>
                                      </p:cBhvr>
                                    </p:animEffect>
                                    <p:anim calcmode="lin" valueType="num">
                                      <p:cBhvr>
                                        <p:cTn id="58"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1803318"/>
              </p:ext>
            </p:extLst>
          </p:nvPr>
        </p:nvGraphicFramePr>
        <p:xfrm>
          <a:off x="467544" y="1035501"/>
          <a:ext cx="7080448" cy="362712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319808">
                  <a:extLst>
                    <a:ext uri="{9D8B030D-6E8A-4147-A177-3AD203B41FA5}">
                      <a16:colId xmlns:a16="http://schemas.microsoft.com/office/drawing/2014/main" val="20002"/>
                    </a:ext>
                  </a:extLst>
                </a:gridCol>
              </a:tblGrid>
              <a:tr h="370840">
                <a:tc>
                  <a:txBody>
                    <a:bodyPr/>
                    <a:lstStyle/>
                    <a:p>
                      <a:pPr algn="ctr"/>
                      <a:r>
                        <a:rPr lang="en-US" sz="2400" dirty="0"/>
                        <a:t>Participation</a:t>
                      </a:r>
                      <a:r>
                        <a:rPr lang="en-US" sz="2400" baseline="0" dirty="0"/>
                        <a:t> Degree</a:t>
                      </a:r>
                      <a:endParaRPr lang="en-US" sz="2400" dirty="0"/>
                    </a:p>
                  </a:txBody>
                  <a:tcPr/>
                </a:tc>
                <a:tc>
                  <a:txBody>
                    <a:bodyPr/>
                    <a:lstStyle/>
                    <a:p>
                      <a:pPr algn="ctr"/>
                      <a:r>
                        <a:rPr lang="en-US" sz="2800" dirty="0"/>
                        <a:t>Frequency</a:t>
                      </a:r>
                    </a:p>
                  </a:txBody>
                  <a:tcPr/>
                </a:tc>
                <a:tc>
                  <a:txBody>
                    <a:bodyPr/>
                    <a:lstStyle/>
                    <a:p>
                      <a:pPr algn="ctr"/>
                      <a:r>
                        <a:rPr lang="en-US" sz="2800" dirty="0"/>
                        <a:t>%</a:t>
                      </a:r>
                    </a:p>
                  </a:txBody>
                  <a:tcPr/>
                </a:tc>
                <a:extLst>
                  <a:ext uri="{0D108BD9-81ED-4DB2-BD59-A6C34878D82A}">
                    <a16:rowId xmlns:a16="http://schemas.microsoft.com/office/drawing/2014/main" val="10000"/>
                  </a:ext>
                </a:extLst>
              </a:tr>
              <a:tr h="370840">
                <a:tc>
                  <a:txBody>
                    <a:bodyPr/>
                    <a:lstStyle/>
                    <a:p>
                      <a:r>
                        <a:rPr lang="en-US" sz="2800" dirty="0"/>
                        <a:t>5 Strongly agree</a:t>
                      </a:r>
                    </a:p>
                  </a:txBody>
                  <a:tcPr/>
                </a:tc>
                <a:tc>
                  <a:txBody>
                    <a:bodyPr/>
                    <a:lstStyle/>
                    <a:p>
                      <a:pPr algn="ctr"/>
                      <a:r>
                        <a:rPr lang="en-US" sz="2800" dirty="0"/>
                        <a:t>75</a:t>
                      </a:r>
                    </a:p>
                  </a:txBody>
                  <a:tcPr/>
                </a:tc>
                <a:tc>
                  <a:txBody>
                    <a:bodyPr/>
                    <a:lstStyle/>
                    <a:p>
                      <a:pPr algn="r"/>
                      <a:r>
                        <a:rPr lang="en-US" sz="2800" dirty="0"/>
                        <a:t>37,5</a:t>
                      </a:r>
                    </a:p>
                  </a:txBody>
                  <a:tcPr/>
                </a:tc>
                <a:extLst>
                  <a:ext uri="{0D108BD9-81ED-4DB2-BD59-A6C34878D82A}">
                    <a16:rowId xmlns:a16="http://schemas.microsoft.com/office/drawing/2014/main" val="10001"/>
                  </a:ext>
                </a:extLst>
              </a:tr>
              <a:tr h="370840">
                <a:tc>
                  <a:txBody>
                    <a:bodyPr/>
                    <a:lstStyle/>
                    <a:p>
                      <a:r>
                        <a:rPr lang="en-US" sz="2800" dirty="0"/>
                        <a:t>4</a:t>
                      </a:r>
                    </a:p>
                  </a:txBody>
                  <a:tcPr/>
                </a:tc>
                <a:tc>
                  <a:txBody>
                    <a:bodyPr/>
                    <a:lstStyle/>
                    <a:p>
                      <a:pPr algn="ctr"/>
                      <a:r>
                        <a:rPr lang="en-US" sz="2800" dirty="0"/>
                        <a:t>64</a:t>
                      </a:r>
                    </a:p>
                  </a:txBody>
                  <a:tcPr/>
                </a:tc>
                <a:tc>
                  <a:txBody>
                    <a:bodyPr/>
                    <a:lstStyle/>
                    <a:p>
                      <a:pPr algn="r"/>
                      <a:r>
                        <a:rPr lang="en-US" sz="2800" dirty="0"/>
                        <a:t>32</a:t>
                      </a:r>
                    </a:p>
                  </a:txBody>
                  <a:tcPr/>
                </a:tc>
                <a:extLst>
                  <a:ext uri="{0D108BD9-81ED-4DB2-BD59-A6C34878D82A}">
                    <a16:rowId xmlns:a16="http://schemas.microsoft.com/office/drawing/2014/main" val="10002"/>
                  </a:ext>
                </a:extLst>
              </a:tr>
              <a:tr h="370840">
                <a:tc>
                  <a:txBody>
                    <a:bodyPr/>
                    <a:lstStyle/>
                    <a:p>
                      <a:r>
                        <a:rPr lang="en-US" sz="2800" dirty="0"/>
                        <a:t>3</a:t>
                      </a:r>
                    </a:p>
                  </a:txBody>
                  <a:tcPr/>
                </a:tc>
                <a:tc>
                  <a:txBody>
                    <a:bodyPr/>
                    <a:lstStyle/>
                    <a:p>
                      <a:pPr algn="ctr"/>
                      <a:r>
                        <a:rPr lang="en-US" sz="2800" dirty="0"/>
                        <a:t>38</a:t>
                      </a:r>
                    </a:p>
                  </a:txBody>
                  <a:tcPr/>
                </a:tc>
                <a:tc>
                  <a:txBody>
                    <a:bodyPr/>
                    <a:lstStyle/>
                    <a:p>
                      <a:pPr algn="r"/>
                      <a:r>
                        <a:rPr lang="en-US" sz="2800" dirty="0"/>
                        <a:t>19</a:t>
                      </a:r>
                    </a:p>
                  </a:txBody>
                  <a:tcPr/>
                </a:tc>
                <a:extLst>
                  <a:ext uri="{0D108BD9-81ED-4DB2-BD59-A6C34878D82A}">
                    <a16:rowId xmlns:a16="http://schemas.microsoft.com/office/drawing/2014/main" val="10003"/>
                  </a:ext>
                </a:extLst>
              </a:tr>
              <a:tr h="370840">
                <a:tc>
                  <a:txBody>
                    <a:bodyPr/>
                    <a:lstStyle/>
                    <a:p>
                      <a:r>
                        <a:rPr lang="en-US" sz="2800" dirty="0"/>
                        <a:t>2</a:t>
                      </a:r>
                    </a:p>
                  </a:txBody>
                  <a:tcPr/>
                </a:tc>
                <a:tc>
                  <a:txBody>
                    <a:bodyPr/>
                    <a:lstStyle/>
                    <a:p>
                      <a:pPr algn="ctr"/>
                      <a:r>
                        <a:rPr lang="en-US" sz="2800" dirty="0"/>
                        <a:t>18</a:t>
                      </a:r>
                    </a:p>
                  </a:txBody>
                  <a:tcPr/>
                </a:tc>
                <a:tc>
                  <a:txBody>
                    <a:bodyPr/>
                    <a:lstStyle/>
                    <a:p>
                      <a:pPr algn="r"/>
                      <a:r>
                        <a:rPr lang="en-US" sz="2800" dirty="0"/>
                        <a:t>9</a:t>
                      </a:r>
                    </a:p>
                  </a:txBody>
                  <a:tcPr/>
                </a:tc>
                <a:extLst>
                  <a:ext uri="{0D108BD9-81ED-4DB2-BD59-A6C34878D82A}">
                    <a16:rowId xmlns:a16="http://schemas.microsoft.com/office/drawing/2014/main" val="10004"/>
                  </a:ext>
                </a:extLst>
              </a:tr>
              <a:tr h="370840">
                <a:tc>
                  <a:txBody>
                    <a:bodyPr/>
                    <a:lstStyle/>
                    <a:p>
                      <a:r>
                        <a:rPr lang="en-US" sz="2800" dirty="0"/>
                        <a:t>1 Strongly disagree</a:t>
                      </a:r>
                    </a:p>
                  </a:txBody>
                  <a:tcPr/>
                </a:tc>
                <a:tc>
                  <a:txBody>
                    <a:bodyPr/>
                    <a:lstStyle/>
                    <a:p>
                      <a:pPr algn="ctr"/>
                      <a:r>
                        <a:rPr lang="en-US" sz="2800" dirty="0"/>
                        <a:t>5</a:t>
                      </a:r>
                    </a:p>
                  </a:txBody>
                  <a:tcPr/>
                </a:tc>
                <a:tc>
                  <a:txBody>
                    <a:bodyPr/>
                    <a:lstStyle/>
                    <a:p>
                      <a:pPr algn="r"/>
                      <a:r>
                        <a:rPr lang="en-US" sz="2800" dirty="0"/>
                        <a:t>2,5</a:t>
                      </a:r>
                    </a:p>
                  </a:txBody>
                  <a:tcPr/>
                </a:tc>
                <a:extLst>
                  <a:ext uri="{0D108BD9-81ED-4DB2-BD59-A6C34878D82A}">
                    <a16:rowId xmlns:a16="http://schemas.microsoft.com/office/drawing/2014/main" val="10005"/>
                  </a:ext>
                </a:extLst>
              </a:tr>
              <a:tr h="370840">
                <a:tc>
                  <a:txBody>
                    <a:bodyPr/>
                    <a:lstStyle/>
                    <a:p>
                      <a:pPr algn="ctr"/>
                      <a:r>
                        <a:rPr lang="en-US" sz="2800" b="1" dirty="0"/>
                        <a:t>Total</a:t>
                      </a:r>
                    </a:p>
                  </a:txBody>
                  <a:tcPr/>
                </a:tc>
                <a:tc>
                  <a:txBody>
                    <a:bodyPr/>
                    <a:lstStyle/>
                    <a:p>
                      <a:pPr algn="ctr"/>
                      <a:r>
                        <a:rPr lang="en-US" sz="2800" b="1" dirty="0"/>
                        <a:t>200</a:t>
                      </a:r>
                    </a:p>
                  </a:txBody>
                  <a:tcPr/>
                </a:tc>
                <a:tc>
                  <a:txBody>
                    <a:bodyPr/>
                    <a:lstStyle/>
                    <a:p>
                      <a:pPr algn="r"/>
                      <a:r>
                        <a:rPr lang="en-US" sz="2800" b="1" dirty="0"/>
                        <a:t>100</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63352" y="5733256"/>
            <a:ext cx="8784976" cy="461665"/>
          </a:xfrm>
          <a:prstGeom prst="rect">
            <a:avLst/>
          </a:prstGeom>
          <a:noFill/>
        </p:spPr>
        <p:txBody>
          <a:bodyPr wrap="square" rtlCol="0">
            <a:spAutoFit/>
          </a:bodyPr>
          <a:lstStyle/>
          <a:p>
            <a:r>
              <a:rPr lang="en-US" sz="2400" b="1" dirty="0"/>
              <a:t>(5x0,375)+(4x0,32)+(3x0,19)+(2x0,09)+(1x0,025)=3,93</a:t>
            </a:r>
          </a:p>
        </p:txBody>
      </p:sp>
      <p:sp>
        <p:nvSpPr>
          <p:cNvPr id="2" name="TextBox 1"/>
          <p:cNvSpPr txBox="1"/>
          <p:nvPr/>
        </p:nvSpPr>
        <p:spPr>
          <a:xfrm>
            <a:off x="263352" y="5083443"/>
            <a:ext cx="7128792" cy="584776"/>
          </a:xfrm>
          <a:prstGeom prst="rect">
            <a:avLst/>
          </a:prstGeom>
          <a:noFill/>
        </p:spPr>
        <p:txBody>
          <a:bodyPr wrap="square" rtlCol="0">
            <a:spAutoFit/>
          </a:bodyPr>
          <a:lstStyle/>
          <a:p>
            <a:r>
              <a:rPr lang="en-US" sz="3200" dirty="0">
                <a:solidFill>
                  <a:srgbClr val="FF0000"/>
                </a:solidFill>
              </a:rPr>
              <a:t>The weighted arithmetic means is?</a:t>
            </a:r>
          </a:p>
        </p:txBody>
      </p:sp>
      <p:sp>
        <p:nvSpPr>
          <p:cNvPr id="6" name="Metin kutusu 5">
            <a:extLst>
              <a:ext uri="{FF2B5EF4-FFF2-40B4-BE49-F238E27FC236}">
                <a16:creationId xmlns:a16="http://schemas.microsoft.com/office/drawing/2014/main" id="{37E2C0B8-4D87-15B7-A3D6-D308A22E13BE}"/>
              </a:ext>
            </a:extLst>
          </p:cNvPr>
          <p:cNvSpPr txBox="1"/>
          <p:nvPr/>
        </p:nvSpPr>
        <p:spPr>
          <a:xfrm>
            <a:off x="467544" y="176729"/>
            <a:ext cx="8136904" cy="830997"/>
          </a:xfrm>
          <a:prstGeom prst="rect">
            <a:avLst/>
          </a:prstGeom>
          <a:noFill/>
        </p:spPr>
        <p:txBody>
          <a:bodyPr wrap="square">
            <a:spAutoFit/>
          </a:bodyPr>
          <a:lstStyle/>
          <a:p>
            <a:r>
              <a:rPr lang="en-US" sz="2400" dirty="0"/>
              <a:t>Let us assume that 200 students have answered the question above as follow….</a:t>
            </a:r>
          </a:p>
        </p:txBody>
      </p:sp>
    </p:spTree>
    <p:extLst>
      <p:ext uri="{BB962C8B-B14F-4D97-AF65-F5344CB8AC3E}">
        <p14:creationId xmlns:p14="http://schemas.microsoft.com/office/powerpoint/2010/main" val="10300908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6265" y="797510"/>
            <a:ext cx="8671470" cy="5262979"/>
          </a:xfrm>
          <a:prstGeom prst="rect">
            <a:avLst/>
          </a:prstGeom>
        </p:spPr>
        <p:txBody>
          <a:bodyPr wrap="square">
            <a:spAutoFit/>
          </a:bodyPr>
          <a:lstStyle/>
          <a:p>
            <a:pPr algn="just"/>
            <a:r>
              <a:rPr lang="en-US" sz="2400" b="1" dirty="0"/>
              <a:t>Ratio-level Measurement</a:t>
            </a:r>
            <a:endParaRPr lang="tr-TR" sz="2400" b="1" dirty="0"/>
          </a:p>
          <a:p>
            <a:pPr algn="just"/>
            <a:endParaRPr lang="en-US" sz="2400" dirty="0"/>
          </a:p>
          <a:p>
            <a:pPr algn="just"/>
            <a:r>
              <a:rPr lang="en-US" sz="2400" dirty="0"/>
              <a:t>Outcomes can be arranged in order and differences between data values now have meaning. But there's a starting point or "zero value" that can be used to further provide value to a statistical value. The ratio between data values has meaning, including its distance away from zero.</a:t>
            </a:r>
            <a:endParaRPr lang="tr-TR" sz="2400" dirty="0"/>
          </a:p>
          <a:p>
            <a:pPr algn="just"/>
            <a:endParaRPr lang="tr-TR" sz="2400" dirty="0"/>
          </a:p>
          <a:p>
            <a:pPr algn="just"/>
            <a:r>
              <a:rPr lang="en-US" sz="2400" dirty="0"/>
              <a:t>Example: The lowest meteorological temperature recorded was -128.6 degrees Fahrenheit in Antarctica. </a:t>
            </a:r>
            <a:endParaRPr lang="tr-TR" sz="2400" dirty="0"/>
          </a:p>
          <a:p>
            <a:pPr algn="just"/>
            <a:r>
              <a:rPr lang="en-US" sz="2400" dirty="0"/>
              <a:t>Height</a:t>
            </a:r>
          </a:p>
          <a:p>
            <a:pPr algn="just"/>
            <a:r>
              <a:rPr lang="en-US" sz="2400" dirty="0"/>
              <a:t>Age</a:t>
            </a:r>
          </a:p>
          <a:p>
            <a:pPr algn="just"/>
            <a:r>
              <a:rPr lang="en-US" sz="2400" dirty="0"/>
              <a:t>Weight</a:t>
            </a:r>
          </a:p>
          <a:p>
            <a:pPr algn="just"/>
            <a:r>
              <a:rPr lang="en-US" sz="2400" dirty="0"/>
              <a:t>Temperature in Kelvin</a:t>
            </a:r>
          </a:p>
        </p:txBody>
      </p:sp>
    </p:spTree>
    <p:extLst>
      <p:ext uri="{BB962C8B-B14F-4D97-AF65-F5344CB8AC3E}">
        <p14:creationId xmlns:p14="http://schemas.microsoft.com/office/powerpoint/2010/main" val="1260199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76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99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7992887"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810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2AD093E-D87E-108F-A897-A63C104E6083}"/>
              </a:ext>
            </a:extLst>
          </p:cNvPr>
          <p:cNvPicPr>
            <a:picLocks noChangeAspect="1"/>
          </p:cNvPicPr>
          <p:nvPr/>
        </p:nvPicPr>
        <p:blipFill>
          <a:blip r:embed="rId2"/>
          <a:stretch>
            <a:fillRect/>
          </a:stretch>
        </p:blipFill>
        <p:spPr>
          <a:xfrm>
            <a:off x="522096" y="1340768"/>
            <a:ext cx="8099808" cy="4176464"/>
          </a:xfrm>
          <a:prstGeom prst="rect">
            <a:avLst/>
          </a:prstGeom>
        </p:spPr>
      </p:pic>
    </p:spTree>
    <p:extLst>
      <p:ext uri="{BB962C8B-B14F-4D97-AF65-F5344CB8AC3E}">
        <p14:creationId xmlns:p14="http://schemas.microsoft.com/office/powerpoint/2010/main" val="210641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67595A8-53BA-5F29-5399-EE8CA1A54BD5}"/>
              </a:ext>
            </a:extLst>
          </p:cNvPr>
          <p:cNvSpPr txBox="1"/>
          <p:nvPr/>
        </p:nvSpPr>
        <p:spPr>
          <a:xfrm>
            <a:off x="467544" y="1301594"/>
            <a:ext cx="8208912" cy="3416320"/>
          </a:xfrm>
          <a:prstGeom prst="rect">
            <a:avLst/>
          </a:prstGeom>
          <a:noFill/>
        </p:spPr>
        <p:txBody>
          <a:bodyPr wrap="square">
            <a:spAutoFit/>
          </a:bodyPr>
          <a:lstStyle/>
          <a:p>
            <a:pPr algn="just"/>
            <a:r>
              <a:rPr lang="en-US" sz="2400" dirty="0"/>
              <a:t>Because it takes a lot of time and money to examine an entire population, sampling is a very practical technique. If you wished to compute the overall grade point average at your school, it would make sense to select a sample of students who attend the school. The data collected from the sample would be the students' grade point averages. In presidential elections, opinion poll samples of 1,000–2,000 people are taken. The opinion poll is supposed to represent the views of the people in the entire country. </a:t>
            </a:r>
            <a:endParaRPr lang="tr-TR" sz="2400" dirty="0"/>
          </a:p>
        </p:txBody>
      </p:sp>
    </p:spTree>
    <p:extLst>
      <p:ext uri="{BB962C8B-B14F-4D97-AF65-F5344CB8AC3E}">
        <p14:creationId xmlns:p14="http://schemas.microsoft.com/office/powerpoint/2010/main" val="80376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47E15FB-F9CC-8DD9-ED26-51EF7AE9DDB9}"/>
              </a:ext>
            </a:extLst>
          </p:cNvPr>
          <p:cNvSpPr txBox="1"/>
          <p:nvPr/>
        </p:nvSpPr>
        <p:spPr>
          <a:xfrm>
            <a:off x="539552" y="1440093"/>
            <a:ext cx="8208912" cy="4524315"/>
          </a:xfrm>
          <a:prstGeom prst="rect">
            <a:avLst/>
          </a:prstGeom>
          <a:noFill/>
        </p:spPr>
        <p:txBody>
          <a:bodyPr wrap="square">
            <a:spAutoFit/>
          </a:bodyPr>
          <a:lstStyle/>
          <a:p>
            <a:pPr algn="just"/>
            <a:r>
              <a:rPr lang="en-US" sz="2400" dirty="0"/>
              <a:t>From the sample data, we can calculate a </a:t>
            </a:r>
            <a:r>
              <a:rPr lang="en-US" sz="2400" b="1" dirty="0"/>
              <a:t>statistic</a:t>
            </a:r>
            <a:r>
              <a:rPr lang="en-US" sz="2400" dirty="0"/>
              <a:t>. A </a:t>
            </a:r>
            <a:r>
              <a:rPr lang="en-US" sz="2400" b="1" dirty="0"/>
              <a:t>statistic</a:t>
            </a:r>
            <a:r>
              <a:rPr lang="en-US" sz="2400" dirty="0"/>
              <a:t> is a number that represents a property of the sample. For example, if we consider one math class to be a sample of the population of all math classes, then the average number of points earned by students in that one math class at the end of the term is an example of a statistic. </a:t>
            </a:r>
            <a:endParaRPr lang="tr-TR" sz="2400" dirty="0"/>
          </a:p>
          <a:p>
            <a:pPr algn="just"/>
            <a:endParaRPr lang="tr-TR" sz="2400" dirty="0"/>
          </a:p>
          <a:p>
            <a:pPr algn="just"/>
            <a:r>
              <a:rPr lang="en-US" sz="2400" dirty="0"/>
              <a:t>The statistic is an estimate of a population </a:t>
            </a:r>
            <a:r>
              <a:rPr lang="en-US" sz="2400" b="1" dirty="0"/>
              <a:t>parameter</a:t>
            </a:r>
            <a:r>
              <a:rPr lang="en-US" sz="2400" dirty="0"/>
              <a:t>. A </a:t>
            </a:r>
            <a:r>
              <a:rPr lang="en-US" sz="2400" b="1" dirty="0"/>
              <a:t>parameter </a:t>
            </a:r>
            <a:r>
              <a:rPr lang="en-US" sz="2400" dirty="0"/>
              <a:t>is a number that is a property of the population. Since we considered all math classes to be the population, then the average number of points earned per student over all the math classes is an example of a parameter.</a:t>
            </a:r>
            <a:endParaRPr lang="tr-TR" sz="2400" dirty="0"/>
          </a:p>
        </p:txBody>
      </p:sp>
    </p:spTree>
    <p:extLst>
      <p:ext uri="{BB962C8B-B14F-4D97-AF65-F5344CB8AC3E}">
        <p14:creationId xmlns:p14="http://schemas.microsoft.com/office/powerpoint/2010/main" val="149549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1936C8E-8D13-346F-8894-5BE3E4DFDB21}"/>
              </a:ext>
            </a:extLst>
          </p:cNvPr>
          <p:cNvSpPr txBox="1"/>
          <p:nvPr/>
        </p:nvSpPr>
        <p:spPr>
          <a:xfrm>
            <a:off x="467544" y="1717092"/>
            <a:ext cx="8280920" cy="3046988"/>
          </a:xfrm>
          <a:prstGeom prst="rect">
            <a:avLst/>
          </a:prstGeom>
          <a:noFill/>
        </p:spPr>
        <p:txBody>
          <a:bodyPr wrap="square">
            <a:spAutoFit/>
          </a:bodyPr>
          <a:lstStyle/>
          <a:p>
            <a:pPr algn="just"/>
            <a:r>
              <a:rPr lang="en-US" sz="2400" dirty="0"/>
              <a:t>One of the main concerns in the field of statistics is how accurately a statistic estimates a parameter. The accuracy really depends on how well the sample </a:t>
            </a:r>
            <a:r>
              <a:rPr lang="en-US" sz="2400" b="1" dirty="0"/>
              <a:t>represents </a:t>
            </a:r>
            <a:r>
              <a:rPr lang="en-US" sz="2400" dirty="0"/>
              <a:t>the population. </a:t>
            </a:r>
            <a:endParaRPr lang="tr-TR" sz="2400" dirty="0"/>
          </a:p>
          <a:p>
            <a:pPr algn="just"/>
            <a:endParaRPr lang="tr-TR" sz="2400" dirty="0"/>
          </a:p>
          <a:p>
            <a:pPr algn="just"/>
            <a:r>
              <a:rPr lang="en-US" sz="2400" dirty="0"/>
              <a:t>The sample must contain the characteristics of the population in order to be a </a:t>
            </a:r>
            <a:r>
              <a:rPr lang="en-US" sz="2400" b="1" dirty="0"/>
              <a:t>representative sample</a:t>
            </a:r>
            <a:r>
              <a:rPr lang="en-US" sz="2400" dirty="0"/>
              <a:t>. We are interested in both the sample statistic and the population parameter in inferential statistics</a:t>
            </a:r>
            <a:r>
              <a:rPr lang="tr-TR" sz="2400" dirty="0"/>
              <a:t> (çıkarımsal istatistik)</a:t>
            </a:r>
            <a:r>
              <a:rPr lang="en-US" sz="2400" dirty="0"/>
              <a:t>. </a:t>
            </a:r>
            <a:endParaRPr lang="tr-TR" sz="2400" dirty="0"/>
          </a:p>
        </p:txBody>
      </p:sp>
    </p:spTree>
    <p:extLst>
      <p:ext uri="{BB962C8B-B14F-4D97-AF65-F5344CB8AC3E}">
        <p14:creationId xmlns:p14="http://schemas.microsoft.com/office/powerpoint/2010/main" val="45599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CE5BB0A-5B95-431F-DB60-AD28316F772E}"/>
              </a:ext>
            </a:extLst>
          </p:cNvPr>
          <p:cNvSpPr txBox="1"/>
          <p:nvPr/>
        </p:nvSpPr>
        <p:spPr>
          <a:xfrm>
            <a:off x="539552" y="1351508"/>
            <a:ext cx="8064896" cy="4154984"/>
          </a:xfrm>
          <a:prstGeom prst="rect">
            <a:avLst/>
          </a:prstGeom>
          <a:noFill/>
        </p:spPr>
        <p:txBody>
          <a:bodyPr wrap="square">
            <a:spAutoFit/>
          </a:bodyPr>
          <a:lstStyle/>
          <a:p>
            <a:r>
              <a:rPr lang="en-US" sz="2400" b="1" dirty="0"/>
              <a:t>Descriptive and Inferential Statistics</a:t>
            </a:r>
            <a:endParaRPr lang="tr-TR" sz="2400" b="1" dirty="0"/>
          </a:p>
          <a:p>
            <a:endParaRPr lang="en-US" sz="2400" b="1" dirty="0"/>
          </a:p>
          <a:p>
            <a:pPr algn="just"/>
            <a:r>
              <a:rPr lang="en-US" sz="2400" dirty="0"/>
              <a:t>The two major areas of statistics are known as </a:t>
            </a:r>
            <a:r>
              <a:rPr lang="en-US" sz="2400" b="1" dirty="0"/>
              <a:t>descriptive statistics,</a:t>
            </a:r>
            <a:r>
              <a:rPr lang="en-US" sz="2400" dirty="0"/>
              <a:t> which describes the properties of sample and population data, and </a:t>
            </a:r>
            <a:r>
              <a:rPr lang="en-US" sz="2400" b="1" dirty="0"/>
              <a:t>inferential statistics</a:t>
            </a:r>
            <a:r>
              <a:rPr lang="en-US" sz="2400" dirty="0"/>
              <a:t>, which uses those properties to test hypotheses and draw conclusions. </a:t>
            </a:r>
            <a:endParaRPr lang="tr-TR" sz="2400" dirty="0"/>
          </a:p>
          <a:p>
            <a:pPr algn="just"/>
            <a:endParaRPr lang="tr-TR" sz="2400" dirty="0"/>
          </a:p>
          <a:p>
            <a:pPr algn="just"/>
            <a:r>
              <a:rPr lang="en-US" sz="2400" dirty="0"/>
              <a:t>Descriptive statistics include mean (average), variance, skewness, and kurtosis. Inferential statistics include linear regression analysis, analysis of variance (ANOVA), logit/Probit models, and null hypothesis testing.</a:t>
            </a:r>
            <a:endParaRPr lang="tr-TR" sz="2400" dirty="0"/>
          </a:p>
        </p:txBody>
      </p:sp>
    </p:spTree>
    <p:extLst>
      <p:ext uri="{BB962C8B-B14F-4D97-AF65-F5344CB8AC3E}">
        <p14:creationId xmlns:p14="http://schemas.microsoft.com/office/powerpoint/2010/main" val="4970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393" y="1648821"/>
            <a:ext cx="1443251" cy="5078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700" dirty="0"/>
              <a:t>Statistics</a:t>
            </a:r>
          </a:p>
        </p:txBody>
      </p:sp>
      <p:sp>
        <p:nvSpPr>
          <p:cNvPr id="3" name="TextBox 2"/>
          <p:cNvSpPr txBox="1"/>
          <p:nvPr/>
        </p:nvSpPr>
        <p:spPr>
          <a:xfrm>
            <a:off x="1008529" y="3275416"/>
            <a:ext cx="215153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700" dirty="0"/>
              <a:t>Descriptive Statistics</a:t>
            </a:r>
          </a:p>
        </p:txBody>
      </p:sp>
      <p:sp>
        <p:nvSpPr>
          <p:cNvPr id="4" name="TextBox 3"/>
          <p:cNvSpPr txBox="1"/>
          <p:nvPr/>
        </p:nvSpPr>
        <p:spPr>
          <a:xfrm>
            <a:off x="6266330" y="3275416"/>
            <a:ext cx="1748117"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700" dirty="0"/>
              <a:t>Inferential Statistics</a:t>
            </a:r>
          </a:p>
        </p:txBody>
      </p:sp>
      <p:cxnSp>
        <p:nvCxnSpPr>
          <p:cNvPr id="6" name="Straight Arrow Connector 5"/>
          <p:cNvCxnSpPr>
            <a:stCxn id="2" idx="2"/>
            <a:endCxn id="3" idx="0"/>
          </p:cNvCxnSpPr>
          <p:nvPr/>
        </p:nvCxnSpPr>
        <p:spPr>
          <a:xfrm flipH="1">
            <a:off x="2084294" y="2156652"/>
            <a:ext cx="2521725" cy="1118764"/>
          </a:xfrm>
          <a:prstGeom prst="straightConnector1">
            <a:avLst/>
          </a:prstGeom>
          <a:ln w="5715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a:stCxn id="2" idx="2"/>
          </p:cNvCxnSpPr>
          <p:nvPr/>
        </p:nvCxnSpPr>
        <p:spPr>
          <a:xfrm>
            <a:off x="4606019" y="2156652"/>
            <a:ext cx="2628499" cy="1118764"/>
          </a:xfrm>
          <a:prstGeom prst="straightConnector1">
            <a:avLst/>
          </a:prstGeom>
          <a:ln w="57150">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72062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4199</TotalTime>
  <Words>3514</Words>
  <Application>Microsoft Office PowerPoint</Application>
  <PresentationFormat>Ekran Gösterisi (4:3)</PresentationFormat>
  <Paragraphs>235</Paragraphs>
  <Slides>48</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48</vt:i4>
      </vt:variant>
    </vt:vector>
  </HeadingPairs>
  <TitlesOfParts>
    <vt:vector size="51" baseType="lpstr">
      <vt:lpstr>Arial</vt:lpstr>
      <vt:lpstr>Calibri</vt:lpstr>
      <vt:lpstr>Ofis Teması</vt:lpstr>
      <vt:lpstr>INTT 103</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data collection</dc:title>
  <dc:creator>sony</dc:creator>
  <cp:lastModifiedBy>Dilek Temiz</cp:lastModifiedBy>
  <cp:revision>374</cp:revision>
  <dcterms:created xsi:type="dcterms:W3CDTF">2013-08-14T14:37:27Z</dcterms:created>
  <dcterms:modified xsi:type="dcterms:W3CDTF">2023-09-18T21:27:34Z</dcterms:modified>
</cp:coreProperties>
</file>